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61" r:id="rId3"/>
    <p:sldId id="26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258" r:id="rId6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 </a:t>
            </a:r>
            <a:r>
              <a:rPr lang="zh-CN" altLang="en-US" sz="4000" dirty="0" smtClean="0"/>
              <a:t>多线程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9186"/>
            <a:ext cx="8207375" cy="428863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3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implements Runnable{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count=1</a:t>
            </a:r>
            <a:r>
              <a:rPr lang="zh-CN" altLang="en-US" sz="1600" dirty="0"/>
              <a:t>，</a:t>
            </a:r>
            <a:r>
              <a:rPr lang="en-US" altLang="zh-CN" sz="1600" dirty="0"/>
              <a:t>number;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number=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创建线程：</a:t>
            </a:r>
            <a:r>
              <a:rPr lang="en-US" altLang="zh-CN" sz="1600" dirty="0"/>
              <a:t>" +number);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void run(){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while(true){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线程 </a:t>
            </a:r>
            <a:r>
              <a:rPr lang="en-US" altLang="zh-CN" sz="1600" dirty="0"/>
              <a:t>" + number + "</a:t>
            </a:r>
            <a:r>
              <a:rPr lang="zh-CN" altLang="en-US" sz="1600" dirty="0"/>
              <a:t>：计数 </a:t>
            </a:r>
            <a:r>
              <a:rPr lang="en-US" altLang="zh-CN" sz="1600" dirty="0"/>
              <a:t>" + count);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	if(++count==6) return;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runnableThreads</a:t>
            </a:r>
            <a:r>
              <a:rPr lang="en-US" altLang="zh-CN" sz="1600" dirty="0"/>
              <a:t>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new Thread(new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(i+1)).start();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8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3</a:t>
            </a:r>
            <a:r>
              <a:rPr lang="en-US" altLang="zh-CN" sz="2000" dirty="0"/>
              <a:t>】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程序运行某次的输出结果：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</a:rPr>
              <a:t>★</a:t>
            </a:r>
            <a:r>
              <a:rPr lang="zh-CN" altLang="en-US" sz="1800" dirty="0"/>
              <a:t>值得指出的是同一个实现了</a:t>
            </a:r>
            <a:r>
              <a:rPr lang="en-US" altLang="zh-CN" sz="1800" dirty="0"/>
              <a:t>Runnable</a:t>
            </a:r>
            <a:r>
              <a:rPr lang="zh-CN" altLang="en-US" sz="1800" dirty="0"/>
              <a:t>接口的对象作为参数产生的所有</a:t>
            </a:r>
            <a:r>
              <a:rPr lang="en-US" altLang="zh-CN" sz="1800" dirty="0"/>
              <a:t>Thread</a:t>
            </a:r>
            <a:r>
              <a:rPr lang="zh-CN" altLang="en-US" sz="1800" dirty="0"/>
              <a:t>对象是同一对象下的线程。</a:t>
            </a:r>
          </a:p>
        </p:txBody>
      </p:sp>
    </p:spTree>
    <p:extLst>
      <p:ext uri="{BB962C8B-B14F-4D97-AF65-F5344CB8AC3E}">
        <p14:creationId xmlns:p14="http://schemas.microsoft.com/office/powerpoint/2010/main" val="425261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3．两种方法的简单比较</a:t>
            </a:r>
          </a:p>
          <a:p>
            <a:pPr lvl="1"/>
            <a:r>
              <a:rPr lang="en-US" altLang="zh-CN" sz="2000"/>
              <a:t>使用Thread方法简单明了，符合大家的习惯，但是，它也有一个很大的缺点，那就是如果我们的类已经从一个类继承（如小程序必须继承自 Applet 类），则无法再继承 Thread 类。</a:t>
            </a:r>
          </a:p>
          <a:p>
            <a:pPr lvl="1"/>
            <a:r>
              <a:rPr lang="en-US" altLang="zh-CN" sz="2000"/>
              <a:t>使用 Runnable 接口来实现多线程使得我们能够在一个类中包容所有的代码，有利于封装，它的缺点在于，我们只能使用一套代码，若想创建多个线程并使各个线程执行不同的代码，则仍必须额外创建类，如果这样的话，在大多数情况下也许还不如直接用多个类分别继承 Thread 来得紧凑。</a:t>
            </a:r>
          </a:p>
        </p:txBody>
      </p:sp>
    </p:spTree>
    <p:extLst>
      <p:ext uri="{BB962C8B-B14F-4D97-AF65-F5344CB8AC3E}">
        <p14:creationId xmlns:p14="http://schemas.microsoft.com/office/powerpoint/2010/main" val="99081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多</a:t>
            </a:r>
            <a:r>
              <a:rPr lang="zh-CN" altLang="en-US" dirty="0">
                <a:ea typeface="宋体" pitchFamily="2" charset="-122"/>
              </a:rPr>
              <a:t>线程的概念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线程具有以下特点：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）多个线程在运行时，系统自动在线程之间进行切换；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）由于多个线程共存于同一块内存，线程之间的通信非常容易；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Java</a:t>
            </a:r>
            <a:r>
              <a:rPr lang="zh-CN" altLang="en-US" sz="1800" dirty="0"/>
              <a:t>将线程视为一个对象。线程要么是</a:t>
            </a:r>
            <a:r>
              <a:rPr lang="en-US" altLang="zh-CN" sz="1800" dirty="0"/>
              <a:t>Thread</a:t>
            </a:r>
            <a:r>
              <a:rPr lang="zh-CN" altLang="en-US" sz="1800" dirty="0"/>
              <a:t>类的对象，要么是接口</a:t>
            </a:r>
            <a:r>
              <a:rPr lang="en-US" altLang="zh-CN" sz="1800" dirty="0"/>
              <a:t>Runnable</a:t>
            </a:r>
            <a:r>
              <a:rPr lang="zh-CN" altLang="en-US" sz="1800" dirty="0"/>
              <a:t>的对象。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）当多个线程并行执行时，具有较高优先级的线程将获得较多的</a:t>
            </a:r>
            <a:r>
              <a:rPr lang="en-US" altLang="zh-CN" sz="1800" dirty="0"/>
              <a:t>CPU</a:t>
            </a:r>
            <a:r>
              <a:rPr lang="zh-CN" altLang="en-US" sz="1800" dirty="0"/>
              <a:t>时间片；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）优先级是从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10</a:t>
            </a:r>
            <a:r>
              <a:rPr lang="zh-CN" altLang="en-US" sz="1800" dirty="0"/>
              <a:t>的整数，并且它仅表示线程之间的相对关系；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）多个线程共享一组资源，有可能在运行时产生冲突。必须采用</a:t>
            </a:r>
            <a:r>
              <a:rPr lang="en-US" altLang="zh-CN" sz="1800" dirty="0"/>
              <a:t>synchronized</a:t>
            </a:r>
            <a:r>
              <a:rPr lang="zh-CN" altLang="en-US" sz="1800" dirty="0"/>
              <a:t>关键字协调资源，实现线程同步。</a:t>
            </a:r>
          </a:p>
        </p:txBody>
      </p:sp>
    </p:spTree>
    <p:extLst>
      <p:ext uri="{BB962C8B-B14F-4D97-AF65-F5344CB8AC3E}">
        <p14:creationId xmlns:p14="http://schemas.microsoft.com/office/powerpoint/2010/main" val="166287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Thread</a:t>
            </a:r>
            <a:r>
              <a:rPr lang="zh-CN" altLang="en-US" sz="2400" dirty="0"/>
              <a:t>类包含的常量有：</a:t>
            </a:r>
          </a:p>
          <a:p>
            <a:pPr lvl="1"/>
            <a:r>
              <a:rPr lang="en-US" altLang="zh-CN" sz="2400" dirty="0"/>
              <a:t>1.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MAX_PRIORITY</a:t>
            </a:r>
            <a:r>
              <a:rPr lang="zh-CN" altLang="en-US" sz="2400" dirty="0"/>
              <a:t>： 最大优先级，值是</a:t>
            </a:r>
            <a:r>
              <a:rPr lang="en-US" altLang="zh-CN" sz="2400" dirty="0"/>
              <a:t>10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MIN_PRIORITY</a:t>
            </a:r>
            <a:r>
              <a:rPr lang="zh-CN" altLang="en-US" sz="2400" dirty="0"/>
              <a:t>：  最小优先级，值是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3.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NORM_PRIORITY</a:t>
            </a:r>
            <a:r>
              <a:rPr lang="zh-CN" altLang="en-US" sz="2400" dirty="0"/>
              <a:t>：缺省优先级，值是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5066"/>
            <a:ext cx="8229600" cy="3394472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常用方法</a:t>
            </a:r>
            <a:r>
              <a:rPr lang="en-US" altLang="zh-CN" sz="2000" dirty="0"/>
              <a:t>：</a:t>
            </a:r>
          </a:p>
          <a:p>
            <a:pPr lvl="1"/>
            <a:r>
              <a:rPr lang="en-US" altLang="zh-CN" sz="2000" dirty="0" err="1">
                <a:solidFill>
                  <a:schemeClr val="accent2"/>
                </a:solidFill>
              </a:rPr>
              <a:t>currentThread</a:t>
            </a:r>
            <a:r>
              <a:rPr lang="en-US" altLang="zh-CN" sz="2000" dirty="0">
                <a:solidFill>
                  <a:schemeClr val="accent2"/>
                </a:solidFill>
              </a:rPr>
              <a:t>( )：</a:t>
            </a:r>
            <a:r>
              <a:rPr lang="en-US" altLang="zh-CN" sz="2000" dirty="0" err="1"/>
              <a:t>返回当前运行的线程对象，是一个静态的方法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sleep(</a:t>
            </a:r>
            <a:r>
              <a:rPr lang="en-US" altLang="zh-CN" sz="2000" dirty="0" err="1">
                <a:solidFill>
                  <a:schemeClr val="accent2"/>
                </a:solidFill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</a:rPr>
              <a:t> n)</a:t>
            </a:r>
            <a:r>
              <a:rPr lang="en-US" altLang="zh-CN" sz="2000" dirty="0"/>
              <a:t> ：	</a:t>
            </a:r>
            <a:r>
              <a:rPr lang="en-US" altLang="zh-CN" sz="2000" dirty="0" err="1"/>
              <a:t>使当前运行的线程睡n个毫秒，然后继续执行，也是静态方法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yield(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使当前运行的线程放弃执行，切换到其它线程，是一个静态方法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 err="1">
                <a:solidFill>
                  <a:schemeClr val="accent2"/>
                </a:solidFill>
              </a:rPr>
              <a:t>isAlive</a:t>
            </a:r>
            <a:r>
              <a:rPr lang="en-US" altLang="zh-CN" sz="2000" dirty="0">
                <a:solidFill>
                  <a:schemeClr val="accent2"/>
                </a:solidFill>
              </a:rPr>
              <a:t>( )</a:t>
            </a:r>
            <a:r>
              <a:rPr lang="en-US" altLang="zh-CN" sz="2000" dirty="0"/>
              <a:t> ：	</a:t>
            </a:r>
            <a:r>
              <a:rPr lang="en-US" altLang="zh-CN" sz="2000" dirty="0" err="1"/>
              <a:t>判断线程是否处于执行的状态，返回值true表示处于运行状态，false表示已停止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start(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使调用该方法的线程开始执行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run(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该方法由start</a:t>
            </a:r>
            <a:r>
              <a:rPr lang="en-US" altLang="zh-CN" sz="2000" dirty="0"/>
              <a:t>( )</a:t>
            </a:r>
            <a:r>
              <a:rPr lang="en-US" altLang="zh-CN" sz="2000" dirty="0" err="1"/>
              <a:t>方法自动调用</a:t>
            </a:r>
            <a:r>
              <a:rPr lang="en-US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2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常用方法：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stop( )</a:t>
            </a:r>
            <a:r>
              <a:rPr lang="en-US" altLang="zh-CN" sz="2000"/>
              <a:t> ：使线程停止执行，并退出可执行状态。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suspend()：</a:t>
            </a:r>
            <a:r>
              <a:rPr lang="en-US" altLang="zh-CN" sz="2000"/>
              <a:t>	使线程暂停执行，不退出可执行态。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resume( )</a:t>
            </a:r>
            <a:r>
              <a:rPr lang="en-US" altLang="zh-CN" sz="2000"/>
              <a:t> ：	将暂停的线程继续执行。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setName(String s)</a:t>
            </a:r>
            <a:r>
              <a:rPr lang="en-US" altLang="zh-CN" sz="2000"/>
              <a:t> ：赋予线程一个名字。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getName( )</a:t>
            </a:r>
            <a:r>
              <a:rPr lang="en-US" altLang="zh-CN" sz="2000"/>
              <a:t> ：获得调用线程的名字。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getPriority( )</a:t>
            </a:r>
            <a:r>
              <a:rPr lang="en-US" altLang="zh-CN" sz="2000"/>
              <a:t> ：获得调用线程的优先级。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setPriority(int p)</a:t>
            </a:r>
            <a:r>
              <a:rPr lang="en-US" altLang="zh-CN" sz="2000"/>
              <a:t> ：设置线程的优先级。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join( )</a:t>
            </a:r>
            <a:r>
              <a:rPr lang="en-US" altLang="zh-CN" sz="2000"/>
              <a:t> ：等待线程死亡，若中断了该线程， 将抛出异常。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273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216014"/>
            <a:ext cx="8207375" cy="42886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】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getThreadInfo</a:t>
            </a:r>
            <a:r>
              <a:rPr lang="en-US" altLang="zh-CN" sz="1600" dirty="0"/>
              <a:t> { 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  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 ]) 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Thread 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=7;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Thread.currentThread</a:t>
            </a:r>
            <a:r>
              <a:rPr lang="en-US" altLang="zh-CN" sz="1600" dirty="0"/>
              <a:t>( 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curr.setPriority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当前线程： 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线程名： </a:t>
            </a:r>
            <a:r>
              <a:rPr lang="en-US" altLang="zh-CN" sz="1600" dirty="0"/>
              <a:t>"+ </a:t>
            </a:r>
            <a:r>
              <a:rPr lang="en-US" altLang="zh-CN" sz="1600" dirty="0" err="1"/>
              <a:t>curr.getName</a:t>
            </a:r>
            <a:r>
              <a:rPr lang="en-US" altLang="zh-CN" sz="1600" dirty="0"/>
              <a:t>( 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优先级 ：</a:t>
            </a:r>
            <a:r>
              <a:rPr lang="en-US" altLang="zh-CN" sz="1600" dirty="0"/>
              <a:t>"+ </a:t>
            </a:r>
            <a:r>
              <a:rPr lang="en-US" altLang="zh-CN" sz="1600" dirty="0" err="1"/>
              <a:t>curr.getPriority</a:t>
            </a:r>
            <a:r>
              <a:rPr lang="en-US" altLang="zh-CN" sz="1600" dirty="0"/>
              <a:t>( ));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程序输出结果：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当前线程： </a:t>
            </a:r>
            <a:r>
              <a:rPr lang="en-US" altLang="zh-CN" sz="1600" dirty="0"/>
              <a:t>Thread[main</a:t>
            </a:r>
            <a:r>
              <a:rPr lang="zh-CN" altLang="en-US" sz="1600" dirty="0"/>
              <a:t>，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main]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线程名 ： </a:t>
            </a:r>
            <a:r>
              <a:rPr lang="en-US" altLang="zh-CN" sz="1600" dirty="0"/>
              <a:t>main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优先级 ：</a:t>
            </a:r>
            <a:r>
              <a:rPr lang="en-US" altLang="zh-CN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526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支持一种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抢占式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（</a:t>
            </a:r>
            <a:r>
              <a:rPr lang="en-US" altLang="zh-CN" sz="2400" dirty="0"/>
              <a:t>preemptive)</a:t>
            </a:r>
            <a:r>
              <a:rPr lang="zh-CN" altLang="en-US" sz="2400" dirty="0"/>
              <a:t>调度方式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Newborn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（新建）状态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线程在己被创建但未执行这段时间内，处于一个特殊的</a:t>
            </a:r>
            <a:r>
              <a:rPr lang="en-US" altLang="zh-CN" sz="2400" dirty="0"/>
              <a:t>"Newborn"</a:t>
            </a:r>
            <a:r>
              <a:rPr lang="zh-CN" altLang="en-US" sz="2400" dirty="0"/>
              <a:t>状态，这时，线程对象己被分配内存空间，其私有数据己被初始化，但该线程还未被调度。此时线程对象可通过</a:t>
            </a:r>
            <a:r>
              <a:rPr lang="en-US" altLang="zh-CN" sz="2400" dirty="0"/>
              <a:t>start</a:t>
            </a:r>
            <a:r>
              <a:rPr lang="zh-CN" altLang="en-US" sz="2400" dirty="0"/>
              <a:t>（）方法调度，或者利用</a:t>
            </a:r>
            <a:r>
              <a:rPr lang="en-US" altLang="zh-CN" sz="2400" dirty="0"/>
              <a:t>stop</a:t>
            </a:r>
            <a:r>
              <a:rPr lang="zh-CN" altLang="en-US" sz="2400" dirty="0"/>
              <a:t>（）方法杀死</a:t>
            </a:r>
            <a:r>
              <a:rPr lang="en-US" altLang="zh-CN" sz="2400" dirty="0"/>
              <a:t>.</a:t>
            </a:r>
            <a:r>
              <a:rPr lang="zh-CN" altLang="en-US" sz="2400" dirty="0"/>
              <a:t>新创建的线程一旦被调度，就将切换到</a:t>
            </a:r>
            <a:r>
              <a:rPr lang="en-US" altLang="zh-CN" sz="2400" dirty="0"/>
              <a:t>"Runnable"</a:t>
            </a:r>
            <a:r>
              <a:rPr lang="zh-CN" altLang="en-US" sz="2400" dirty="0"/>
              <a:t>状态。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3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"Runnable"（</a:t>
            </a:r>
            <a:r>
              <a:rPr lang="en-US" altLang="zh-CN" sz="2400" dirty="0" err="1">
                <a:solidFill>
                  <a:schemeClr val="accent2"/>
                </a:solidFill>
              </a:rPr>
              <a:t>就绪）状态</a:t>
            </a:r>
            <a:r>
              <a:rPr lang="en-US" altLang="zh-CN" sz="2400" dirty="0"/>
              <a:t>：</a:t>
            </a:r>
          </a:p>
          <a:p>
            <a:pPr lvl="1"/>
            <a:r>
              <a:rPr lang="en-US" altLang="zh-CN" sz="2400" dirty="0"/>
              <a:t>表示线程正等待处理器资源，随时可被调用执行。处于就绪状态的线程事实上己被调度，也就是说，它们己经被放到某一队列等待执行。处于就绪状态的线程何时可真正执行，取决于线程优先级以及队列的当前状况。线程的优先级如果相同，将遵循"先来先服务"的调度原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3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多</a:t>
            </a:r>
            <a:r>
              <a:rPr lang="zh-CN" altLang="en-US" dirty="0">
                <a:ea typeface="宋体" pitchFamily="2" charset="-122"/>
              </a:rPr>
              <a:t>线程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多线程的概念</a:t>
            </a:r>
            <a:endParaRPr lang="en-US" altLang="zh-CN" dirty="0"/>
          </a:p>
          <a:p>
            <a:r>
              <a:rPr lang="en-US" altLang="zh-CN" dirty="0" err="1" smtClean="0"/>
              <a:t>线程类</a:t>
            </a:r>
            <a:endParaRPr lang="en-US" altLang="zh-CN" dirty="0"/>
          </a:p>
          <a:p>
            <a:r>
              <a:rPr lang="en-US" altLang="zh-CN" dirty="0" err="1" smtClean="0"/>
              <a:t>资源的协调与同步</a:t>
            </a:r>
            <a:endParaRPr lang="en-US" altLang="zh-CN" dirty="0"/>
          </a:p>
          <a:p>
            <a:r>
              <a:rPr lang="en-US" altLang="zh-CN" dirty="0" err="1" smtClean="0"/>
              <a:t>线程间通信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4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>
                <a:solidFill>
                  <a:schemeClr val="accent2"/>
                </a:solidFill>
              </a:rPr>
              <a:t>（运行）状态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表明线程正在运行，该线己经拥有了对处理器的控制权，其代码目前正在运行。这个线程将一直运行直到运行完毕，除非运行过程的控制权被一优先级更高的线程强占。</a:t>
            </a:r>
          </a:p>
        </p:txBody>
      </p:sp>
    </p:spTree>
    <p:extLst>
      <p:ext uri="{BB962C8B-B14F-4D97-AF65-F5344CB8AC3E}">
        <p14:creationId xmlns:p14="http://schemas.microsoft.com/office/powerpoint/2010/main" val="387301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Blocked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（堵塞）状态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000" dirty="0"/>
              <a:t>一个线程如果处于</a:t>
            </a:r>
            <a:r>
              <a:rPr lang="en-US" altLang="zh-CN" sz="2000" dirty="0"/>
              <a:t>"Blocked"</a:t>
            </a:r>
            <a:r>
              <a:rPr lang="zh-CN" altLang="en-US" sz="2000" dirty="0"/>
              <a:t>（堵塞）状态，那么暂时这个线程将无法进入就绪队列。处于堵塞状态的线程通常必须由某些事件才能唤醒。至于是何种事件，则取决于堵塞发生的原因：处于睡眠中的线程必须被堵塞一段固定的时间</a:t>
            </a:r>
            <a:r>
              <a:rPr lang="en-US" altLang="zh-CN" sz="2000" dirty="0"/>
              <a:t>;</a:t>
            </a:r>
            <a:r>
              <a:rPr lang="zh-CN" altLang="en-US" sz="2000" dirty="0"/>
              <a:t>被挂起、或处于消息等待状态的线程则必须由一外来事件唤醒。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Dead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（死亡）状态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000" dirty="0"/>
              <a:t>Dead</a:t>
            </a:r>
            <a:r>
              <a:rPr lang="zh-CN" altLang="en-US" sz="2000" dirty="0"/>
              <a:t>表示线程巳退出运行状态，并且不再进入就绪队列。其中原因可能是线程巳执行完毕（正常结束），也可能是该线程被另一线程所强行中断（</a:t>
            </a:r>
            <a:r>
              <a:rPr lang="en-US" altLang="zh-CN" sz="2000" dirty="0"/>
              <a:t>kill</a:t>
            </a:r>
            <a:r>
              <a:rPr lang="zh-CN" altLang="en-US" sz="20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11670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700338" y="4192191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1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线程生命周期示意图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692276" y="2246710"/>
            <a:ext cx="576263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start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84214" y="2301478"/>
            <a:ext cx="935037" cy="432197"/>
            <a:chOff x="1837" y="2432"/>
            <a:chExt cx="952" cy="454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创建</a:t>
              </a:r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68539" y="2301478"/>
            <a:ext cx="935037" cy="432197"/>
            <a:chOff x="1837" y="2432"/>
            <a:chExt cx="952" cy="454"/>
          </a:xfrm>
        </p:grpSpPr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就绪</a:t>
              </a:r>
            </a:p>
          </p:txBody>
        </p:sp>
      </p:grp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4211639" y="2301478"/>
            <a:ext cx="936625" cy="432197"/>
            <a:chOff x="1837" y="2432"/>
            <a:chExt cx="952" cy="454"/>
          </a:xfrm>
        </p:grpSpPr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运行</a:t>
              </a:r>
            </a:p>
          </p:txBody>
        </p:sp>
      </p:grp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4932363" y="1545431"/>
            <a:ext cx="1079500" cy="485775"/>
            <a:chOff x="1837" y="2432"/>
            <a:chExt cx="952" cy="454"/>
          </a:xfrm>
        </p:grpSpPr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挂起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4932363" y="2895600"/>
            <a:ext cx="1079500" cy="485775"/>
            <a:chOff x="1837" y="2432"/>
            <a:chExt cx="952" cy="454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睡眠</a:t>
              </a:r>
            </a:p>
          </p:txBody>
        </p:sp>
      </p:grp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6732588" y="1113235"/>
            <a:ext cx="1079500" cy="485775"/>
            <a:chOff x="1837" y="2432"/>
            <a:chExt cx="952" cy="454"/>
          </a:xfrm>
        </p:grpSpPr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阻塞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7294563" y="2226469"/>
            <a:ext cx="1079500" cy="485775"/>
            <a:chOff x="1837" y="2432"/>
            <a:chExt cx="952" cy="454"/>
          </a:xfrm>
        </p:grpSpPr>
        <p:sp>
          <p:nvSpPr>
            <p:cNvPr id="37911" name="Oval 23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结束</a:t>
              </a: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6588125" y="3165872"/>
            <a:ext cx="1079500" cy="485775"/>
            <a:chOff x="1837" y="2432"/>
            <a:chExt cx="952" cy="454"/>
          </a:xfrm>
        </p:grpSpPr>
        <p:sp>
          <p:nvSpPr>
            <p:cNvPr id="37914" name="Oval 26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等待</a:t>
              </a:r>
            </a:p>
          </p:txBody>
        </p:sp>
      </p:grp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1619250" y="2518172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3132139" y="2247900"/>
            <a:ext cx="1152525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时间片结束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3203576" y="24634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H="1">
            <a:off x="3203576" y="25717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3203576" y="2571750"/>
            <a:ext cx="1152525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分配时间片</a:t>
            </a:r>
          </a:p>
        </p:txBody>
      </p:sp>
      <p:cxnSp>
        <p:nvCxnSpPr>
          <p:cNvPr id="37921" name="AutoShape 33"/>
          <p:cNvCxnSpPr>
            <a:cxnSpLocks noChangeShapeType="1"/>
            <a:stCxn id="37905" idx="2"/>
            <a:endCxn id="37896" idx="4"/>
          </p:cNvCxnSpPr>
          <p:nvPr/>
        </p:nvCxnSpPr>
        <p:spPr bwMode="auto">
          <a:xfrm rot="10800000">
            <a:off x="2736851" y="2733675"/>
            <a:ext cx="2195513" cy="404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3132139" y="3113485"/>
            <a:ext cx="719137" cy="32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睡眠时</a:t>
            </a:r>
          </a:p>
          <a:p>
            <a:r>
              <a:rPr lang="zh-CN" altLang="en-US" sz="1600">
                <a:latin typeface="Arial" charset="0"/>
                <a:ea typeface="宋体" pitchFamily="2" charset="-122"/>
              </a:rPr>
              <a:t>间结束</a:t>
            </a:r>
          </a:p>
        </p:txBody>
      </p:sp>
      <p:cxnSp>
        <p:nvCxnSpPr>
          <p:cNvPr id="37923" name="AutoShape 35"/>
          <p:cNvCxnSpPr>
            <a:cxnSpLocks noChangeShapeType="1"/>
            <a:stCxn id="37914" idx="3"/>
            <a:endCxn id="37896" idx="3"/>
          </p:cNvCxnSpPr>
          <p:nvPr/>
        </p:nvCxnSpPr>
        <p:spPr bwMode="auto">
          <a:xfrm rot="16200000" flipV="1">
            <a:off x="4121150" y="954485"/>
            <a:ext cx="909638" cy="4341812"/>
          </a:xfrm>
          <a:prstGeom prst="curvedConnector3">
            <a:avLst>
              <a:gd name="adj1" fmla="val -2670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4572000" y="3596879"/>
            <a:ext cx="647700" cy="16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notify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4500563" y="3813572"/>
            <a:ext cx="100806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notify All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932364" y="2680097"/>
            <a:ext cx="287337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5076825" y="2625329"/>
            <a:ext cx="647700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sleep</a:t>
            </a:r>
          </a:p>
        </p:txBody>
      </p:sp>
      <p:cxnSp>
        <p:nvCxnSpPr>
          <p:cNvPr id="37928" name="AutoShape 40"/>
          <p:cNvCxnSpPr>
            <a:cxnSpLocks noChangeShapeType="1"/>
            <a:stCxn id="37899" idx="6"/>
            <a:endCxn id="37914" idx="0"/>
          </p:cNvCxnSpPr>
          <p:nvPr/>
        </p:nvCxnSpPr>
        <p:spPr bwMode="auto">
          <a:xfrm>
            <a:off x="5148263" y="2518172"/>
            <a:ext cx="197961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6084889" y="2625329"/>
            <a:ext cx="503237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wait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5148263" y="2463404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084889" y="2247900"/>
            <a:ext cx="503237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stop</a:t>
            </a: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5148264" y="1545432"/>
            <a:ext cx="1800225" cy="864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6372225" y="1815704"/>
            <a:ext cx="719138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I/O</a:t>
            </a:r>
            <a:r>
              <a:rPr lang="zh-CN" altLang="en-US" sz="1600">
                <a:latin typeface="Arial" charset="0"/>
                <a:ea typeface="宋体" pitchFamily="2" charset="-122"/>
              </a:rPr>
              <a:t>请求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flipV="1">
            <a:off x="4859338" y="1977629"/>
            <a:ext cx="3603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4140200" y="1977629"/>
            <a:ext cx="8636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suspend</a:t>
            </a:r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 flipH="1">
            <a:off x="2916239" y="1762125"/>
            <a:ext cx="20161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492500" y="1707356"/>
            <a:ext cx="8636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resume</a:t>
            </a:r>
          </a:p>
        </p:txBody>
      </p:sp>
      <p:cxnSp>
        <p:nvCxnSpPr>
          <p:cNvPr id="37938" name="AutoShape 50"/>
          <p:cNvCxnSpPr>
            <a:cxnSpLocks noChangeShapeType="1"/>
            <a:stCxn id="37909" idx="1"/>
            <a:endCxn id="37896" idx="1"/>
          </p:cNvCxnSpPr>
          <p:nvPr/>
        </p:nvCxnSpPr>
        <p:spPr bwMode="auto">
          <a:xfrm rot="10800000" flipV="1">
            <a:off x="2405063" y="1344217"/>
            <a:ext cx="4533900" cy="102036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5148263" y="1059657"/>
            <a:ext cx="1368425" cy="26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I/O</a:t>
            </a:r>
            <a:r>
              <a:rPr lang="zh-CN" altLang="en-US" sz="1600">
                <a:latin typeface="Arial" charset="0"/>
                <a:ea typeface="宋体" pitchFamily="2" charset="-122"/>
              </a:rPr>
              <a:t>请求结束</a:t>
            </a:r>
          </a:p>
        </p:txBody>
      </p:sp>
    </p:spTree>
    <p:extLst>
      <p:ext uri="{BB962C8B-B14F-4D97-AF65-F5344CB8AC3E}">
        <p14:creationId xmlns:p14="http://schemas.microsoft.com/office/powerpoint/2010/main" val="275003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资源</a:t>
            </a:r>
            <a:r>
              <a:rPr lang="zh-CN" altLang="en-US" dirty="0">
                <a:ea typeface="宋体" pitchFamily="2" charset="-122"/>
              </a:rPr>
              <a:t>的协调与同步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</a:t>
            </a:r>
            <a:r>
              <a:rPr lang="zh-CN" altLang="en-US" sz="2400" dirty="0"/>
              <a:t>调度模型</a:t>
            </a:r>
            <a:endParaRPr lang="en-US" altLang="zh-CN" sz="2400" dirty="0"/>
          </a:p>
          <a:p>
            <a:r>
              <a:rPr lang="zh-CN" altLang="en-US" sz="2400" dirty="0" smtClean="0"/>
              <a:t>资源</a:t>
            </a:r>
            <a:r>
              <a:rPr lang="zh-CN" altLang="en-US" sz="2400" dirty="0"/>
              <a:t>冲突</a:t>
            </a:r>
            <a:endParaRPr lang="en-US" altLang="zh-CN" sz="2400" dirty="0"/>
          </a:p>
          <a:p>
            <a:r>
              <a:rPr lang="zh-CN" altLang="en-US" sz="2400" dirty="0" smtClean="0"/>
              <a:t>同步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调度模型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当计算机中只有一个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时，同一时刻正在运行的线程只能有一个，当一个新的线程通过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new()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创建并通过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start()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方法启动后，线程只是进入就绪状态，是否能运行要看调度的结果。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线程调度程序挑选线程时，将选择处于就绪状态且优先级最高的线程。优先级别主要分高、中、低三个级别，分别代表的数字是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。最小优先级的常量是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MIN_PRIORITY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，普通的优先级的常量是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NORM_PRIORITY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，最高的优先级的常量是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MAX_PRIORITY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。一般主线程的优先级是普通。另外可以通过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Thread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类的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setPriority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 a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）方法来修改系统自动设置的线程优先级。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如果多个线程具有相同的优先级，它们将被轮流调度。</a:t>
            </a:r>
          </a:p>
        </p:txBody>
      </p:sp>
    </p:spTree>
    <p:extLst>
      <p:ext uri="{BB962C8B-B14F-4D97-AF65-F5344CB8AC3E}">
        <p14:creationId xmlns:p14="http://schemas.microsoft.com/office/powerpoint/2010/main" val="28996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16013" y="4077891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2 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线程优先级调度示意图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6014" y="1275160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新建线程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16014" y="2356248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就绪线程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042988" y="3489723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的等锁池</a:t>
            </a: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3781425" y="789385"/>
            <a:ext cx="1295400" cy="864394"/>
            <a:chOff x="2744" y="754"/>
            <a:chExt cx="816" cy="726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744" y="754"/>
              <a:ext cx="816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Arial" charset="0"/>
                  <a:ea typeface="宋体" pitchFamily="2" charset="-122"/>
                </a:rPr>
                <a:t>优先级多列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744" y="9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2744" y="11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744" y="12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74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708401" y="2356247"/>
            <a:ext cx="165576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正在运行线程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x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1692275" y="1815703"/>
            <a:ext cx="9350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y.start()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692275" y="1600200"/>
            <a:ext cx="0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9" name="AutoShape 15"/>
          <p:cNvCxnSpPr>
            <a:cxnSpLocks noChangeShapeType="1"/>
            <a:stCxn id="47108" idx="3"/>
            <a:endCxn id="47111" idx="1"/>
          </p:cNvCxnSpPr>
          <p:nvPr/>
        </p:nvCxnSpPr>
        <p:spPr bwMode="auto">
          <a:xfrm flipV="1">
            <a:off x="2484439" y="1221582"/>
            <a:ext cx="1296987" cy="1297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16" idx="1"/>
            <a:endCxn id="47109" idx="3"/>
          </p:cNvCxnSpPr>
          <p:nvPr/>
        </p:nvCxnSpPr>
        <p:spPr bwMode="auto">
          <a:xfrm flipH="1">
            <a:off x="2411414" y="2518173"/>
            <a:ext cx="1296987" cy="11346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2555876" y="2842022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synchronized(O)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标记不存在则进入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等锁池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1692275" y="2680097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39750" y="2842022"/>
            <a:ext cx="1079500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标记返还了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线程可运行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2555875" y="1437085"/>
            <a:ext cx="7207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按优先级排队</a:t>
            </a: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4370388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716463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140201" y="1762125"/>
            <a:ext cx="1008063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高优先级占先优先级</a:t>
            </a:r>
          </a:p>
        </p:txBody>
      </p:sp>
    </p:spTree>
    <p:extLst>
      <p:ext uri="{BB962C8B-B14F-4D97-AF65-F5344CB8AC3E}">
        <p14:creationId xmlns:p14="http://schemas.microsoft.com/office/powerpoint/2010/main" val="32852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】</a:t>
            </a:r>
            <a:r>
              <a:rPr lang="zh-CN" altLang="en-US" sz="2400" dirty="0"/>
              <a:t>验证了</a:t>
            </a:r>
            <a:r>
              <a:rPr lang="en-US" altLang="zh-CN" sz="2400" dirty="0"/>
              <a:t>Java</a:t>
            </a:r>
            <a:r>
              <a:rPr lang="zh-CN" altLang="en-US" sz="2400" dirty="0"/>
              <a:t>对多线程的调度方法。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extends Thread{    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){ super(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public void run( ){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try{	</a:t>
            </a:r>
            <a:r>
              <a:rPr lang="en-US" altLang="zh-CN" sz="2000" dirty="0" err="1"/>
              <a:t>Thread.sleep</a:t>
            </a:r>
            <a:r>
              <a:rPr lang="en-US" altLang="zh-CN" sz="2000" dirty="0"/>
              <a:t>(2);}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catch(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e) 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</a:t>
            </a:r>
            <a:r>
              <a:rPr lang="en-US" altLang="zh-CN" sz="2000" dirty="0" err="1"/>
              <a:t>System.err.println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e.toString</a:t>
            </a:r>
            <a:r>
              <a:rPr lang="en-US" altLang="zh-CN" sz="2000" dirty="0"/>
              <a:t>());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("the Thread Name="+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 )+"</a:t>
            </a:r>
            <a:r>
              <a:rPr lang="zh-CN" altLang="en-US" sz="2000" dirty="0"/>
              <a:t>，</a:t>
            </a:r>
            <a:r>
              <a:rPr lang="en-US" altLang="zh-CN" sz="2000" dirty="0"/>
              <a:t>Priority=" +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	  </a:t>
            </a:r>
            <a:r>
              <a:rPr lang="en-US" altLang="zh-CN" sz="2000" dirty="0" err="1"/>
              <a:t>getPriority</a:t>
            </a:r>
            <a:r>
              <a:rPr lang="en-US" altLang="zh-CN" sz="2000" dirty="0"/>
              <a:t>( ));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}	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08000" indent="-5080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5</a:t>
            </a:r>
            <a:r>
              <a:rPr lang="en-US" altLang="zh-CN" sz="2000" dirty="0"/>
              <a:t>】</a:t>
            </a:r>
            <a:r>
              <a:rPr lang="zh-CN" altLang="en-US" sz="2000" dirty="0"/>
              <a:t>验证了</a:t>
            </a:r>
            <a:r>
              <a:rPr lang="en-US" altLang="zh-CN" sz="2000" dirty="0"/>
              <a:t>Java</a:t>
            </a:r>
            <a:r>
              <a:rPr lang="zh-CN" altLang="en-US" sz="2000" dirty="0"/>
              <a:t>对多线程的调度方法。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testTheadPriority</a:t>
            </a:r>
            <a:r>
              <a:rPr lang="en-US" altLang="zh-CN" sz="1800" dirty="0"/>
              <a:t>{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public static void main(String </a:t>
            </a:r>
            <a:r>
              <a:rPr lang="en-US" altLang="zh-CN" sz="1800" dirty="0" err="1"/>
              <a:t>agrs</a:t>
            </a:r>
            <a:r>
              <a:rPr lang="en-US" altLang="zh-CN" sz="1800" dirty="0"/>
              <a:t>[]){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minThread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MinPriorityThread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normThread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NormPriorityThread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maxThread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MaxPriorityThread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minThread.setPriority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Thread.MIN_PRIORITY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normThread.setPriority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Thread.NORM_PRIORITY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maxThread.setPriority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Thread.MAX_PRIORITY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minThread.start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normThread.start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maxThread.start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}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2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/>
          </a:bodyPr>
          <a:lstStyle/>
          <a:p>
            <a:pPr marL="508000" indent="-5080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】</a:t>
            </a:r>
          </a:p>
          <a:p>
            <a:pPr marL="508000" indent="-508000"/>
            <a:r>
              <a:rPr lang="zh-CN" altLang="en-US" sz="2400" dirty="0"/>
              <a:t>程序输出结果：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MaxPriorityThread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Priority=10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NormPriorityThread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Priority=5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MinPriorityThread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Priority=1</a:t>
            </a:r>
          </a:p>
        </p:txBody>
      </p:sp>
    </p:spTree>
    <p:extLst>
      <p:ext uri="{BB962C8B-B14F-4D97-AF65-F5344CB8AC3E}">
        <p14:creationId xmlns:p14="http://schemas.microsoft.com/office/powerpoint/2010/main" val="9795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资源</a:t>
            </a:r>
            <a:r>
              <a:rPr lang="zh-CN" altLang="en-US" dirty="0">
                <a:ea typeface="宋体" pitchFamily="2" charset="-122"/>
              </a:rPr>
              <a:t>冲突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多个线程同时运行虽然可以提高程序的执行效率，但由于共享一组资源，可能会产生冲突，例如</a:t>
            </a:r>
            <a:r>
              <a:rPr lang="en-US" altLang="zh-CN" sz="2400" dirty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6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多线程的概念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进程是指一个内存中运行的应用程序，每个进程都有自己独立的一块内存空间，一个进程中可以启动多个线程。比如在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系统中，一个运行的</a:t>
            </a:r>
            <a:r>
              <a:rPr lang="en-US" altLang="zh-CN" sz="2400" dirty="0"/>
              <a:t>exe</a:t>
            </a:r>
            <a:r>
              <a:rPr lang="zh-CN" altLang="en-US" sz="2400" dirty="0"/>
              <a:t>就是一个进程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/>
              <a:t>线程是指进程中的一个执行流程，一个进程中可以运行多个线程。比如</a:t>
            </a:r>
            <a:r>
              <a:rPr lang="en-US" altLang="zh-CN" sz="2400" dirty="0"/>
              <a:t>java.exe</a:t>
            </a:r>
            <a:r>
              <a:rPr lang="zh-CN" altLang="en-US" sz="2400" dirty="0"/>
              <a:t>进程中可以运行很多线程。线程总是属于某个进程，进程中的多个线程共享进程的内存。。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463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/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{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void Test(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运行线程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try{</a:t>
            </a:r>
            <a:r>
              <a:rPr lang="en-US" altLang="zh-CN" sz="2000" dirty="0" err="1"/>
              <a:t>Thread.sleep</a:t>
            </a:r>
            <a:r>
              <a:rPr lang="en-US" altLang="zh-CN" sz="2000" dirty="0"/>
              <a:t>(3);}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catch(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e)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   {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线程异常，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结束线程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 implements Runnable{ 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=t;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=n;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public void run( ) {	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Obj.Test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	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/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ThreadClash</a:t>
            </a:r>
            <a:r>
              <a:rPr lang="en-US" altLang="zh-CN" sz="2000" dirty="0"/>
              <a:t> { 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 ]) {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 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t1=new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1));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t2=new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2));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t3=new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3));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t1.start( );t2.start( );t3.start( 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457200" indent="-457200"/>
            <a:r>
              <a:rPr lang="en-US" altLang="zh-CN" sz="2400" dirty="0" err="1"/>
              <a:t>程序运行结果</a:t>
            </a:r>
            <a:r>
              <a:rPr lang="en-US" altLang="zh-CN" sz="2400" dirty="0"/>
              <a:t>：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NO：1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NO：2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NO：3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NO：1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NO：2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NO：3</a:t>
            </a:r>
          </a:p>
        </p:txBody>
      </p:sp>
    </p:spTree>
    <p:extLst>
      <p:ext uri="{BB962C8B-B14F-4D97-AF65-F5344CB8AC3E}">
        <p14:creationId xmlns:p14="http://schemas.microsoft.com/office/powerpoint/2010/main" val="33626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同一进程的多个线程共享同一片存储空间，在带来方便的同时，也带来了访问冲突这个严重的问题。</a:t>
            </a:r>
            <a:endParaRPr lang="en-US" altLang="zh-CN" sz="2400" dirty="0"/>
          </a:p>
          <a:p>
            <a:r>
              <a:rPr lang="zh-CN" altLang="en-US" sz="2400" dirty="0"/>
              <a:t>可以通过 </a:t>
            </a:r>
            <a:r>
              <a:rPr lang="en-US" altLang="zh-CN" sz="2400" dirty="0"/>
              <a:t>private </a:t>
            </a:r>
            <a:r>
              <a:rPr lang="zh-CN" altLang="en-US" sz="2400" dirty="0"/>
              <a:t>关键字来保证数据对象只能被方法访问</a:t>
            </a:r>
          </a:p>
          <a:p>
            <a:r>
              <a:rPr lang="en-US" altLang="zh-CN" sz="2400" dirty="0"/>
              <a:t>synchronized </a:t>
            </a:r>
            <a:r>
              <a:rPr lang="zh-CN" altLang="en-US" sz="2400" dirty="0"/>
              <a:t>关键字：锁定冲突的方法和锁定冲突的对象。</a:t>
            </a:r>
          </a:p>
        </p:txBody>
      </p:sp>
    </p:spTree>
    <p:extLst>
      <p:ext uri="{BB962C8B-B14F-4D97-AF65-F5344CB8AC3E}">
        <p14:creationId xmlns:p14="http://schemas.microsoft.com/office/powerpoint/2010/main" val="6000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/>
              <a:t>1．锁标志</a:t>
            </a:r>
          </a:p>
          <a:p>
            <a:pPr lvl="1"/>
            <a:r>
              <a:rPr lang="zh-CN" altLang="zh-CN" sz="2000"/>
              <a:t>每个对象都有一个标志锁。当对象的一个线程访问了对象的某个synchronized数据时，这个对象就将被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上锁</a:t>
            </a:r>
            <a:r>
              <a:rPr lang="zh-CN" altLang="zh-CN" sz="2000">
                <a:latin typeface="Arial"/>
              </a:rPr>
              <a:t>”</a:t>
            </a:r>
            <a:endParaRPr lang="zh-CN" altLang="en-US" sz="2000"/>
          </a:p>
          <a:p>
            <a:pPr lvl="1"/>
            <a:r>
              <a:rPr lang="zh-CN" altLang="zh-CN" sz="2000"/>
              <a:t>被声明为synchronized的数据都不能被调用</a:t>
            </a:r>
            <a:endParaRPr lang="zh-CN" altLang="en-US" sz="2000"/>
          </a:p>
          <a:p>
            <a:pPr lvl="1"/>
            <a:r>
              <a:rPr lang="zh-CN" altLang="zh-CN" sz="2000"/>
              <a:t>只有当前线程访问完它要访问的synchronized数据者抛出了没有在 synchronized 块中捕获的异常时，释放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后，同一个对象的其它线程才能访问synchronized数据。</a:t>
            </a:r>
          </a:p>
          <a:p>
            <a:pPr lvl="1"/>
            <a:r>
              <a:rPr lang="zh-CN" altLang="zh-CN" sz="2000"/>
              <a:t>这样，每次只有一个线程可以执行给定监控器保护的代码块。从其它线程的角度看，该代码块可以看作是原子的，它要么全部执行，要么根本不执行。</a:t>
            </a:r>
          </a:p>
        </p:txBody>
      </p:sp>
    </p:spTree>
    <p:extLst>
      <p:ext uri="{BB962C8B-B14F-4D97-AF65-F5344CB8AC3E}">
        <p14:creationId xmlns:p14="http://schemas.microsoft.com/office/powerpoint/2010/main" val="140640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/>
              <a:t>1．锁标志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锁用于保护代码块或整个方法，必须记住是锁的身份保护了代码块，而不是代码块本身，这一点很重要。一个锁可以保护许多代码块或方法。 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反之，仅仅因为代码块由锁保护并不表示两个线程不能同时执行该代码块。它只表示如果两个线程正在等待相同的锁，则它们不能同时执行该代码。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此外 non-static的synchronized数据只能在同一个对象的纯种实现同步访问，不同对象的线程仍可同时访问。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每个class也有一个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。对于synchronized static数据可以在整个class下进行锁定，避免static数据的同时访问。对象的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和class的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是相互独立的。这点在前面已举例说明，在此不在赘述。</a:t>
            </a:r>
          </a:p>
        </p:txBody>
      </p:sp>
    </p:spTree>
    <p:extLst>
      <p:ext uri="{BB962C8B-B14F-4D97-AF65-F5344CB8AC3E}">
        <p14:creationId xmlns:p14="http://schemas.microsoft.com/office/powerpoint/2010/main" val="811598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000"/>
              <a:t>2. 锁定冲突的方法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zh-CN" sz="1800"/>
              <a:t>即在待锁定方法声明中加入 synchronized关键字。这种加上synchronized关键字的方法也称synchronized方法。</a:t>
            </a:r>
          </a:p>
          <a:p>
            <a:pPr lvl="1">
              <a:lnSpc>
                <a:spcPct val="110000"/>
              </a:lnSpc>
            </a:pPr>
            <a:r>
              <a:rPr lang="zh-CN" altLang="zh-CN" sz="1800"/>
              <a:t>格式为：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1800"/>
              <a:t>   </a:t>
            </a:r>
            <a:r>
              <a:rPr lang="zh-CN" altLang="zh-CN" sz="1800"/>
              <a:t>public synchronized void accessVal(int newVal);</a:t>
            </a:r>
          </a:p>
          <a:p>
            <a:pPr lvl="1">
              <a:lnSpc>
                <a:spcPct val="110000"/>
              </a:lnSpc>
            </a:pPr>
            <a:r>
              <a:rPr lang="zh-CN" altLang="zh-CN" sz="1800"/>
              <a:t>synchronized方法控制对类成员变量的访问：每个类实例对应一把锁，每个synchronized 方法都必须获得调用该方法的类实例的锁方能执行，否则所属线程阻塞，方法一旦执行，就独占该锁，直到从该方法返回时才将锁释放，此后被阻塞的线程方能获得该锁，重新进入可执行状态。这种机制确保了同一时刻对于每一个类实例，其所有声明为 synchronized 的成员函数中至多只有一个处于可执行状态（因为至多只有一个能够获得该类实例对应的锁），从而有效避免了类成员变量的访问冲突（只要所有可能访问类成员变量的方法均被声明为 synchronized）。</a:t>
            </a:r>
          </a:p>
        </p:txBody>
      </p:sp>
    </p:spTree>
    <p:extLst>
      <p:ext uri="{BB962C8B-B14F-4D97-AF65-F5344CB8AC3E}">
        <p14:creationId xmlns:p14="http://schemas.microsoft.com/office/powerpoint/2010/main" val="394926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/>
              <a:t>2. 锁定冲突的方法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zh-CN"/>
              <a:t>synchronized 方法的缺陷：若将一个大的方法声明为synchronized 将会大大影响效率，典型地，若将线程类的方法 run() 声明为 synchronized ，由于在线程的整个生命期内它一直在运行，因此将导致它对本类任何 synchronized 方法的调用都永远不会成功。当然我们可以通过将访问类成员变量的代码放到专门的方法中，将其声明为 synchronized ，并在主方法中调用来解决这一问题，但是 Java 为我们提供了更好的解决办法，那就是 synchronized 块。</a:t>
            </a:r>
          </a:p>
        </p:txBody>
      </p:sp>
    </p:spTree>
    <p:extLst>
      <p:ext uri="{BB962C8B-B14F-4D97-AF65-F5344CB8AC3E}">
        <p14:creationId xmlns:p14="http://schemas.microsoft.com/office/powerpoint/2010/main" val="166206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7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public class SyncThreads1{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x</a:t>
            </a:r>
            <a:r>
              <a:rPr lang="zh-CN" altLang="en-US" sz="1400" dirty="0"/>
              <a:t>，</a:t>
            </a:r>
            <a:r>
              <a:rPr lang="en-US" altLang="zh-CN" sz="1400" dirty="0"/>
              <a:t>y;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class Thread1 extends Thread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public synchronized void run()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x=y=0;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(x);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class Thread2 extends Thread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public synchronized void run()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x= y =1;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(y);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new Thread1().run();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new Thread2().run();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8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中编程实现多线程应有两种途径</a:t>
            </a:r>
          </a:p>
          <a:p>
            <a:pPr lvl="1"/>
            <a:r>
              <a:rPr lang="zh-CN" altLang="en-US" sz="2400" dirty="0"/>
              <a:t>一种是创建</a:t>
            </a:r>
            <a:r>
              <a:rPr lang="en-US" altLang="zh-CN" sz="2400" dirty="0"/>
              <a:t>Thread</a:t>
            </a:r>
            <a:r>
              <a:rPr lang="zh-CN" altLang="en-US" sz="2400" dirty="0"/>
              <a:t>线程的子类</a:t>
            </a:r>
          </a:p>
          <a:p>
            <a:pPr lvl="1"/>
            <a:r>
              <a:rPr lang="zh-CN" altLang="en-US" sz="2400" dirty="0"/>
              <a:t>实现一个接口</a:t>
            </a:r>
            <a:r>
              <a:rPr lang="en-US" altLang="zh-CN" sz="2400" dirty="0"/>
              <a:t>Runnable</a:t>
            </a:r>
            <a:endParaRPr lang="zh-CN" altLang="en-US" sz="2400" dirty="0"/>
          </a:p>
          <a:p>
            <a:pPr lvl="1"/>
            <a:r>
              <a:rPr lang="zh-CN" altLang="en-US" sz="2400" dirty="0"/>
              <a:t>无论是哪种途径最终都需要使用</a:t>
            </a:r>
            <a:r>
              <a:rPr lang="en-US" altLang="zh-CN" sz="2400" dirty="0"/>
              <a:t>Thread</a:t>
            </a:r>
            <a:r>
              <a:rPr lang="zh-CN" altLang="en-US" sz="2400" dirty="0"/>
              <a:t>类及其方法。</a:t>
            </a:r>
          </a:p>
        </p:txBody>
      </p:sp>
    </p:spTree>
    <p:extLst>
      <p:ext uri="{BB962C8B-B14F-4D97-AF65-F5344CB8AC3E}">
        <p14:creationId xmlns:p14="http://schemas.microsoft.com/office/powerpoint/2010/main" val="6940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</a:t>
            </a:r>
            <a:r>
              <a:rPr lang="zh-CN" altLang="en-US" sz="2400"/>
              <a:t>．锁定冲突块（</a:t>
            </a:r>
            <a:r>
              <a:rPr lang="en-US" altLang="zh-CN" sz="2400"/>
              <a:t>synchronized </a:t>
            </a:r>
            <a:r>
              <a:rPr lang="zh-CN" altLang="en-US" sz="2400"/>
              <a:t>块）：</a:t>
            </a:r>
          </a:p>
          <a:p>
            <a:pPr lvl="1"/>
            <a:r>
              <a:rPr lang="zh-CN" altLang="en-US" sz="2000"/>
              <a:t>通过 </a:t>
            </a:r>
            <a:r>
              <a:rPr lang="en-US" altLang="zh-CN" sz="2000"/>
              <a:t>synchronized</a:t>
            </a:r>
            <a:r>
              <a:rPr lang="zh-CN" altLang="en-US" sz="2000"/>
              <a:t>关键字来声明</a:t>
            </a:r>
            <a:r>
              <a:rPr lang="en-US" altLang="zh-CN" sz="2000"/>
              <a:t>synchronized </a:t>
            </a:r>
            <a:r>
              <a:rPr lang="zh-CN" altLang="en-US" sz="2000"/>
              <a:t>块。语法如下：</a:t>
            </a:r>
          </a:p>
          <a:p>
            <a:pPr lvl="1">
              <a:buFontTx/>
              <a:buNone/>
            </a:pPr>
            <a:r>
              <a:rPr lang="en-US" altLang="zh-CN" sz="2000"/>
              <a:t>  synchronized(syncObject) {</a:t>
            </a:r>
          </a:p>
          <a:p>
            <a:pPr lvl="1">
              <a:buFontTx/>
              <a:buNone/>
            </a:pPr>
            <a:r>
              <a:rPr lang="en-US" altLang="zh-CN" sz="2000"/>
              <a:t>  //</a:t>
            </a:r>
            <a:r>
              <a:rPr lang="zh-CN" altLang="en-US" sz="2000"/>
              <a:t>允许访问控制的代码</a:t>
            </a:r>
          </a:p>
          <a:p>
            <a:pPr lvl="1">
              <a:buFontTx/>
              <a:buNone/>
            </a:pPr>
            <a:r>
              <a:rPr lang="en-US" altLang="zh-CN" sz="2000"/>
              <a:t>  }</a:t>
            </a:r>
          </a:p>
          <a:p>
            <a:pPr lvl="1"/>
            <a:r>
              <a:rPr lang="en-US" altLang="zh-CN" sz="2000"/>
              <a:t>synchronized </a:t>
            </a:r>
            <a:r>
              <a:rPr lang="zh-CN" altLang="en-US" sz="2000"/>
              <a:t>块是这样一个代码块，其中的代码必须获得对象 </a:t>
            </a:r>
            <a:r>
              <a:rPr lang="en-US" altLang="zh-CN" sz="2000"/>
              <a:t>syncObject </a:t>
            </a:r>
            <a:r>
              <a:rPr lang="zh-CN" altLang="en-US" sz="2000"/>
              <a:t>（如前所述，可以是类实例或类）的锁方能执行，具体机制同前所述。由于可以针对任意代码块，且可任意指定上锁的对象，故灵活性较高。</a:t>
            </a:r>
          </a:p>
        </p:txBody>
      </p:sp>
    </p:spTree>
    <p:extLst>
      <p:ext uri="{BB962C8B-B14F-4D97-AF65-F5344CB8AC3E}">
        <p14:creationId xmlns:p14="http://schemas.microsoft.com/office/powerpoint/2010/main" val="410611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</a:t>
            </a:r>
            <a:r>
              <a:rPr lang="zh-CN" altLang="en-US" sz="2400"/>
              <a:t>．锁定冲突块（</a:t>
            </a:r>
            <a:r>
              <a:rPr lang="en-US" altLang="zh-CN" sz="2400"/>
              <a:t>synchronized </a:t>
            </a:r>
            <a:r>
              <a:rPr lang="zh-CN" altLang="en-US" sz="2400"/>
              <a:t>块）：</a:t>
            </a:r>
          </a:p>
          <a:p>
            <a:pPr lvl="1"/>
            <a:r>
              <a:rPr lang="zh-CN" altLang="en-US" sz="2000"/>
              <a:t>通过 </a:t>
            </a:r>
            <a:r>
              <a:rPr lang="en-US" altLang="zh-CN" sz="2000"/>
              <a:t>synchronized</a:t>
            </a:r>
            <a:r>
              <a:rPr lang="zh-CN" altLang="en-US" sz="2000"/>
              <a:t>关键字来声明</a:t>
            </a:r>
            <a:r>
              <a:rPr lang="en-US" altLang="zh-CN" sz="2000"/>
              <a:t>synchronized </a:t>
            </a:r>
            <a:r>
              <a:rPr lang="zh-CN" altLang="en-US" sz="2000"/>
              <a:t>块。语法如下：</a:t>
            </a:r>
          </a:p>
          <a:p>
            <a:pPr lvl="1">
              <a:buFontTx/>
              <a:buNone/>
            </a:pPr>
            <a:r>
              <a:rPr lang="en-US" altLang="zh-CN" sz="2000"/>
              <a:t>  synchronized(syncObject) {</a:t>
            </a:r>
          </a:p>
          <a:p>
            <a:pPr lvl="1">
              <a:buFontTx/>
              <a:buNone/>
            </a:pPr>
            <a:r>
              <a:rPr lang="en-US" altLang="zh-CN" sz="2000"/>
              <a:t>  //</a:t>
            </a:r>
            <a:r>
              <a:rPr lang="zh-CN" altLang="en-US" sz="2000"/>
              <a:t>允许访问控制的代码</a:t>
            </a:r>
          </a:p>
          <a:p>
            <a:pPr lvl="1">
              <a:buFontTx/>
              <a:buNone/>
            </a:pPr>
            <a:r>
              <a:rPr lang="en-US" altLang="zh-CN" sz="2000"/>
              <a:t>  }</a:t>
            </a:r>
          </a:p>
          <a:p>
            <a:pPr lvl="1"/>
            <a:r>
              <a:rPr lang="en-US" altLang="zh-CN" sz="2000"/>
              <a:t>synchronized </a:t>
            </a:r>
            <a:r>
              <a:rPr lang="zh-CN" altLang="en-US" sz="2000"/>
              <a:t>块是这样一个代码块，其中的代码必须获得对象 </a:t>
            </a:r>
            <a:r>
              <a:rPr lang="en-US" altLang="zh-CN" sz="2000"/>
              <a:t>syncObject </a:t>
            </a:r>
            <a:r>
              <a:rPr lang="zh-CN" altLang="en-US" sz="2000"/>
              <a:t>（如前所述，可以是类实例或类）的锁方能执行，具体机制同前所述。由于可以针对任意代码块，且可任意指定上锁的对象，故灵活性较高。</a:t>
            </a:r>
          </a:p>
        </p:txBody>
      </p:sp>
    </p:spTree>
    <p:extLst>
      <p:ext uri="{BB962C8B-B14F-4D97-AF65-F5344CB8AC3E}">
        <p14:creationId xmlns:p14="http://schemas.microsoft.com/office/powerpoint/2010/main" val="1388361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8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public class SyncThreads2{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</a:t>
            </a:r>
            <a:r>
              <a:rPr lang="zh-CN" altLang="en-US" sz="2000" dirty="0"/>
              <a:t>，</a:t>
            </a:r>
            <a:r>
              <a:rPr lang="en-US" altLang="zh-CN" sz="2000" dirty="0"/>
              <a:t>y;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Object 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=new Object();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class Thread1 extends Thread {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public void run() {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synchronized (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){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x=y=0;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(x);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317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8</a:t>
            </a:r>
            <a:r>
              <a:rPr lang="en-US" altLang="zh-CN" sz="2400" dirty="0"/>
              <a:t>】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private static class Thread2 extends Thread { 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public void run() { 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synchronized (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) {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	x= y =1;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(y);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new Thread1().run();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new Thread2().run();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间通信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多线程通信的方法有两种：</a:t>
            </a:r>
          </a:p>
          <a:p>
            <a:pPr lvl="1"/>
            <a:r>
              <a:rPr lang="zh-CN" altLang="en-US" sz="2400" dirty="0" smtClean="0"/>
              <a:t>把</a:t>
            </a:r>
            <a:r>
              <a:rPr lang="zh-CN" altLang="en-US" sz="2400" dirty="0"/>
              <a:t>共享变量和方法封装在一个类中实现；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wait( )</a:t>
            </a:r>
            <a:r>
              <a:rPr lang="zh-CN" altLang="en-US" sz="2400" dirty="0"/>
              <a:t>和</a:t>
            </a:r>
            <a:r>
              <a:rPr lang="en-US" altLang="zh-CN" sz="2400" dirty="0"/>
              <a:t>notify( )</a:t>
            </a:r>
            <a:r>
              <a:rPr lang="zh-CN" altLang="en-US" sz="2400" dirty="0"/>
              <a:t>方法实现。</a:t>
            </a:r>
          </a:p>
        </p:txBody>
      </p:sp>
    </p:spTree>
    <p:extLst>
      <p:ext uri="{BB962C8B-B14F-4D97-AF65-F5344CB8AC3E}">
        <p14:creationId xmlns:p14="http://schemas.microsoft.com/office/powerpoint/2010/main" val="2827362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间通信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共享变量和方法封装在一个类中</a:t>
            </a:r>
            <a:endParaRPr lang="en-US" altLang="zh-CN" sz="2400" dirty="0"/>
          </a:p>
          <a:p>
            <a:r>
              <a:rPr lang="en-US" altLang="zh-CN" sz="2400" dirty="0" err="1" smtClean="0"/>
              <a:t>通过系统方法实现线程通信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6670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共享变量</a:t>
            </a:r>
            <a:r>
              <a:rPr lang="zh-CN" altLang="en-US" sz="3600" dirty="0">
                <a:ea typeface="宋体" pitchFamily="2" charset="-122"/>
              </a:rPr>
              <a:t>和方法封装在一个类中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以下通过实例演示了通过将共享变量封装在一个类中，实现线程通信。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2525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9</a:t>
            </a:r>
            <a:r>
              <a:rPr lang="en-US" altLang="zh-CN" sz="2000" dirty="0"/>
              <a:t>】</a:t>
            </a:r>
            <a:r>
              <a:rPr lang="zh-CN" altLang="en-US" sz="2000" dirty="0"/>
              <a:t>。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shareClass</a:t>
            </a:r>
            <a:r>
              <a:rPr lang="en-US" altLang="zh-CN" sz="1800" dirty="0"/>
              <a:t>{       //</a:t>
            </a:r>
            <a:r>
              <a:rPr lang="zh-CN" altLang="en-US" sz="1800" dirty="0"/>
              <a:t>共享类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zh-CN" altLang="en-US" sz="1800" dirty="0"/>
              <a:t>	</a:t>
            </a:r>
            <a:r>
              <a:rPr lang="en-US" altLang="zh-CN" sz="1800" dirty="0"/>
              <a:t>private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private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flag=false;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void produce(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while(flag) {     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n=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flag=true;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("\n </a:t>
            </a:r>
            <a:r>
              <a:rPr lang="zh-CN" altLang="en-US" sz="1800" dirty="0"/>
              <a:t>产生数据：</a:t>
            </a:r>
            <a:r>
              <a:rPr lang="en-US" altLang="zh-CN" sz="1800" dirty="0"/>
              <a:t>"+n);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}	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void get( 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while(!flag) {   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flag=false;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 </a:t>
            </a:r>
            <a:r>
              <a:rPr lang="zh-CN" altLang="en-US" sz="1800" dirty="0"/>
              <a:t>读取数据：</a:t>
            </a:r>
            <a:r>
              <a:rPr lang="en-US" altLang="zh-CN" sz="1800" dirty="0"/>
              <a:t>"+n);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9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// </a:t>
            </a:r>
            <a:r>
              <a:rPr lang="zh-CN" altLang="en-US" sz="1400" dirty="0"/>
              <a:t>读取数据类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class Producer implements Runnable{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Producer(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c)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=c;	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public void run( ) {   // </a:t>
            </a:r>
            <a:r>
              <a:rPr lang="zh-CN" altLang="en-US" sz="1400" dirty="0"/>
              <a:t>生产者产生</a:t>
            </a:r>
            <a:r>
              <a:rPr lang="en-US" altLang="zh-CN" sz="1400" dirty="0"/>
              <a:t>5</a:t>
            </a:r>
            <a:r>
              <a:rPr lang="zh-CN" altLang="en-US" sz="1400" dirty="0"/>
              <a:t>个随机数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zh-CN" altLang="en-US" sz="1400" dirty="0"/>
              <a:t>	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shc.produce</a:t>
            </a:r>
            <a:r>
              <a:rPr lang="en-US" altLang="zh-CN" sz="1400" dirty="0"/>
              <a:t>((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)(</a:t>
            </a:r>
            <a:r>
              <a:rPr lang="en-US" altLang="zh-CN" sz="1400" dirty="0" err="1"/>
              <a:t>Math.random</a:t>
            </a:r>
            <a:r>
              <a:rPr lang="en-US" altLang="zh-CN" sz="1400" dirty="0"/>
              <a:t>( )*100));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class Consumer implements Runnable{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Consumer(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c)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=c;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public void run( 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 </a:t>
            </a:r>
            <a:r>
              <a:rPr lang="en-US" altLang="zh-CN" sz="1400" dirty="0" err="1"/>
              <a:t>shc.get</a:t>
            </a:r>
            <a:r>
              <a:rPr lang="en-US" altLang="zh-CN" sz="1400" dirty="0"/>
              <a:t>( );  // </a:t>
            </a:r>
            <a:r>
              <a:rPr lang="zh-CN" altLang="en-US" sz="1400" dirty="0"/>
              <a:t>消费者读取数据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2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9</a:t>
            </a:r>
            <a:r>
              <a:rPr lang="en-US" altLang="zh-CN" dirty="0"/>
              <a:t>】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public class </a:t>
            </a:r>
            <a:r>
              <a:rPr lang="en-US" altLang="zh-CN" dirty="0" err="1"/>
              <a:t>TheadsCommunication</a:t>
            </a:r>
            <a:r>
              <a:rPr lang="en-US" altLang="zh-CN" dirty="0"/>
              <a:t>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 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 ])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</a:t>
            </a:r>
            <a:r>
              <a:rPr lang="en-US" altLang="zh-CN" dirty="0" err="1"/>
              <a:t>shareClass</a:t>
            </a:r>
            <a:r>
              <a:rPr lang="en-US" altLang="zh-CN" dirty="0"/>
              <a:t> </a:t>
            </a:r>
            <a:r>
              <a:rPr lang="en-US" altLang="zh-CN" dirty="0" err="1"/>
              <a:t>shc</a:t>
            </a:r>
            <a:r>
              <a:rPr lang="en-US" altLang="zh-CN" dirty="0"/>
              <a:t>=new </a:t>
            </a:r>
            <a:r>
              <a:rPr lang="en-US" altLang="zh-CN" dirty="0" err="1"/>
              <a:t>shareClass</a:t>
            </a:r>
            <a:r>
              <a:rPr lang="en-US" altLang="zh-CN" dirty="0"/>
              <a:t>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Thread t1=new Thread(new Producer(</a:t>
            </a:r>
            <a:r>
              <a:rPr lang="en-US" altLang="zh-CN" dirty="0" err="1"/>
              <a:t>shc</a:t>
            </a:r>
            <a:r>
              <a:rPr lang="en-US" altLang="zh-CN" dirty="0"/>
              <a:t>));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Thread t2=new Thread(new Consumer(</a:t>
            </a:r>
            <a:r>
              <a:rPr lang="en-US" altLang="zh-CN" dirty="0" err="1"/>
              <a:t>shc</a:t>
            </a:r>
            <a:r>
              <a:rPr lang="en-US" altLang="zh-CN" dirty="0"/>
              <a:t>));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t1.start(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t2.start(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5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．通过继承</a:t>
            </a:r>
            <a:r>
              <a:rPr lang="en-US" altLang="zh-CN" sz="2400" dirty="0"/>
              <a:t>Thread</a:t>
            </a:r>
            <a:r>
              <a:rPr lang="zh-CN" altLang="en-US" sz="2400" dirty="0"/>
              <a:t>类实现多线程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类的一个子类。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子类中的方法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，覆盖父类中的方法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 smtClean="0"/>
              <a:t>创建</a:t>
            </a:r>
            <a:r>
              <a:rPr lang="zh-CN" altLang="en-US" sz="2400" dirty="0"/>
              <a:t>该子类的一个线程对象。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start( )</a:t>
            </a:r>
            <a:r>
              <a:rPr lang="zh-CN" altLang="en-US" sz="2400" dirty="0"/>
              <a:t>方法启动线程。</a:t>
            </a:r>
          </a:p>
        </p:txBody>
      </p:sp>
    </p:spTree>
    <p:extLst>
      <p:ext uri="{BB962C8B-B14F-4D97-AF65-F5344CB8AC3E}">
        <p14:creationId xmlns:p14="http://schemas.microsoft.com/office/powerpoint/2010/main" val="3725591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9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 err="1"/>
              <a:t>程序的某次运行结果</a:t>
            </a:r>
            <a:r>
              <a:rPr lang="en-US" altLang="zh-CN" sz="2000" dirty="0"/>
              <a:t>：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产生数据：47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读取数据：47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产生数据：73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读取数据：73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产生数据：69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读取数据：69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产生数据：98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读取数据：98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产生数据：68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读取数据：68</a:t>
            </a:r>
          </a:p>
        </p:txBody>
      </p:sp>
    </p:spTree>
    <p:extLst>
      <p:ext uri="{BB962C8B-B14F-4D97-AF65-F5344CB8AC3E}">
        <p14:creationId xmlns:p14="http://schemas.microsoft.com/office/powerpoint/2010/main" val="3064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多线程通过把任务分成分散的逻辑单元取代了事件循环，消除了循环检测。循环检测通常通过重复检查一个特定条件的循环，一旦条件为真，就采取相应的行动，它浪费了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时间。例如，经典的队列问题，一个线程产生一些数据，而另一些线程取走数据。假设生产者生产更多的数据之前必须等到消费者结束。它才开始循环检测，浪费许多的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周期来等待消费者结束。很明显，这种情况并不是我们所期望的。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8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为了避免循环检测，Java通过wait()、notify()和notifyAll()方法实现了一个巧妙的进程内通信的机制。这些方法作为Object的final方法来实现，因此所有类都包含有它们。这三个方法只可以在一个同步的上下文访问，而且从计算机科学的角度上来说，它在概念上是很先进的，但是使用这些方法的规则却很简单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9219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wait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……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 notify调度机制是几个线程对同一对象进行操作，其中某些线程在一定条件下自动挂起，等待其他线程在一定条件下通知其继续运行。这和join()不同，join()是等其他线程运行完，而wait()是等其他线程向其发出通知。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wait()和notify()是java中每个对象都有的方法，当一个线程执行到对象O的wait()方法时，java虚拟机会自动挂起，进入该对象的wait池等待。当其他线程执行到对象O的notify()方法时，java虚拟机会从对象O的wait池随机取出一个线程放入O的等锁池中，一旦O的标记被其他线程返回，即可运行。也可以执行对象O的notifyALL()，对象O的wait池中所有线程放入O的等锁池中。</a:t>
            </a:r>
          </a:p>
        </p:txBody>
      </p:sp>
    </p:spTree>
    <p:extLst>
      <p:ext uri="{BB962C8B-B14F-4D97-AF65-F5344CB8AC3E}">
        <p14:creationId xmlns:p14="http://schemas.microsoft.com/office/powerpoint/2010/main" val="429825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68538" y="4300538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3 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线程调度示意图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16014" y="1275160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新建线程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4" y="2356248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就绪线程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42988" y="3489723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的等锁池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99201" y="3488531"/>
            <a:ext cx="1368425" cy="325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</a:t>
            </a:r>
            <a:r>
              <a:rPr lang="en-US" altLang="zh-CN" sz="1600">
                <a:latin typeface="Arial" charset="0"/>
                <a:ea typeface="宋体" pitchFamily="2" charset="-122"/>
              </a:rPr>
              <a:t>wait</a:t>
            </a:r>
            <a:r>
              <a:rPr lang="zh-CN" altLang="en-US" sz="1600">
                <a:latin typeface="Arial" charset="0"/>
                <a:ea typeface="宋体" pitchFamily="2" charset="-122"/>
              </a:rPr>
              <a:t>池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3781425" y="789385"/>
            <a:ext cx="1295400" cy="864394"/>
            <a:chOff x="2744" y="754"/>
            <a:chExt cx="816" cy="726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744" y="754"/>
              <a:ext cx="816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Arial" charset="0"/>
                  <a:ea typeface="宋体" pitchFamily="2" charset="-122"/>
                </a:rPr>
                <a:t>优先级多列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744" y="9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744" y="11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744" y="12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274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708401" y="2356247"/>
            <a:ext cx="165576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正在运行线程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372225" y="1491853"/>
            <a:ext cx="1295400" cy="919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x.sleep()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x.yield()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z.join()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692275" y="1815703"/>
            <a:ext cx="9350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y.start()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692275" y="1600200"/>
            <a:ext cx="0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401" name="AutoShape 17"/>
          <p:cNvCxnSpPr>
            <a:cxnSpLocks noChangeShapeType="1"/>
            <a:stCxn id="16388" idx="3"/>
            <a:endCxn id="16392" idx="1"/>
          </p:cNvCxnSpPr>
          <p:nvPr/>
        </p:nvCxnSpPr>
        <p:spPr bwMode="auto">
          <a:xfrm flipV="1">
            <a:off x="2484439" y="1221582"/>
            <a:ext cx="1296987" cy="1297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8"/>
          <p:cNvCxnSpPr>
            <a:cxnSpLocks noChangeShapeType="1"/>
            <a:stCxn id="16397" idx="1"/>
            <a:endCxn id="16389" idx="3"/>
          </p:cNvCxnSpPr>
          <p:nvPr/>
        </p:nvCxnSpPr>
        <p:spPr bwMode="auto">
          <a:xfrm flipH="1">
            <a:off x="2411414" y="2518173"/>
            <a:ext cx="1296987" cy="11346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555876" y="2842022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synchronized(O)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标记不存在则进入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等锁池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1692275" y="2680097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539750" y="2842022"/>
            <a:ext cx="1079500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标记返还了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线程可运行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916239" y="3651647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有线程执行</a:t>
            </a:r>
            <a:r>
              <a:rPr lang="en-US" altLang="zh-CN" sz="1400">
                <a:latin typeface="Arial" charset="0"/>
                <a:ea typeface="宋体" pitchFamily="2" charset="-122"/>
              </a:rPr>
              <a:t>O.notify()</a:t>
            </a:r>
            <a:r>
              <a:rPr lang="zh-CN" altLang="en-US" sz="1400">
                <a:latin typeface="Arial" charset="0"/>
                <a:ea typeface="宋体" pitchFamily="2" charset="-122"/>
              </a:rPr>
              <a:t>或</a:t>
            </a:r>
            <a:r>
              <a:rPr lang="en-US" altLang="zh-CN" sz="1400">
                <a:latin typeface="Arial" charset="0"/>
                <a:ea typeface="宋体" pitchFamily="2" charset="-122"/>
              </a:rPr>
              <a:t>O.interrupt()</a:t>
            </a:r>
            <a:r>
              <a:rPr lang="zh-CN" altLang="en-US" sz="1400">
                <a:latin typeface="Arial" charset="0"/>
                <a:ea typeface="宋体" pitchFamily="2" charset="-122"/>
              </a:rPr>
              <a:t>，则终止等待</a:t>
            </a:r>
          </a:p>
        </p:txBody>
      </p: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flipH="1">
            <a:off x="2411414" y="3683794"/>
            <a:ext cx="3887787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7" idx="3"/>
            <a:endCxn id="16390" idx="0"/>
          </p:cNvCxnSpPr>
          <p:nvPr/>
        </p:nvCxnSpPr>
        <p:spPr bwMode="auto">
          <a:xfrm>
            <a:off x="5364163" y="2518172"/>
            <a:ext cx="1619250" cy="9703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292725" y="2895601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有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的标记且执行到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O.wait(),</a:t>
            </a:r>
            <a:r>
              <a:rPr lang="zh-CN" altLang="en-US" sz="1400">
                <a:latin typeface="Arial" charset="0"/>
                <a:ea typeface="宋体" pitchFamily="2" charset="-122"/>
              </a:rPr>
              <a:t>则释放标记</a:t>
            </a:r>
            <a:r>
              <a:rPr lang="en-US" altLang="zh-CN" sz="1400">
                <a:latin typeface="Arial" charset="0"/>
                <a:ea typeface="宋体" pitchFamily="2" charset="-122"/>
              </a:rPr>
              <a:t>,</a:t>
            </a:r>
            <a:r>
              <a:rPr lang="zh-CN" altLang="en-US" sz="1400">
                <a:latin typeface="Arial" charset="0"/>
                <a:ea typeface="宋体" pitchFamily="2" charset="-122"/>
              </a:rPr>
              <a:t>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的</a:t>
            </a:r>
            <a:r>
              <a:rPr lang="en-US" altLang="zh-CN" sz="1400">
                <a:latin typeface="Arial" charset="0"/>
                <a:ea typeface="宋体" pitchFamily="2" charset="-122"/>
              </a:rPr>
              <a:t>wait</a:t>
            </a:r>
            <a:r>
              <a:rPr lang="zh-CN" altLang="en-US" sz="1400">
                <a:latin typeface="Arial" charset="0"/>
                <a:ea typeface="宋体" pitchFamily="2" charset="-122"/>
              </a:rPr>
              <a:t>池</a:t>
            </a:r>
          </a:p>
        </p:txBody>
      </p:sp>
      <p:cxnSp>
        <p:nvCxnSpPr>
          <p:cNvPr id="16410" name="AutoShape 26"/>
          <p:cNvCxnSpPr>
            <a:cxnSpLocks noChangeShapeType="1"/>
            <a:stCxn id="16397" idx="3"/>
            <a:endCxn id="16398" idx="1"/>
          </p:cNvCxnSpPr>
          <p:nvPr/>
        </p:nvCxnSpPr>
        <p:spPr bwMode="auto">
          <a:xfrm flipV="1">
            <a:off x="5364163" y="1951435"/>
            <a:ext cx="1008062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398" idx="0"/>
            <a:endCxn id="16392" idx="3"/>
          </p:cNvCxnSpPr>
          <p:nvPr/>
        </p:nvCxnSpPr>
        <p:spPr bwMode="auto">
          <a:xfrm rot="5400000" flipH="1">
            <a:off x="5913239" y="385168"/>
            <a:ext cx="270272" cy="194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55875" y="1437085"/>
            <a:ext cx="7207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按优先级排队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4370388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716463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140201" y="1762125"/>
            <a:ext cx="1008063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高优先级占先优先级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5581650" y="982266"/>
            <a:ext cx="11509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等待条件满足</a:t>
            </a:r>
          </a:p>
        </p:txBody>
      </p:sp>
    </p:spTree>
    <p:extLst>
      <p:ext uri="{BB962C8B-B14F-4D97-AF65-F5344CB8AC3E}">
        <p14:creationId xmlns:p14="http://schemas.microsoft.com/office/powerpoint/2010/main" val="37524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（1）wait()函数有两种形式：第一种形式接受一个毫秒值，用于在指定时间长度内暂停线程，使线程进入阻塞状态。第二种形式为不带参数，代表wait()在notify()或notifyAll()之前会持续阻塞。 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（2）当对一个对象执行notify()时，会从线程等待池中随机取出一个线程放入O的等锁池中；当对一个对象执行notifyAll()时，会从线程等待池中移走所有该对象的所有线程，并把它们放到锁标志等待池中。 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（3） 当调用wait()后，线程会释放掉它所占有的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“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锁标志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”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，从而使线程所在对象中的其它synchronized数据可被别的线程使用。</a:t>
            </a:r>
          </a:p>
        </p:txBody>
      </p:sp>
    </p:spTree>
    <p:extLst>
      <p:ext uri="{BB962C8B-B14F-4D97-AF65-F5344CB8AC3E}">
        <p14:creationId xmlns:p14="http://schemas.microsoft.com/office/powerpoint/2010/main" val="4228536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下面的程序错误地实现了生产者/消费者问题的简化形式。它包含了四个类：Queue，试图同步的队列；Producer，产生队列输入的线程对象；Consumer，使用队列数据的线程对象；PC，一个创建单个Queue、Producer和Consumer的小型类。</a:t>
            </a:r>
          </a:p>
        </p:txBody>
      </p:sp>
    </p:spTree>
    <p:extLst>
      <p:ext uri="{BB962C8B-B14F-4D97-AF65-F5344CB8AC3E}">
        <p14:creationId xmlns:p14="http://schemas.microsoft.com/office/powerpoint/2010/main" val="267516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10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class Queue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synchronized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get()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("Get</a:t>
            </a:r>
            <a:r>
              <a:rPr lang="zh-CN" altLang="en-US" sz="2000" dirty="0"/>
              <a:t>：</a:t>
            </a:r>
            <a:r>
              <a:rPr lang="en-US" altLang="zh-CN" sz="2000" dirty="0"/>
              <a:t>"+n); 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return 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synchronized void put(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this.n</a:t>
            </a:r>
            <a:r>
              <a:rPr lang="en-US" altLang="zh-CN" sz="2000" dirty="0"/>
              <a:t>=n;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("Put</a:t>
            </a:r>
            <a:r>
              <a:rPr lang="zh-CN" altLang="en-US" sz="2000" dirty="0"/>
              <a:t>：</a:t>
            </a:r>
            <a:r>
              <a:rPr lang="en-US" altLang="zh-CN" sz="2000" dirty="0"/>
              <a:t>"+n);  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 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4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10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class Producer implements Runnable{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Queue q;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 	Producer(Queue q) 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this.q</a:t>
            </a:r>
            <a:r>
              <a:rPr lang="en-US" altLang="zh-CN" sz="2000" dirty="0"/>
              <a:t>=q;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new Thread(this</a:t>
            </a:r>
            <a:r>
              <a:rPr lang="zh-CN" altLang="en-US" sz="2000" dirty="0"/>
              <a:t>，</a:t>
            </a:r>
            <a:r>
              <a:rPr lang="en-US" altLang="zh-CN" sz="2000" dirty="0"/>
              <a:t>"Producer").start();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 	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public void run(){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while(true) {</a:t>
            </a:r>
            <a:r>
              <a:rPr lang="en-US" altLang="zh-CN" sz="2000" dirty="0" err="1"/>
              <a:t>q.put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++);}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8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class Consumer implements Runnable{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Queue q;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Consumer(Queue q)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</a:t>
            </a:r>
            <a:r>
              <a:rPr lang="en-US" altLang="zh-CN" dirty="0" err="1"/>
              <a:t>this.q</a:t>
            </a:r>
            <a:r>
              <a:rPr lang="en-US" altLang="zh-CN" dirty="0"/>
              <a:t>=q;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new Thread(this</a:t>
            </a:r>
            <a:r>
              <a:rPr lang="zh-CN" altLang="en-US" dirty="0"/>
              <a:t>，</a:t>
            </a:r>
            <a:r>
              <a:rPr lang="en-US" altLang="zh-CN" dirty="0"/>
              <a:t>"Consumer").start();  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public void run()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while(true){</a:t>
            </a:r>
            <a:r>
              <a:rPr lang="en-US" altLang="zh-CN" dirty="0" err="1"/>
              <a:t>q.get</a:t>
            </a:r>
            <a:r>
              <a:rPr lang="en-US" altLang="zh-CN" dirty="0"/>
              <a:t>();}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9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实例</a:t>
            </a:r>
            <a:r>
              <a:rPr lang="en-US" altLang="zh-CN" sz="1800" dirty="0" smtClean="0"/>
              <a:t>2</a:t>
            </a:r>
            <a:r>
              <a:rPr lang="en-US" altLang="zh-CN" sz="1800" dirty="0"/>
              <a:t>】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extends Thread{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public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(String id) {  // </a:t>
            </a:r>
            <a:r>
              <a:rPr lang="zh-CN" altLang="en-US" sz="1600" dirty="0"/>
              <a:t>构造函数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		</a:t>
            </a:r>
            <a:r>
              <a:rPr lang="en-US" altLang="zh-CN" sz="1600" dirty="0"/>
              <a:t>super(id);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=(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)(</a:t>
            </a:r>
            <a:r>
              <a:rPr lang="en-US" altLang="zh-CN" sz="1600" dirty="0" err="1"/>
              <a:t>Math.random</a:t>
            </a:r>
            <a:r>
              <a:rPr lang="en-US" altLang="zh-CN" sz="1600" dirty="0"/>
              <a:t>( )*100);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Thread Name="+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 )+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"</a:t>
            </a:r>
            <a:r>
              <a:rPr lang="zh-CN" altLang="en-US" sz="1600" dirty="0"/>
              <a:t>，</a:t>
            </a:r>
            <a:r>
              <a:rPr lang="en-US" altLang="zh-CN" sz="1600" dirty="0"/>
              <a:t>Sleeping</a:t>
            </a:r>
            <a:r>
              <a:rPr lang="zh-CN" altLang="en-US" sz="1600" dirty="0"/>
              <a:t>： 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public void run(){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try{  // </a:t>
            </a:r>
            <a:r>
              <a:rPr lang="zh-CN" altLang="en-US" sz="1600" dirty="0"/>
              <a:t>通过线程睡眠模拟程序的执行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			</a:t>
            </a:r>
            <a:r>
              <a:rPr lang="en-US" altLang="zh-CN" sz="1600" dirty="0" err="1"/>
              <a:t>Thread.sleep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);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catch(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e){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System.err.println</a:t>
            </a:r>
            <a:r>
              <a:rPr lang="en-US" altLang="zh-CN" sz="1600" dirty="0"/>
              <a:t>("Exception</a:t>
            </a:r>
            <a:r>
              <a:rPr lang="zh-CN" altLang="en-US" sz="1600" dirty="0"/>
              <a:t>：</a:t>
            </a:r>
            <a:r>
              <a:rPr lang="en-US" altLang="zh-CN" sz="1600" dirty="0"/>
              <a:t>" +</a:t>
            </a:r>
            <a:r>
              <a:rPr lang="en-US" altLang="zh-CN" sz="1600" dirty="0" err="1"/>
              <a:t>e.toString</a:t>
            </a:r>
            <a:r>
              <a:rPr lang="en-US" altLang="zh-CN" sz="1600" dirty="0"/>
              <a:t>());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running Thread="+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686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class PC{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Queue q=new Queue ();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Producer(q);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Consumer(q);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("Press control-C to stop.");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}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3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class PC{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Queue q=new Queue ();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Producer(q);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Consumer(q);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("Press control-C to stop.");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}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2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fourThreads</a:t>
            </a:r>
            <a:r>
              <a:rPr lang="en-US" altLang="zh-CN" sz="2000" dirty="0"/>
              <a:t>{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 ]) {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	t1</a:t>
            </a:r>
            <a:r>
              <a:rPr lang="zh-CN" altLang="en-US" sz="2000" dirty="0"/>
              <a:t>，</a:t>
            </a:r>
            <a:r>
              <a:rPr lang="en-US" altLang="zh-CN" sz="2000" dirty="0"/>
              <a:t>t2</a:t>
            </a:r>
            <a:r>
              <a:rPr lang="zh-CN" altLang="en-US" sz="2000" dirty="0"/>
              <a:t>，</a:t>
            </a:r>
            <a:r>
              <a:rPr lang="en-US" altLang="zh-CN" sz="2000" dirty="0"/>
              <a:t>t3</a:t>
            </a:r>
            <a:r>
              <a:rPr lang="zh-CN" altLang="en-US" sz="2000" dirty="0"/>
              <a:t>，</a:t>
            </a:r>
            <a:r>
              <a:rPr lang="en-US" altLang="zh-CN" sz="2000" dirty="0"/>
              <a:t>t4;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t1=new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1");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t2=new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2");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t3=new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3");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t4=new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4"); 	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t1.start( );		t2.start( 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t3.start( );		t4.start( 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7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en-US" altLang="zh-CN" dirty="0"/>
              <a:t>】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zh-CN" altLang="en-US" dirty="0"/>
              <a:t>程序某次的运行结果：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he Thread Name=Thread 1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6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2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49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3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19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4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69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1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3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2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4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zh-CN" altLang="en-US" dirty="0">
                <a:solidFill>
                  <a:srgbClr val="FF3300"/>
                </a:solidFill>
              </a:rPr>
              <a:t>★</a:t>
            </a:r>
            <a:r>
              <a:rPr lang="zh-CN" altLang="en-US" dirty="0"/>
              <a:t>注意：</a:t>
            </a:r>
            <a:r>
              <a:rPr lang="en-US" altLang="zh-CN" dirty="0"/>
              <a:t>Thread</a:t>
            </a:r>
            <a:r>
              <a:rPr lang="zh-CN" altLang="en-US" dirty="0"/>
              <a:t>类中的</a:t>
            </a:r>
            <a:r>
              <a:rPr lang="en-US" altLang="zh-CN" dirty="0"/>
              <a:t>run( )</a:t>
            </a:r>
            <a:r>
              <a:rPr lang="zh-CN" altLang="en-US" dirty="0"/>
              <a:t>方法具有</a:t>
            </a:r>
            <a:r>
              <a:rPr lang="en-US" altLang="zh-CN" dirty="0"/>
              <a:t>public</a:t>
            </a:r>
            <a:r>
              <a:rPr lang="zh-CN" altLang="en-US" dirty="0"/>
              <a:t>属性，覆盖该方法时，前面必须带上</a:t>
            </a:r>
            <a:r>
              <a:rPr lang="en-US" altLang="zh-CN" dirty="0"/>
              <a:t>public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769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．通过实现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接口实现多线程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一个实现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接口的类。 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。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接口中有一个空的方法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，实现它的类必须覆盖此方法。 </a:t>
            </a:r>
          </a:p>
          <a:p>
            <a:pPr lvl="1"/>
            <a:r>
              <a:rPr lang="zh-CN" altLang="en-US" sz="2400" dirty="0" smtClean="0"/>
              <a:t>创建</a:t>
            </a:r>
            <a:r>
              <a:rPr lang="zh-CN" altLang="en-US" sz="2400" dirty="0"/>
              <a:t>该类的一个线程对象，并将该对象作参数，传递给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类的构造函数，从而生成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类的一个对象。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start( )</a:t>
            </a:r>
            <a:r>
              <a:rPr lang="zh-CN" altLang="en-US" sz="2400" dirty="0"/>
              <a:t>方法启动线程。</a:t>
            </a:r>
          </a:p>
        </p:txBody>
      </p:sp>
    </p:spTree>
    <p:extLst>
      <p:ext uri="{BB962C8B-B14F-4D97-AF65-F5344CB8AC3E}">
        <p14:creationId xmlns:p14="http://schemas.microsoft.com/office/powerpoint/2010/main" val="4995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3303</Words>
  <Application>Microsoft Office PowerPoint</Application>
  <PresentationFormat>全屏显示(16:9)</PresentationFormat>
  <Paragraphs>525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PowerPoint 演示文稿</vt:lpstr>
      <vt:lpstr>多线程</vt:lpstr>
      <vt:lpstr> 多线程的概念</vt:lpstr>
      <vt:lpstr>创建多线程的方法</vt:lpstr>
      <vt:lpstr>创建多线程的方法</vt:lpstr>
      <vt:lpstr>PowerPoint 演示文稿</vt:lpstr>
      <vt:lpstr>PowerPoint 演示文稿</vt:lpstr>
      <vt:lpstr>PowerPoint 演示文稿</vt:lpstr>
      <vt:lpstr>创建多线程的方法</vt:lpstr>
      <vt:lpstr>PowerPoint 演示文稿</vt:lpstr>
      <vt:lpstr>PowerPoint 演示文稿</vt:lpstr>
      <vt:lpstr>创建多线程的方法</vt:lpstr>
      <vt:lpstr>多线程的概念</vt:lpstr>
      <vt:lpstr>多线程编程中常用的常量和方法</vt:lpstr>
      <vt:lpstr>多线程编程中常用的常量和方法</vt:lpstr>
      <vt:lpstr>多线程编程中常用的常量和方法</vt:lpstr>
      <vt:lpstr>PowerPoint 演示文稿</vt:lpstr>
      <vt:lpstr>线程的生命周期</vt:lpstr>
      <vt:lpstr>线程的生命周期</vt:lpstr>
      <vt:lpstr>线程的生命周期</vt:lpstr>
      <vt:lpstr>线程的生命周期</vt:lpstr>
      <vt:lpstr>PowerPoint 演示文稿</vt:lpstr>
      <vt:lpstr>资源的协调与同步</vt:lpstr>
      <vt:lpstr>线程调度模型</vt:lpstr>
      <vt:lpstr>PowerPoint 演示文稿</vt:lpstr>
      <vt:lpstr>PowerPoint 演示文稿</vt:lpstr>
      <vt:lpstr>PowerPoint 演示文稿</vt:lpstr>
      <vt:lpstr>PowerPoint 演示文稿</vt:lpstr>
      <vt:lpstr>资源冲突</vt:lpstr>
      <vt:lpstr>PowerPoint 演示文稿</vt:lpstr>
      <vt:lpstr>PowerPoint 演示文稿</vt:lpstr>
      <vt:lpstr>PowerPoint 演示文稿</vt:lpstr>
      <vt:lpstr>PowerPoint 演示文稿</vt:lpstr>
      <vt:lpstr>同步方法</vt:lpstr>
      <vt:lpstr>同步方法</vt:lpstr>
      <vt:lpstr>同步方法</vt:lpstr>
      <vt:lpstr>同步方法</vt:lpstr>
      <vt:lpstr>同步方法</vt:lpstr>
      <vt:lpstr>PowerPoint 演示文稿</vt:lpstr>
      <vt:lpstr>同步方法</vt:lpstr>
      <vt:lpstr>同步方法</vt:lpstr>
      <vt:lpstr>PowerPoint 演示文稿</vt:lpstr>
      <vt:lpstr>PowerPoint 演示文稿</vt:lpstr>
      <vt:lpstr>线程间通信</vt:lpstr>
      <vt:lpstr>线程间通信</vt:lpstr>
      <vt:lpstr>共享变量和方法封装在一个类中</vt:lpstr>
      <vt:lpstr>PowerPoint 演示文稿</vt:lpstr>
      <vt:lpstr>PowerPoint 演示文稿</vt:lpstr>
      <vt:lpstr>PowerPoint 演示文稿</vt:lpstr>
      <vt:lpstr>PowerPoint 演示文稿</vt:lpstr>
      <vt:lpstr>通过系统方法实现线程通信</vt:lpstr>
      <vt:lpstr>通过系统方法实现线程通信</vt:lpstr>
      <vt:lpstr>通过系统方法实现线程通信</vt:lpstr>
      <vt:lpstr>PowerPoint 演示文稿</vt:lpstr>
      <vt:lpstr>通过系统方法实现线程通信</vt:lpstr>
      <vt:lpstr>通过系统方法实现线程通信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31</cp:revision>
  <dcterms:created xsi:type="dcterms:W3CDTF">2015-11-23T02:26:00Z</dcterms:created>
  <dcterms:modified xsi:type="dcterms:W3CDTF">2016-08-23T16:32:18Z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