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290" r:id="rId3"/>
    <p:sldId id="303" r:id="rId4"/>
    <p:sldId id="291" r:id="rId5"/>
    <p:sldId id="292" r:id="rId6"/>
    <p:sldId id="293" r:id="rId7"/>
    <p:sldId id="304" r:id="rId8"/>
    <p:sldId id="305" r:id="rId9"/>
    <p:sldId id="296" r:id="rId10"/>
    <p:sldId id="308" r:id="rId11"/>
    <p:sldId id="306" r:id="rId12"/>
    <p:sldId id="310" r:id="rId13"/>
    <p:sldId id="339" r:id="rId14"/>
    <p:sldId id="307" r:id="rId15"/>
    <p:sldId id="311" r:id="rId16"/>
    <p:sldId id="313" r:id="rId17"/>
    <p:sldId id="314" r:id="rId18"/>
    <p:sldId id="315" r:id="rId19"/>
    <p:sldId id="316" r:id="rId20"/>
    <p:sldId id="317" r:id="rId21"/>
    <p:sldId id="312" r:id="rId22"/>
    <p:sldId id="318" r:id="rId23"/>
    <p:sldId id="319" r:id="rId24"/>
    <p:sldId id="320" r:id="rId25"/>
    <p:sldId id="321" r:id="rId26"/>
    <p:sldId id="323" r:id="rId27"/>
    <p:sldId id="322" r:id="rId28"/>
    <p:sldId id="324" r:id="rId29"/>
    <p:sldId id="325" r:id="rId30"/>
    <p:sldId id="326" r:id="rId31"/>
    <p:sldId id="327" r:id="rId32"/>
    <p:sldId id="328" r:id="rId33"/>
    <p:sldId id="340" r:id="rId34"/>
    <p:sldId id="330" r:id="rId35"/>
    <p:sldId id="342" r:id="rId36"/>
    <p:sldId id="343" r:id="rId37"/>
    <p:sldId id="348" r:id="rId38"/>
    <p:sldId id="349" r:id="rId39"/>
    <p:sldId id="351" r:id="rId40"/>
    <p:sldId id="353" r:id="rId41"/>
    <p:sldId id="352" r:id="rId42"/>
    <p:sldId id="350" r:id="rId43"/>
    <p:sldId id="354" r:id="rId44"/>
    <p:sldId id="355" r:id="rId45"/>
    <p:sldId id="259" r:id="rId46"/>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4" autoAdjust="0"/>
    <p:restoredTop sz="89029" autoAdjust="0"/>
  </p:normalViewPr>
  <p:slideViewPr>
    <p:cSldViewPr snapToGrid="0" snapToObjects="1">
      <p:cViewPr varScale="1">
        <p:scale>
          <a:sx n="87" d="100"/>
          <a:sy n="87" d="100"/>
        </p:scale>
        <p:origin x="762" y="84"/>
      </p:cViewPr>
      <p:guideLst>
        <p:guide orient="horz" pos="1620"/>
        <p:guide pos="2880"/>
      </p:guideLst>
    </p:cSldViewPr>
  </p:slideViewPr>
  <p:outlineViewPr>
    <p:cViewPr>
      <p:scale>
        <a:sx n="33" d="100"/>
        <a:sy n="33" d="100"/>
      </p:scale>
      <p:origin x="0" y="-4873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4CDB9D-BF95-4EDF-AFA1-C9C513364F6E}" type="datetimeFigureOut">
              <a:rPr lang="zh-CN" altLang="en-US" smtClean="0"/>
              <a:t>2016/8/13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A3FE9D-7C14-4FF3-B16D-77F76A468DEA}" type="slidenum">
              <a:rPr lang="zh-CN" altLang="en-US" smtClean="0"/>
              <a:t>‹#›</a:t>
            </a:fld>
            <a:endParaRPr lang="zh-CN" altLang="en-US"/>
          </a:p>
        </p:txBody>
      </p:sp>
    </p:spTree>
    <p:extLst>
      <p:ext uri="{BB962C8B-B14F-4D97-AF65-F5344CB8AC3E}">
        <p14:creationId xmlns:p14="http://schemas.microsoft.com/office/powerpoint/2010/main" val="364023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上述示例代码中，</a:t>
            </a:r>
            <a:r>
              <a:rPr lang="zh-CN" altLang="en-US" sz="1200" dirty="0" smtClean="0"/>
              <a:t>如果包含的语句是以逗号结束的话将会把该逗号忽略，</a:t>
            </a:r>
            <a:r>
              <a:rPr lang="zh-CN" altLang="en-US" dirty="0" smtClean="0"/>
              <a:t>如果</a:t>
            </a:r>
            <a:r>
              <a:rPr lang="en-US" altLang="zh-CN" dirty="0" smtClean="0"/>
              <a:t>set</a:t>
            </a:r>
            <a:r>
              <a:rPr lang="zh-CN" altLang="en-US" dirty="0" smtClean="0"/>
              <a:t>中一个条件都不满足，即</a:t>
            </a:r>
            <a:r>
              <a:rPr lang="en-US" altLang="zh-CN" dirty="0" smtClean="0"/>
              <a:t>set</a:t>
            </a:r>
            <a:r>
              <a:rPr lang="zh-CN" altLang="en-US" dirty="0" smtClean="0"/>
              <a:t>中包含的内容为空的时候就会报错</a:t>
            </a:r>
            <a:endParaRPr lang="zh-CN" altLang="en-US" dirty="0"/>
          </a:p>
        </p:txBody>
      </p:sp>
      <p:sp>
        <p:nvSpPr>
          <p:cNvPr id="4" name="灯片编号占位符 3"/>
          <p:cNvSpPr>
            <a:spLocks noGrp="1"/>
          </p:cNvSpPr>
          <p:nvPr>
            <p:ph type="sldNum" sz="quarter" idx="10"/>
          </p:nvPr>
        </p:nvSpPr>
        <p:spPr/>
        <p:txBody>
          <a:bodyPr/>
          <a:lstStyle/>
          <a:p>
            <a:fld id="{19A3FE9D-7C14-4FF3-B16D-77F76A468DEA}" type="slidenum">
              <a:rPr lang="zh-CN" altLang="en-US" smtClean="0"/>
              <a:t>29</a:t>
            </a:fld>
            <a:endParaRPr lang="zh-CN" altLang="en-US"/>
          </a:p>
        </p:txBody>
      </p:sp>
    </p:spTree>
    <p:extLst>
      <p:ext uri="{BB962C8B-B14F-4D97-AF65-F5344CB8AC3E}">
        <p14:creationId xmlns:p14="http://schemas.microsoft.com/office/powerpoint/2010/main" val="1768820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3FE9D-7C14-4FF3-B16D-77F76A468DEA}" type="slidenum">
              <a:rPr lang="zh-CN" altLang="en-US" smtClean="0"/>
              <a:t>31</a:t>
            </a:fld>
            <a:endParaRPr lang="zh-CN" altLang="en-US"/>
          </a:p>
        </p:txBody>
      </p:sp>
    </p:spTree>
    <p:extLst>
      <p:ext uri="{BB962C8B-B14F-4D97-AF65-F5344CB8AC3E}">
        <p14:creationId xmlns:p14="http://schemas.microsoft.com/office/powerpoint/2010/main" val="867551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3FE9D-7C14-4FF3-B16D-77F76A468DEA}" type="slidenum">
              <a:rPr lang="zh-CN" altLang="en-US" smtClean="0"/>
              <a:t>32</a:t>
            </a:fld>
            <a:endParaRPr lang="zh-CN" altLang="en-US"/>
          </a:p>
        </p:txBody>
      </p:sp>
    </p:spTree>
    <p:extLst>
      <p:ext uri="{BB962C8B-B14F-4D97-AF65-F5344CB8AC3E}">
        <p14:creationId xmlns:p14="http://schemas.microsoft.com/office/powerpoint/2010/main" val="1365297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3FE9D-7C14-4FF3-B16D-77F76A468DEA}" type="slidenum">
              <a:rPr lang="zh-CN" altLang="en-US" smtClean="0"/>
              <a:t>33</a:t>
            </a:fld>
            <a:endParaRPr lang="zh-CN" altLang="en-US"/>
          </a:p>
        </p:txBody>
      </p:sp>
    </p:spTree>
    <p:extLst>
      <p:ext uri="{BB962C8B-B14F-4D97-AF65-F5344CB8AC3E}">
        <p14:creationId xmlns:p14="http://schemas.microsoft.com/office/powerpoint/2010/main" val="2126062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3FE9D-7C14-4FF3-B16D-77F76A468DEA}" type="slidenum">
              <a:rPr lang="zh-CN" altLang="en-US" smtClean="0"/>
              <a:t>34</a:t>
            </a:fld>
            <a:endParaRPr lang="zh-CN" altLang="en-US"/>
          </a:p>
        </p:txBody>
      </p:sp>
    </p:spTree>
    <p:extLst>
      <p:ext uri="{BB962C8B-B14F-4D97-AF65-F5344CB8AC3E}">
        <p14:creationId xmlns:p14="http://schemas.microsoft.com/office/powerpoint/2010/main" val="1265791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3FE9D-7C14-4FF3-B16D-77F76A468DEA}" type="slidenum">
              <a:rPr lang="zh-CN" altLang="en-US" smtClean="0"/>
              <a:t>35</a:t>
            </a:fld>
            <a:endParaRPr lang="zh-CN" altLang="en-US"/>
          </a:p>
        </p:txBody>
      </p:sp>
    </p:spTree>
    <p:extLst>
      <p:ext uri="{BB962C8B-B14F-4D97-AF65-F5344CB8AC3E}">
        <p14:creationId xmlns:p14="http://schemas.microsoft.com/office/powerpoint/2010/main" val="11801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t>2016/8/13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t>‹#›</a:t>
            </a:fld>
            <a:endParaRPr kumimoji="1" lang="zh-CN" altLang="en-US"/>
          </a:p>
        </p:txBody>
      </p:sp>
    </p:spTree>
    <p:extLst>
      <p:ext uri="{BB962C8B-B14F-4D97-AF65-F5344CB8AC3E}">
        <p14:creationId xmlns:p14="http://schemas.microsoft.com/office/powerpoint/2010/main" val="196463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t>2016/8/13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t>‹#›</a:t>
            </a:fld>
            <a:endParaRPr kumimoji="1" lang="zh-CN" altLang="en-US"/>
          </a:p>
        </p:txBody>
      </p:sp>
    </p:spTree>
    <p:extLst>
      <p:ext uri="{BB962C8B-B14F-4D97-AF65-F5344CB8AC3E}">
        <p14:creationId xmlns:p14="http://schemas.microsoft.com/office/powerpoint/2010/main" val="539878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154781"/>
            <a:ext cx="6019800" cy="329088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t>2016/8/13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t>‹#›</a:t>
            </a:fld>
            <a:endParaRPr kumimoji="1" lang="zh-CN" altLang="en-US"/>
          </a:p>
        </p:txBody>
      </p:sp>
    </p:spTree>
    <p:extLst>
      <p:ext uri="{BB962C8B-B14F-4D97-AF65-F5344CB8AC3E}">
        <p14:creationId xmlns:p14="http://schemas.microsoft.com/office/powerpoint/2010/main" val="150323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t>2016/8/13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t>‹#›</a:t>
            </a:fld>
            <a:endParaRPr kumimoji="1" lang="zh-CN" altLang="en-US"/>
          </a:p>
        </p:txBody>
      </p:sp>
      <p:pic>
        <p:nvPicPr>
          <p:cNvPr id="7" name="图片 6" descr="ppt模版-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596447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t>2016/8/13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t>‹#›</a:t>
            </a:fld>
            <a:endParaRPr kumimoji="1" lang="zh-CN" altLang="en-US"/>
          </a:p>
        </p:txBody>
      </p:sp>
    </p:spTree>
    <p:extLst>
      <p:ext uri="{BB962C8B-B14F-4D97-AF65-F5344CB8AC3E}">
        <p14:creationId xmlns:p14="http://schemas.microsoft.com/office/powerpoint/2010/main" val="384590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3EF9658-570D-0F44-9A72-1F005ADA91BF}" type="datetimeFigureOut">
              <a:rPr kumimoji="1" lang="zh-CN" altLang="en-US" smtClean="0"/>
              <a:t>2016/8/13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F9ACC80-13C7-E34E-84D7-6BA688EF763E}" type="slidenum">
              <a:rPr kumimoji="1" lang="zh-CN" altLang="en-US" smtClean="0"/>
              <a:t>‹#›</a:t>
            </a:fld>
            <a:endParaRPr kumimoji="1" lang="zh-CN" altLang="en-US"/>
          </a:p>
        </p:txBody>
      </p:sp>
    </p:spTree>
    <p:extLst>
      <p:ext uri="{BB962C8B-B14F-4D97-AF65-F5344CB8AC3E}">
        <p14:creationId xmlns:p14="http://schemas.microsoft.com/office/powerpoint/2010/main" val="3299837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3EF9658-570D-0F44-9A72-1F005ADA91BF}" type="datetimeFigureOut">
              <a:rPr kumimoji="1" lang="zh-CN" altLang="en-US" smtClean="0"/>
              <a:t>2016/8/13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FF9ACC80-13C7-E34E-84D7-6BA688EF763E}" type="slidenum">
              <a:rPr kumimoji="1" lang="zh-CN" altLang="en-US" smtClean="0"/>
              <a:t>‹#›</a:t>
            </a:fld>
            <a:endParaRPr kumimoji="1" lang="zh-CN" altLang="en-US"/>
          </a:p>
        </p:txBody>
      </p:sp>
    </p:spTree>
    <p:extLst>
      <p:ext uri="{BB962C8B-B14F-4D97-AF65-F5344CB8AC3E}">
        <p14:creationId xmlns:p14="http://schemas.microsoft.com/office/powerpoint/2010/main" val="3653251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33EF9658-570D-0F44-9A72-1F005ADA91BF}" type="datetimeFigureOut">
              <a:rPr kumimoji="1" lang="zh-CN" altLang="en-US" smtClean="0"/>
              <a:t>2016/8/13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FF9ACC80-13C7-E34E-84D7-6BA688EF763E}" type="slidenum">
              <a:rPr kumimoji="1" lang="zh-CN" altLang="en-US" smtClean="0"/>
              <a:t>‹#›</a:t>
            </a:fld>
            <a:endParaRPr kumimoji="1" lang="zh-CN" altLang="en-US"/>
          </a:p>
        </p:txBody>
      </p:sp>
    </p:spTree>
    <p:extLst>
      <p:ext uri="{BB962C8B-B14F-4D97-AF65-F5344CB8AC3E}">
        <p14:creationId xmlns:p14="http://schemas.microsoft.com/office/powerpoint/2010/main" val="205841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9658-570D-0F44-9A72-1F005ADA91BF}" type="datetimeFigureOut">
              <a:rPr kumimoji="1" lang="zh-CN" altLang="en-US" smtClean="0"/>
              <a:t>2016/8/13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F9ACC80-13C7-E34E-84D7-6BA688EF763E}" type="slidenum">
              <a:rPr kumimoji="1" lang="zh-CN" altLang="en-US" smtClean="0"/>
              <a:t>‹#›</a:t>
            </a:fld>
            <a:endParaRPr kumimoji="1" lang="zh-CN" altLang="en-US"/>
          </a:p>
        </p:txBody>
      </p:sp>
    </p:spTree>
    <p:extLst>
      <p:ext uri="{BB962C8B-B14F-4D97-AF65-F5344CB8AC3E}">
        <p14:creationId xmlns:p14="http://schemas.microsoft.com/office/powerpoint/2010/main" val="262020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3EF9658-570D-0F44-9A72-1F005ADA91BF}" type="datetimeFigureOut">
              <a:rPr kumimoji="1" lang="zh-CN" altLang="en-US" smtClean="0"/>
              <a:t>2016/8/13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F9ACC80-13C7-E34E-84D7-6BA688EF763E}" type="slidenum">
              <a:rPr kumimoji="1" lang="zh-CN" altLang="en-US" smtClean="0"/>
              <a:t>‹#›</a:t>
            </a:fld>
            <a:endParaRPr kumimoji="1" lang="zh-CN" altLang="en-US"/>
          </a:p>
        </p:txBody>
      </p:sp>
    </p:spTree>
    <p:extLst>
      <p:ext uri="{BB962C8B-B14F-4D97-AF65-F5344CB8AC3E}">
        <p14:creationId xmlns:p14="http://schemas.microsoft.com/office/powerpoint/2010/main" val="121254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3EF9658-570D-0F44-9A72-1F005ADA91BF}" type="datetimeFigureOut">
              <a:rPr kumimoji="1" lang="zh-CN" altLang="en-US" smtClean="0"/>
              <a:t>2016/8/13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F9ACC80-13C7-E34E-84D7-6BA688EF763E}" type="slidenum">
              <a:rPr kumimoji="1" lang="zh-CN" altLang="en-US" smtClean="0"/>
              <a:t>‹#›</a:t>
            </a:fld>
            <a:endParaRPr kumimoji="1" lang="zh-CN" altLang="en-US"/>
          </a:p>
        </p:txBody>
      </p:sp>
    </p:spTree>
    <p:extLst>
      <p:ext uri="{BB962C8B-B14F-4D97-AF65-F5344CB8AC3E}">
        <p14:creationId xmlns:p14="http://schemas.microsoft.com/office/powerpoint/2010/main" val="3903709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未标题-6-03.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3EF9658-570D-0F44-9A72-1F005ADA91BF}" type="datetimeFigureOut">
              <a:rPr kumimoji="1" lang="zh-CN" altLang="en-US" smtClean="0"/>
              <a:t>2016/8/13</a:t>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F9ACC80-13C7-E34E-84D7-6BA688EF763E}" type="slidenum">
              <a:rPr kumimoji="1" lang="zh-CN" altLang="en-US" smtClean="0"/>
              <a:t>‹#›</a:t>
            </a:fld>
            <a:endParaRPr kumimoji="1" lang="zh-CN" altLang="en-US"/>
          </a:p>
        </p:txBody>
      </p:sp>
    </p:spTree>
    <p:extLst>
      <p:ext uri="{BB962C8B-B14F-4D97-AF65-F5344CB8AC3E}">
        <p14:creationId xmlns:p14="http://schemas.microsoft.com/office/powerpoint/2010/main" val="1743239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__2.docx"/><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package" Target="../embeddings/Microsoft_Word___3.docx"/><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
          <p:cNvSpPr txBox="1"/>
          <p:nvPr/>
        </p:nvSpPr>
        <p:spPr>
          <a:xfrm>
            <a:off x="3043003" y="1690098"/>
            <a:ext cx="3643343" cy="742319"/>
          </a:xfrm>
          <a:prstGeom prst="rect">
            <a:avLst/>
          </a:prstGeom>
          <a:noFill/>
        </p:spPr>
        <p:txBody>
          <a:bodyPr wrap="square" rtlCol="0">
            <a:spAutoFit/>
          </a:bodyPr>
          <a:lstStyle/>
          <a:p>
            <a:pPr>
              <a:lnSpc>
                <a:spcPct val="130000"/>
              </a:lnSpc>
            </a:pPr>
            <a:r>
              <a:rPr lang="en-US" altLang="zh-CN" sz="3600" b="1" spc="300" dirty="0" err="1" smtClean="0">
                <a:solidFill>
                  <a:srgbClr val="FFFFFF"/>
                </a:solidFill>
                <a:latin typeface="微软雅黑" pitchFamily="34" charset="-122"/>
                <a:ea typeface="微软雅黑" pitchFamily="34" charset="-122"/>
              </a:rPr>
              <a:t>mybatis</a:t>
            </a:r>
            <a:r>
              <a:rPr lang="zh-CN" altLang="en-US" sz="3600" b="1" spc="300" dirty="0" smtClean="0">
                <a:solidFill>
                  <a:srgbClr val="FFFFFF"/>
                </a:solidFill>
                <a:latin typeface="微软雅黑" pitchFamily="34" charset="-122"/>
                <a:ea typeface="微软雅黑" pitchFamily="34" charset="-122"/>
              </a:rPr>
              <a:t>介绍</a:t>
            </a:r>
            <a:endParaRPr lang="en-US" altLang="zh-CN" sz="3600" b="1" spc="300" dirty="0" smtClean="0">
              <a:solidFill>
                <a:srgbClr val="FFFFFF"/>
              </a:solidFill>
              <a:latin typeface="微软雅黑" pitchFamily="34" charset="-122"/>
              <a:ea typeface="微软雅黑" pitchFamily="34" charset="-122"/>
            </a:endParaRPr>
          </a:p>
        </p:txBody>
      </p:sp>
      <p:sp>
        <p:nvSpPr>
          <p:cNvPr id="11" name="TextBox 10"/>
          <p:cNvSpPr txBox="1"/>
          <p:nvPr/>
        </p:nvSpPr>
        <p:spPr>
          <a:xfrm>
            <a:off x="4135101" y="2697833"/>
            <a:ext cx="646331" cy="369332"/>
          </a:xfrm>
          <a:prstGeom prst="rect">
            <a:avLst/>
          </a:prstGeom>
          <a:noFill/>
        </p:spPr>
        <p:txBody>
          <a:bodyPr wrap="none" rtlCol="0">
            <a:spAutoFit/>
          </a:bodyPr>
          <a:lstStyle/>
          <a:p>
            <a:r>
              <a:rPr lang="zh-CN" altLang="en-US" dirty="0" smtClean="0">
                <a:solidFill>
                  <a:schemeClr val="bg1"/>
                </a:solidFill>
              </a:rPr>
              <a:t>唐伟</a:t>
            </a:r>
            <a:endParaRPr lang="en-US" altLang="zh-CN" dirty="0" smtClean="0">
              <a:solidFill>
                <a:schemeClr val="bg1"/>
              </a:solidFill>
            </a:endParaRPr>
          </a:p>
        </p:txBody>
      </p:sp>
    </p:spTree>
    <p:extLst>
      <p:ext uri="{BB962C8B-B14F-4D97-AF65-F5344CB8AC3E}">
        <p14:creationId xmlns:p14="http://schemas.microsoft.com/office/powerpoint/2010/main" val="4193248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51692" y="669084"/>
            <a:ext cx="5739319" cy="571838"/>
          </a:xfrm>
        </p:spPr>
        <p:txBody>
          <a:bodyPr>
            <a:normAutofit/>
          </a:bodyPr>
          <a:lstStyle/>
          <a:p>
            <a:pPr algn="l">
              <a:defRPr/>
            </a:pPr>
            <a:r>
              <a:rPr lang="en-US" altLang="zh-CN" sz="1800" dirty="0">
                <a:solidFill>
                  <a:schemeClr val="accent6">
                    <a:lumMod val="75000"/>
                  </a:schemeClr>
                </a:solidFill>
              </a:rPr>
              <a:t>properties</a:t>
            </a:r>
            <a:r>
              <a:rPr lang="zh-CN" altLang="en-US" sz="1800" dirty="0">
                <a:solidFill>
                  <a:schemeClr val="accent6">
                    <a:lumMod val="75000"/>
                  </a:schemeClr>
                </a:solidFill>
              </a:rPr>
              <a:t>属性</a:t>
            </a:r>
            <a:endParaRPr lang="en-US" altLang="zh-CN" sz="1800" dirty="0">
              <a:solidFill>
                <a:schemeClr val="accent6">
                  <a:lumMod val="75000"/>
                </a:schemeClr>
              </a:solidFill>
            </a:endParaRPr>
          </a:p>
        </p:txBody>
      </p:sp>
      <p:sp>
        <p:nvSpPr>
          <p:cNvPr id="7173" name="内容占位符 20"/>
          <p:cNvSpPr>
            <a:spLocks noGrp="1"/>
          </p:cNvSpPr>
          <p:nvPr>
            <p:ph idx="4294967295"/>
          </p:nvPr>
        </p:nvSpPr>
        <p:spPr>
          <a:xfrm>
            <a:off x="451692" y="1536038"/>
            <a:ext cx="7546554" cy="2346352"/>
          </a:xfrm>
        </p:spPr>
        <p:txBody>
          <a:bodyPr/>
          <a:lstStyle/>
          <a:p>
            <a:pPr>
              <a:buFont typeface="Wingdings" panose="05000000000000000000" pitchFamily="2" charset="2"/>
              <a:buNone/>
              <a:defRPr/>
            </a:pPr>
            <a:r>
              <a:rPr lang="en-US" altLang="zh-CN" sz="1600" dirty="0" smtClean="0"/>
              <a:t>Properties</a:t>
            </a:r>
            <a:r>
              <a:rPr lang="zh-CN" altLang="en-US" sz="1600" dirty="0" smtClean="0"/>
              <a:t>属性指定</a:t>
            </a:r>
            <a:r>
              <a:rPr lang="en-US" altLang="zh-CN" sz="1600" dirty="0" smtClean="0"/>
              <a:t>properties</a:t>
            </a:r>
            <a:r>
              <a:rPr lang="zh-CN" altLang="en-US" sz="1600" dirty="0" smtClean="0"/>
              <a:t>文件的路径，从</a:t>
            </a:r>
            <a:r>
              <a:rPr lang="en-US" altLang="zh-CN" sz="1400" dirty="0" smtClean="0"/>
              <a:t>properties</a:t>
            </a:r>
            <a:r>
              <a:rPr lang="zh-CN" altLang="en-US" sz="1400" dirty="0" smtClean="0"/>
              <a:t>文件中获取</a:t>
            </a:r>
            <a:r>
              <a:rPr lang="en-US" altLang="zh-CN" sz="1400" dirty="0" smtClean="0"/>
              <a:t>key</a:t>
            </a:r>
            <a:r>
              <a:rPr lang="zh-CN" altLang="en-US" sz="1400" dirty="0" smtClean="0"/>
              <a:t>和</a:t>
            </a:r>
            <a:r>
              <a:rPr lang="en-US" altLang="zh-CN" sz="1400" dirty="0" smtClean="0"/>
              <a:t>value</a:t>
            </a:r>
            <a:r>
              <a:rPr lang="zh-CN" altLang="en-US" sz="1400" dirty="0" smtClean="0"/>
              <a:t>的值。</a:t>
            </a:r>
            <a:endParaRPr lang="en-US" altLang="zh-CN" sz="1400" dirty="0" smtClean="0"/>
          </a:p>
          <a:p>
            <a:pPr>
              <a:buFont typeface="Wingdings" panose="05000000000000000000" pitchFamily="2" charset="2"/>
              <a:buNone/>
              <a:defRPr/>
            </a:pPr>
            <a:r>
              <a:rPr lang="zh-CN" altLang="en-US" sz="1500" dirty="0"/>
              <a:t> </a:t>
            </a:r>
            <a:r>
              <a:rPr lang="en-US" altLang="zh-CN" sz="1500" dirty="0" smtClean="0"/>
              <a:t> </a:t>
            </a:r>
            <a:endParaRPr lang="en-US" altLang="zh-CN" sz="1500" dirty="0"/>
          </a:p>
          <a:p>
            <a:pPr>
              <a:buFont typeface="Wingdings" panose="05000000000000000000" pitchFamily="2" charset="2"/>
              <a:buNone/>
              <a:defRPr/>
            </a:pPr>
            <a:r>
              <a:rPr lang="en-US" altLang="zh-CN" sz="1500" dirty="0" smtClean="0"/>
              <a:t>&lt;properties </a:t>
            </a:r>
            <a:r>
              <a:rPr lang="en-US" altLang="zh-CN" sz="1500" dirty="0"/>
              <a:t>resource="mysql.properties"&gt;  </a:t>
            </a:r>
            <a:endParaRPr lang="en-US" altLang="zh-CN" sz="1500" dirty="0" smtClean="0"/>
          </a:p>
          <a:p>
            <a:pPr>
              <a:buFont typeface="Wingdings" panose="05000000000000000000" pitchFamily="2" charset="2"/>
              <a:buNone/>
              <a:defRPr/>
            </a:pPr>
            <a:r>
              <a:rPr lang="en-US" altLang="zh-CN" sz="1500" dirty="0" smtClean="0"/>
              <a:t> </a:t>
            </a:r>
            <a:r>
              <a:rPr lang="en-US" altLang="zh-CN" sz="1500" dirty="0"/>
              <a:t>&lt;property name="jdbc.driverClassName" value="com.mysql.jdbc.Driver"/&gt;  </a:t>
            </a:r>
          </a:p>
          <a:p>
            <a:pPr>
              <a:buFont typeface="Wingdings" panose="05000000000000000000" pitchFamily="2" charset="2"/>
              <a:buNone/>
              <a:defRPr/>
            </a:pPr>
            <a:r>
              <a:rPr lang="en-US" altLang="zh-CN" sz="1500" dirty="0" smtClean="0"/>
              <a:t>  </a:t>
            </a:r>
            <a:r>
              <a:rPr lang="en-US" altLang="zh-CN" sz="1500" dirty="0"/>
              <a:t>&lt;property name="jdbc.url" value="jdbc:mysql://localhost:3306/student_manager"/&gt;  </a:t>
            </a:r>
          </a:p>
          <a:p>
            <a:pPr>
              <a:buFont typeface="Wingdings" panose="05000000000000000000" pitchFamily="2" charset="2"/>
              <a:buNone/>
              <a:defRPr/>
            </a:pPr>
            <a:r>
              <a:rPr lang="en-US" altLang="zh-CN" sz="1500" dirty="0" smtClean="0"/>
              <a:t> </a:t>
            </a:r>
            <a:r>
              <a:rPr lang="en-US" altLang="zh-CN" sz="1500" dirty="0"/>
              <a:t>&lt;property name="username" value="root"/&gt;  </a:t>
            </a:r>
          </a:p>
          <a:p>
            <a:pPr>
              <a:buFont typeface="Wingdings" panose="05000000000000000000" pitchFamily="2" charset="2"/>
              <a:buNone/>
              <a:defRPr/>
            </a:pPr>
            <a:r>
              <a:rPr lang="en-US" altLang="zh-CN" sz="1500" dirty="0" smtClean="0"/>
              <a:t> </a:t>
            </a:r>
            <a:r>
              <a:rPr lang="en-US" altLang="zh-CN" sz="1500" dirty="0"/>
              <a:t>&lt;property name="password" value="limingnihao"/&gt;  </a:t>
            </a:r>
          </a:p>
          <a:p>
            <a:pPr>
              <a:buFont typeface="Wingdings" panose="05000000000000000000" pitchFamily="2" charset="2"/>
              <a:buNone/>
              <a:defRPr/>
            </a:pPr>
            <a:r>
              <a:rPr lang="en-US" altLang="zh-CN" sz="1500" dirty="0" smtClean="0"/>
              <a:t>&lt;/</a:t>
            </a:r>
            <a:r>
              <a:rPr lang="en-US" altLang="zh-CN" sz="1500" dirty="0"/>
              <a:t>properties&gt; </a:t>
            </a:r>
          </a:p>
        </p:txBody>
      </p:sp>
    </p:spTree>
    <p:extLst>
      <p:ext uri="{BB962C8B-B14F-4D97-AF65-F5344CB8AC3E}">
        <p14:creationId xmlns:p14="http://schemas.microsoft.com/office/powerpoint/2010/main" val="1631053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827" y="632297"/>
            <a:ext cx="4643610" cy="675370"/>
          </a:xfrm>
        </p:spPr>
        <p:txBody>
          <a:bodyPr>
            <a:normAutofit/>
          </a:bodyPr>
          <a:lstStyle/>
          <a:p>
            <a:pPr algn="l"/>
            <a:r>
              <a:rPr lang="en-US" altLang="zh-CN" sz="1800" b="1" dirty="0" smtClean="0">
                <a:solidFill>
                  <a:schemeClr val="accent6">
                    <a:lumMod val="75000"/>
                  </a:schemeClr>
                </a:solidFill>
              </a:rPr>
              <a:t>S</a:t>
            </a:r>
            <a:r>
              <a:rPr lang="en-US" altLang="zh-CN" sz="1800" dirty="0" smtClean="0">
                <a:solidFill>
                  <a:schemeClr val="accent6">
                    <a:lumMod val="75000"/>
                  </a:schemeClr>
                </a:solidFill>
              </a:rPr>
              <a:t>ettings</a:t>
            </a:r>
            <a:r>
              <a:rPr lang="zh-CN" altLang="en-US" sz="1800" dirty="0" smtClean="0">
                <a:solidFill>
                  <a:schemeClr val="accent6">
                    <a:lumMod val="75000"/>
                  </a:schemeClr>
                </a:solidFill>
              </a:rPr>
              <a:t>属性</a:t>
            </a:r>
            <a:r>
              <a:rPr lang="en-US" altLang="zh-CN" sz="1800" dirty="0"/>
              <a:t/>
            </a:r>
            <a:br>
              <a:rPr lang="en-US" altLang="zh-CN" sz="1800" dirty="0"/>
            </a:br>
            <a:endParaRPr lang="zh-CN" altLang="en-US" sz="1800" dirty="0"/>
          </a:p>
        </p:txBody>
      </p:sp>
      <p:sp>
        <p:nvSpPr>
          <p:cNvPr id="7173" name="内容占位符 20"/>
          <p:cNvSpPr>
            <a:spLocks noGrp="1"/>
          </p:cNvSpPr>
          <p:nvPr>
            <p:ph idx="4294967295"/>
          </p:nvPr>
        </p:nvSpPr>
        <p:spPr>
          <a:xfrm>
            <a:off x="297455" y="1090670"/>
            <a:ext cx="7998245" cy="837282"/>
          </a:xfrm>
        </p:spPr>
        <p:txBody>
          <a:bodyPr/>
          <a:lstStyle/>
          <a:p>
            <a:pPr>
              <a:buFont typeface="Wingdings" panose="05000000000000000000" pitchFamily="2" charset="2"/>
              <a:buNone/>
              <a:defRPr/>
            </a:pPr>
            <a:r>
              <a:rPr lang="en-US" altLang="zh-CN" sz="1600" dirty="0" smtClean="0"/>
              <a:t>      </a:t>
            </a:r>
            <a:r>
              <a:rPr lang="en-US" altLang="zh-CN" sz="1600" dirty="0" err="1" smtClean="0"/>
              <a:t>mybatis</a:t>
            </a:r>
            <a:r>
              <a:rPr lang="en-US" altLang="zh-CN" sz="1600" dirty="0" smtClean="0"/>
              <a:t> </a:t>
            </a:r>
            <a:r>
              <a:rPr lang="zh-CN" altLang="en-US" sz="1600" dirty="0" smtClean="0"/>
              <a:t>全局属性的设置，详见下列文档</a:t>
            </a:r>
            <a:endParaRPr lang="en-US" altLang="zh-CN" sz="1600" dirty="0" smtClean="0"/>
          </a:p>
          <a:p>
            <a:pPr>
              <a:buFont typeface="Wingdings" panose="05000000000000000000" pitchFamily="2" charset="2"/>
              <a:buNone/>
              <a:defRPr/>
            </a:pPr>
            <a:endParaRPr lang="en-US" altLang="zh-CN" sz="1600" dirty="0" smtClean="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marL="0" indent="0">
              <a:buNone/>
              <a:defRPr/>
            </a:pPr>
            <a:endParaRPr lang="en-US" altLang="zh-CN" sz="1500" dirty="0"/>
          </a:p>
          <a:p>
            <a:pPr>
              <a:buFont typeface="Wingdings" panose="05000000000000000000" pitchFamily="2" charset="2"/>
              <a:buAutoNum type="arabicPeriod"/>
              <a:defRPr/>
            </a:pPr>
            <a:endParaRPr lang="en-US" altLang="zh-CN" sz="1500" dirty="0"/>
          </a:p>
        </p:txBody>
      </p:sp>
      <p:graphicFrame>
        <p:nvGraphicFramePr>
          <p:cNvPr id="4" name="对象 3"/>
          <p:cNvGraphicFramePr>
            <a:graphicFrameLocks noChangeAspect="1"/>
          </p:cNvGraphicFramePr>
          <p:nvPr>
            <p:extLst>
              <p:ext uri="{D42A27DB-BD31-4B8C-83A1-F6EECF244321}">
                <p14:modId xmlns:p14="http://schemas.microsoft.com/office/powerpoint/2010/main" val="4253480888"/>
              </p:ext>
            </p:extLst>
          </p:nvPr>
        </p:nvGraphicFramePr>
        <p:xfrm>
          <a:off x="2776251" y="1927953"/>
          <a:ext cx="2252949" cy="1058136"/>
        </p:xfrm>
        <a:graphic>
          <a:graphicData uri="http://schemas.openxmlformats.org/presentationml/2006/ole">
            <mc:AlternateContent xmlns:mc="http://schemas.openxmlformats.org/markup-compatibility/2006">
              <mc:Choice xmlns:v="urn:schemas-microsoft-com:vml" Requires="v">
                <p:oleObj spid="_x0000_s3158" name="文档" showAsIcon="1" r:id="rId3" imgW="914400" imgH="828720" progId="Word.Document.12">
                  <p:embed/>
                </p:oleObj>
              </mc:Choice>
              <mc:Fallback>
                <p:oleObj name="文档" showAsIcon="1" r:id="rId3" imgW="914400" imgH="828720" progId="Word.Document.12">
                  <p:embed/>
                  <p:pic>
                    <p:nvPicPr>
                      <p:cNvPr id="0" name=""/>
                      <p:cNvPicPr/>
                      <p:nvPr/>
                    </p:nvPicPr>
                    <p:blipFill>
                      <a:blip r:embed="rId4"/>
                      <a:stretch>
                        <a:fillRect/>
                      </a:stretch>
                    </p:blipFill>
                    <p:spPr>
                      <a:xfrm>
                        <a:off x="2776251" y="1927953"/>
                        <a:ext cx="2252949" cy="1058136"/>
                      </a:xfrm>
                      <a:prstGeom prst="rect">
                        <a:avLst/>
                      </a:prstGeom>
                    </p:spPr>
                  </p:pic>
                </p:oleObj>
              </mc:Fallback>
            </mc:AlternateContent>
          </a:graphicData>
        </a:graphic>
      </p:graphicFrame>
    </p:spTree>
    <p:extLst>
      <p:ext uri="{BB962C8B-B14F-4D97-AF65-F5344CB8AC3E}">
        <p14:creationId xmlns:p14="http://schemas.microsoft.com/office/powerpoint/2010/main" val="1627277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8641"/>
            <a:ext cx="8229600" cy="644588"/>
          </a:xfrm>
        </p:spPr>
        <p:txBody>
          <a:bodyPr>
            <a:normAutofit/>
          </a:bodyPr>
          <a:lstStyle/>
          <a:p>
            <a:pPr algn="l"/>
            <a:r>
              <a:rPr lang="en-US" altLang="zh-CN" sz="1800" b="1" dirty="0" smtClean="0">
                <a:solidFill>
                  <a:schemeClr val="accent6">
                    <a:lumMod val="75000"/>
                  </a:schemeClr>
                </a:solidFill>
              </a:rPr>
              <a:t>typeAliases</a:t>
            </a:r>
            <a:r>
              <a:rPr lang="zh-CN" altLang="en-US" sz="1800" b="1" dirty="0">
                <a:solidFill>
                  <a:schemeClr val="accent6">
                    <a:lumMod val="75000"/>
                  </a:schemeClr>
                </a:solidFill>
              </a:rPr>
              <a:t>属性</a:t>
            </a:r>
            <a:r>
              <a:rPr lang="en-US" altLang="zh-CN" sz="1800" b="1" dirty="0">
                <a:solidFill>
                  <a:schemeClr val="accent6">
                    <a:lumMod val="75000"/>
                  </a:schemeClr>
                </a:solidFill>
              </a:rPr>
              <a:t/>
            </a:r>
            <a:br>
              <a:rPr lang="en-US" altLang="zh-CN" sz="1800" b="1" dirty="0">
                <a:solidFill>
                  <a:schemeClr val="accent6">
                    <a:lumMod val="75000"/>
                  </a:schemeClr>
                </a:solidFill>
              </a:rPr>
            </a:br>
            <a:endParaRPr lang="zh-CN" altLang="en-US" sz="1800" b="1" dirty="0">
              <a:solidFill>
                <a:schemeClr val="accent6">
                  <a:lumMod val="75000"/>
                </a:schemeClr>
              </a:solidFill>
            </a:endParaRPr>
          </a:p>
        </p:txBody>
      </p:sp>
      <p:sp>
        <p:nvSpPr>
          <p:cNvPr id="7173" name="内容占位符 20"/>
          <p:cNvSpPr>
            <a:spLocks noGrp="1"/>
          </p:cNvSpPr>
          <p:nvPr>
            <p:ph idx="4294967295"/>
          </p:nvPr>
        </p:nvSpPr>
        <p:spPr>
          <a:xfrm>
            <a:off x="627960" y="1063230"/>
            <a:ext cx="7348252" cy="2516584"/>
          </a:xfrm>
        </p:spPr>
        <p:txBody>
          <a:bodyPr/>
          <a:lstStyle/>
          <a:p>
            <a:pPr marL="0" indent="0">
              <a:buNone/>
            </a:pPr>
            <a:r>
              <a:rPr lang="zh-CN" altLang="en-US" sz="1600" dirty="0"/>
              <a:t>类型别名是</a:t>
            </a:r>
            <a:r>
              <a:rPr lang="en-US" altLang="zh-CN" sz="1600" dirty="0"/>
              <a:t>Java </a:t>
            </a:r>
            <a:r>
              <a:rPr lang="zh-CN" altLang="en-US" sz="1600" dirty="0"/>
              <a:t>类型的</a:t>
            </a:r>
            <a:r>
              <a:rPr lang="zh-CN" altLang="en-US" sz="1600" dirty="0" smtClean="0"/>
              <a:t>简称</a:t>
            </a:r>
            <a:r>
              <a:rPr lang="zh-CN" altLang="en-US" sz="1600" dirty="0"/>
              <a:t>，</a:t>
            </a:r>
            <a:r>
              <a:rPr lang="zh-CN" altLang="en-US" sz="1600" dirty="0" smtClean="0"/>
              <a:t>它</a:t>
            </a:r>
            <a:r>
              <a:rPr lang="zh-CN" altLang="en-US" sz="1600" dirty="0"/>
              <a:t>仅仅只是关联到</a:t>
            </a:r>
            <a:r>
              <a:rPr lang="en-US" altLang="zh-CN" sz="1600" dirty="0"/>
              <a:t>XML </a:t>
            </a:r>
            <a:r>
              <a:rPr lang="zh-CN" altLang="en-US" sz="1600" dirty="0"/>
              <a:t>配置，简写冗长的</a:t>
            </a:r>
            <a:r>
              <a:rPr lang="en-US" altLang="zh-CN" sz="1600" dirty="0"/>
              <a:t>JAVA </a:t>
            </a:r>
            <a:r>
              <a:rPr lang="zh-CN" altLang="en-US" sz="1600" dirty="0"/>
              <a:t>类</a:t>
            </a:r>
            <a:r>
              <a:rPr lang="zh-CN" altLang="en-US" sz="1600" dirty="0" smtClean="0"/>
              <a:t>名，</a:t>
            </a:r>
            <a:endParaRPr lang="en-US" altLang="zh-CN" sz="1600" dirty="0" smtClean="0"/>
          </a:p>
          <a:p>
            <a:pPr marL="0" indent="0">
              <a:buNone/>
            </a:pPr>
            <a:endParaRPr lang="en-US" altLang="zh-CN" sz="1600" dirty="0"/>
          </a:p>
          <a:p>
            <a:pPr marL="0" indent="0">
              <a:buNone/>
            </a:pPr>
            <a:r>
              <a:rPr lang="en-US" altLang="zh-CN" sz="1600" dirty="0"/>
              <a:t>&lt;typeAliases&gt; </a:t>
            </a:r>
          </a:p>
          <a:p>
            <a:pPr marL="0" indent="0">
              <a:buNone/>
            </a:pPr>
            <a:r>
              <a:rPr lang="en-US" altLang="zh-CN" sz="1600" dirty="0"/>
              <a:t>&lt;typeAlias alias="UserEntity" type="com.manager.data.model.UserEntity" /&gt; </a:t>
            </a:r>
          </a:p>
          <a:p>
            <a:pPr marL="0" indent="0">
              <a:buNone/>
            </a:pPr>
            <a:r>
              <a:rPr lang="en-US" altLang="zh-CN" sz="1600" dirty="0"/>
              <a:t>&lt;typeAlias alias="StudentEntity" type="com.manager.data.model.StudentEntity" /&gt; </a:t>
            </a:r>
          </a:p>
          <a:p>
            <a:pPr marL="0" indent="0">
              <a:buNone/>
            </a:pPr>
            <a:r>
              <a:rPr lang="en-US" altLang="zh-CN" sz="1600" dirty="0"/>
              <a:t>&lt;typeAlias alias="ClassEntity" type="com.manager.data.model.ClassEntity" /&gt; </a:t>
            </a:r>
          </a:p>
          <a:p>
            <a:pPr marL="0" indent="0">
              <a:buNone/>
            </a:pPr>
            <a:r>
              <a:rPr lang="en-US" altLang="zh-CN" sz="1600" dirty="0"/>
              <a:t>&lt;/typeAliases&gt; </a:t>
            </a:r>
          </a:p>
          <a:p>
            <a:pPr marL="0" indent="0">
              <a:buNone/>
            </a:pPr>
            <a:endParaRPr lang="zh-CN" altLang="en-US" sz="16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2521748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70968" y="1035585"/>
            <a:ext cx="6885542" cy="374573"/>
          </a:xfrm>
        </p:spPr>
        <p:txBody>
          <a:bodyPr>
            <a:normAutofit fontScale="90000"/>
          </a:bodyPr>
          <a:lstStyle/>
          <a:p>
            <a:pPr algn="l">
              <a:defRPr/>
            </a:pPr>
            <a:r>
              <a:rPr lang="en-US" altLang="zh-CN" sz="2000" b="1" dirty="0" smtClean="0">
                <a:solidFill>
                  <a:schemeClr val="accent6">
                    <a:lumMod val="75000"/>
                  </a:schemeClr>
                </a:solidFill>
              </a:rPr>
              <a:t>typeHandlers</a:t>
            </a:r>
            <a:r>
              <a:rPr lang="zh-CN" altLang="en-US" sz="2000" b="1" dirty="0" smtClean="0">
                <a:solidFill>
                  <a:schemeClr val="accent6">
                    <a:lumMod val="75000"/>
                  </a:schemeClr>
                </a:solidFill>
              </a:rPr>
              <a:t>属性</a:t>
            </a:r>
            <a:r>
              <a:rPr lang="en-US" altLang="zh-CN" sz="2400" dirty="0"/>
              <a:t/>
            </a:r>
            <a:br>
              <a:rPr lang="en-US" altLang="zh-CN" sz="2400" dirty="0"/>
            </a:br>
            <a:endParaRPr lang="zh-CN" altLang="en-US" sz="2400" b="1" dirty="0">
              <a:solidFill>
                <a:schemeClr val="accent6">
                  <a:lumMod val="75000"/>
                </a:schemeClr>
              </a:solidFill>
              <a:latin typeface="+mj-ea"/>
            </a:endParaRPr>
          </a:p>
        </p:txBody>
      </p:sp>
      <p:sp>
        <p:nvSpPr>
          <p:cNvPr id="7173" name="内容占位符 20"/>
          <p:cNvSpPr>
            <a:spLocks noGrp="1"/>
          </p:cNvSpPr>
          <p:nvPr>
            <p:ph idx="4294967295"/>
          </p:nvPr>
        </p:nvSpPr>
        <p:spPr>
          <a:xfrm>
            <a:off x="418641" y="1487278"/>
            <a:ext cx="7271132" cy="2092736"/>
          </a:xfrm>
        </p:spPr>
        <p:txBody>
          <a:bodyPr/>
          <a:lstStyle/>
          <a:p>
            <a:pPr marL="0" indent="0">
              <a:buNone/>
            </a:pPr>
            <a:r>
              <a:rPr lang="zh-CN" altLang="en-US" sz="1600" dirty="0"/>
              <a:t>无论</a:t>
            </a:r>
            <a:r>
              <a:rPr lang="zh-CN" altLang="en-US" sz="1600" dirty="0" smtClean="0"/>
              <a:t>是</a:t>
            </a:r>
            <a:r>
              <a:rPr lang="en-US" altLang="zh-CN" sz="1600" dirty="0" err="1" smtClean="0"/>
              <a:t>mybatis</a:t>
            </a:r>
            <a:r>
              <a:rPr lang="zh-CN" altLang="en-US" sz="1600" dirty="0"/>
              <a:t>在预处理语句中设置一个参数，还是从结果集中取出一个值时，类型处理器被用来将获取的值以合适的方式转换成</a:t>
            </a:r>
            <a:r>
              <a:rPr lang="en-US" altLang="zh-CN" sz="1600" dirty="0"/>
              <a:t>Java</a:t>
            </a:r>
            <a:r>
              <a:rPr lang="zh-CN" altLang="en-US" sz="1600" dirty="0"/>
              <a:t>类型。下面这个表格描述了默认的类型</a:t>
            </a:r>
            <a:r>
              <a:rPr lang="zh-CN" altLang="en-US" sz="1600" dirty="0" smtClean="0"/>
              <a:t>处理器，详见下列文件</a:t>
            </a: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graphicFrame>
        <p:nvGraphicFramePr>
          <p:cNvPr id="2" name="对象 1"/>
          <p:cNvGraphicFramePr>
            <a:graphicFrameLocks noChangeAspect="1"/>
          </p:cNvGraphicFramePr>
          <p:nvPr>
            <p:extLst>
              <p:ext uri="{D42A27DB-BD31-4B8C-83A1-F6EECF244321}">
                <p14:modId xmlns:p14="http://schemas.microsoft.com/office/powerpoint/2010/main" val="3597473150"/>
              </p:ext>
            </p:extLst>
          </p:nvPr>
        </p:nvGraphicFramePr>
        <p:xfrm>
          <a:off x="3464804" y="2986088"/>
          <a:ext cx="1790241" cy="828675"/>
        </p:xfrm>
        <a:graphic>
          <a:graphicData uri="http://schemas.openxmlformats.org/presentationml/2006/ole">
            <mc:AlternateContent xmlns:mc="http://schemas.openxmlformats.org/markup-compatibility/2006">
              <mc:Choice xmlns:v="urn:schemas-microsoft-com:vml" Requires="v">
                <p:oleObj spid="_x0000_s4181" name="文档" showAsIcon="1" r:id="rId3" imgW="914400" imgH="828720" progId="Word.Document.12">
                  <p:embed/>
                </p:oleObj>
              </mc:Choice>
              <mc:Fallback>
                <p:oleObj name="文档" showAsIcon="1" r:id="rId3" imgW="914400" imgH="828720" progId="Word.Document.12">
                  <p:embed/>
                  <p:pic>
                    <p:nvPicPr>
                      <p:cNvPr id="0" name=""/>
                      <p:cNvPicPr/>
                      <p:nvPr/>
                    </p:nvPicPr>
                    <p:blipFill>
                      <a:blip r:embed="rId4"/>
                      <a:stretch>
                        <a:fillRect/>
                      </a:stretch>
                    </p:blipFill>
                    <p:spPr>
                      <a:xfrm>
                        <a:off x="3464804" y="2986088"/>
                        <a:ext cx="1790241" cy="828675"/>
                      </a:xfrm>
                      <a:prstGeom prst="rect">
                        <a:avLst/>
                      </a:prstGeom>
                    </p:spPr>
                  </p:pic>
                </p:oleObj>
              </mc:Fallback>
            </mc:AlternateContent>
          </a:graphicData>
        </a:graphic>
      </p:graphicFrame>
    </p:spTree>
    <p:extLst>
      <p:ext uri="{BB962C8B-B14F-4D97-AF65-F5344CB8AC3E}">
        <p14:creationId xmlns:p14="http://schemas.microsoft.com/office/powerpoint/2010/main" val="933040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4509" y="1500798"/>
            <a:ext cx="6400354" cy="646331"/>
          </a:xfrm>
          <a:prstGeom prst="rect">
            <a:avLst/>
          </a:prstGeom>
          <a:noFill/>
        </p:spPr>
        <p:txBody>
          <a:bodyPr wrap="square" rtlCol="0">
            <a:spAutoFit/>
          </a:bodyPr>
          <a:lstStyle/>
          <a:p>
            <a:r>
              <a:rPr lang="en-US" altLang="zh-CN" dirty="0" err="1" smtClean="0"/>
              <a:t>mybatis</a:t>
            </a:r>
            <a:r>
              <a:rPr lang="en-US" altLang="zh-CN" dirty="0" smtClean="0"/>
              <a:t> </a:t>
            </a:r>
            <a:r>
              <a:rPr lang="zh-CN" altLang="en-US" dirty="0"/>
              <a:t>可以配置多个环境。这可以帮助你</a:t>
            </a:r>
            <a:r>
              <a:rPr lang="en-US" altLang="zh-CN" dirty="0"/>
              <a:t>SQL </a:t>
            </a:r>
            <a:r>
              <a:rPr lang="zh-CN" altLang="en-US" dirty="0"/>
              <a:t>映射对应多种数据库等。</a:t>
            </a:r>
            <a:endParaRPr lang="zh-CN" altLang="en-US" sz="1600" dirty="0"/>
          </a:p>
        </p:txBody>
      </p:sp>
      <p:sp>
        <p:nvSpPr>
          <p:cNvPr id="3" name="标题 2"/>
          <p:cNvSpPr>
            <a:spLocks noGrp="1"/>
          </p:cNvSpPr>
          <p:nvPr>
            <p:ph type="title"/>
          </p:nvPr>
        </p:nvSpPr>
        <p:spPr>
          <a:xfrm>
            <a:off x="655950" y="618173"/>
            <a:ext cx="8229600" cy="857250"/>
          </a:xfrm>
        </p:spPr>
        <p:txBody>
          <a:bodyPr>
            <a:normAutofit/>
          </a:bodyPr>
          <a:lstStyle/>
          <a:p>
            <a:pPr algn="l"/>
            <a:r>
              <a:rPr lang="en-US" altLang="zh-CN" sz="1800" b="1" dirty="0" smtClean="0">
                <a:solidFill>
                  <a:schemeClr val="accent6">
                    <a:lumMod val="75000"/>
                  </a:schemeClr>
                </a:solidFill>
              </a:rPr>
              <a:t>Environments</a:t>
            </a:r>
            <a:r>
              <a:rPr lang="zh-CN" altLang="en-US" sz="1800" b="1" dirty="0">
                <a:solidFill>
                  <a:schemeClr val="accent6">
                    <a:lumMod val="75000"/>
                  </a:schemeClr>
                </a:solidFill>
              </a:rPr>
              <a:t>属性</a:t>
            </a:r>
            <a:endParaRPr lang="zh-CN" altLang="en-US" sz="1800" dirty="0">
              <a:solidFill>
                <a:schemeClr val="accent6">
                  <a:lumMod val="75000"/>
                </a:schemeClr>
              </a:solidFill>
            </a:endParaRPr>
          </a:p>
        </p:txBody>
      </p:sp>
    </p:spTree>
    <p:extLst>
      <p:ext uri="{BB962C8B-B14F-4D97-AF65-F5344CB8AC3E}">
        <p14:creationId xmlns:p14="http://schemas.microsoft.com/office/powerpoint/2010/main" val="4236348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385590" y="506775"/>
            <a:ext cx="5917933" cy="417353"/>
          </a:xfrm>
        </p:spPr>
        <p:txBody>
          <a:bodyPr>
            <a:normAutofit/>
          </a:bodyPr>
          <a:lstStyle/>
          <a:p>
            <a:pPr algn="l">
              <a:defRPr/>
            </a:pPr>
            <a:r>
              <a:rPr lang="en-US" altLang="zh-CN" sz="1800" b="1" dirty="0" smtClean="0">
                <a:solidFill>
                  <a:schemeClr val="accent6">
                    <a:lumMod val="75000"/>
                  </a:schemeClr>
                </a:solidFill>
              </a:rPr>
              <a:t>mappers</a:t>
            </a:r>
            <a:r>
              <a:rPr lang="zh-CN" altLang="en-US" sz="1800" b="1" dirty="0" smtClean="0">
                <a:solidFill>
                  <a:schemeClr val="accent6">
                    <a:lumMod val="75000"/>
                  </a:schemeClr>
                </a:solidFill>
              </a:rPr>
              <a:t>映射器</a:t>
            </a:r>
            <a:endParaRPr lang="en-US" altLang="zh-CN" sz="1800" b="1" dirty="0">
              <a:solidFill>
                <a:schemeClr val="accent6">
                  <a:lumMod val="75000"/>
                </a:schemeClr>
              </a:solidFill>
            </a:endParaRPr>
          </a:p>
        </p:txBody>
      </p:sp>
      <p:sp>
        <p:nvSpPr>
          <p:cNvPr id="5125" name="内容占位符 20"/>
          <p:cNvSpPr>
            <a:spLocks noGrp="1"/>
          </p:cNvSpPr>
          <p:nvPr>
            <p:ph idx="4294967295"/>
          </p:nvPr>
        </p:nvSpPr>
        <p:spPr>
          <a:xfrm>
            <a:off x="611083" y="1035585"/>
            <a:ext cx="6990555" cy="3294235"/>
          </a:xfrm>
        </p:spPr>
        <p:txBody>
          <a:bodyPr/>
          <a:lstStyle/>
          <a:p>
            <a:pPr>
              <a:buFont typeface="Wingdings" panose="05000000000000000000" pitchFamily="2" charset="2"/>
              <a:buAutoNum type="arabicPeriod"/>
              <a:defRPr/>
            </a:pPr>
            <a:endParaRPr lang="en-US" altLang="zh-CN" sz="1500" dirty="0"/>
          </a:p>
          <a:p>
            <a:pPr marL="0" indent="0">
              <a:buNone/>
              <a:defRPr/>
            </a:pPr>
            <a:r>
              <a:rPr lang="zh-CN" altLang="en-US" sz="1600" dirty="0"/>
              <a:t>这里是</a:t>
            </a:r>
            <a:r>
              <a:rPr lang="zh-CN" altLang="en-US" sz="1600" dirty="0" smtClean="0"/>
              <a:t>告诉</a:t>
            </a:r>
            <a:r>
              <a:rPr lang="en-US" altLang="zh-CN" sz="1600" dirty="0" err="1" smtClean="0"/>
              <a:t>mybatis</a:t>
            </a:r>
            <a:r>
              <a:rPr lang="en-US" altLang="zh-CN" sz="1600" dirty="0" smtClean="0"/>
              <a:t> </a:t>
            </a:r>
            <a:r>
              <a:rPr lang="zh-CN" altLang="en-US" sz="1600" dirty="0"/>
              <a:t>去哪寻找映射</a:t>
            </a:r>
            <a:r>
              <a:rPr lang="en-US" altLang="zh-CN" sz="1600" dirty="0"/>
              <a:t>SQL </a:t>
            </a:r>
            <a:r>
              <a:rPr lang="zh-CN" altLang="en-US" sz="1600" dirty="0"/>
              <a:t>的</a:t>
            </a:r>
            <a:r>
              <a:rPr lang="zh-CN" altLang="en-US" sz="1600" dirty="0" smtClean="0"/>
              <a:t>语句</a:t>
            </a:r>
            <a:r>
              <a:rPr lang="zh-CN" altLang="en-US" sz="1600" dirty="0"/>
              <a:t>，</a:t>
            </a:r>
            <a:r>
              <a:rPr lang="zh-CN" altLang="en-US" sz="1600" dirty="0" smtClean="0"/>
              <a:t>可以</a:t>
            </a:r>
            <a:r>
              <a:rPr lang="zh-CN" altLang="en-US" sz="1600" dirty="0"/>
              <a:t>使用类路径中的资源引用，或者使用字符，输入确切的</a:t>
            </a:r>
            <a:r>
              <a:rPr lang="en-US" altLang="zh-CN" sz="1600" dirty="0"/>
              <a:t>URL </a:t>
            </a:r>
            <a:r>
              <a:rPr lang="zh-CN" altLang="en-US" sz="1600" dirty="0"/>
              <a:t>引用。</a:t>
            </a: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marL="0" indent="0">
              <a:buNone/>
            </a:pPr>
            <a:r>
              <a:rPr lang="en-US" altLang="zh-CN" sz="1600" dirty="0"/>
              <a:t>&lt;mappers&gt; </a:t>
            </a:r>
          </a:p>
          <a:p>
            <a:pPr marL="0" indent="0">
              <a:buNone/>
            </a:pPr>
            <a:r>
              <a:rPr lang="en-US" altLang="zh-CN" sz="1600" dirty="0"/>
              <a:t>&lt;mapper resource="com/manager/data/maps/UserMapper.xml" /&gt; </a:t>
            </a:r>
          </a:p>
          <a:p>
            <a:pPr marL="0" indent="0">
              <a:buNone/>
            </a:pPr>
            <a:r>
              <a:rPr lang="en-US" altLang="zh-CN" sz="1600" dirty="0"/>
              <a:t>&lt;mapper resource="</a:t>
            </a:r>
            <a:r>
              <a:rPr lang="en-US" altLang="zh-CN" sz="1600" dirty="0">
                <a:latin typeface="+mn-ea"/>
              </a:rPr>
              <a:t>com/manager/data/maps/StudentMapper.xml</a:t>
            </a:r>
            <a:r>
              <a:rPr lang="en-US" altLang="zh-CN" sz="1600" dirty="0"/>
              <a:t>" /&gt; </a:t>
            </a:r>
          </a:p>
          <a:p>
            <a:pPr marL="0" indent="0">
              <a:buNone/>
            </a:pPr>
            <a:r>
              <a:rPr lang="en-US" altLang="zh-CN" sz="1600" dirty="0"/>
              <a:t>&lt;mapper resource="com/manager/data/maps/ClassMapper.xml" /&gt; </a:t>
            </a:r>
          </a:p>
          <a:p>
            <a:pPr marL="0" indent="0">
              <a:buNone/>
            </a:pPr>
            <a:r>
              <a:rPr lang="en-US" altLang="zh-CN" sz="1600" dirty="0"/>
              <a:t>&lt;/mappers&gt; </a:t>
            </a:r>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1843132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37744" y="710119"/>
            <a:ext cx="6303523" cy="503744"/>
          </a:xfrm>
        </p:spPr>
        <p:txBody>
          <a:bodyPr>
            <a:normAutofit/>
          </a:bodyPr>
          <a:lstStyle/>
          <a:p>
            <a:pPr algn="l">
              <a:defRPr/>
            </a:pPr>
            <a:r>
              <a:rPr lang="zh-CN" altLang="en-US" sz="1800" dirty="0" smtClean="0"/>
              <a:t>四、</a:t>
            </a:r>
            <a:r>
              <a:rPr lang="en-US" altLang="zh-CN" sz="1800" dirty="0" smtClean="0"/>
              <a:t>Mybatis</a:t>
            </a:r>
            <a:r>
              <a:rPr lang="zh-CN" altLang="en-US" sz="1800" dirty="0" smtClean="0"/>
              <a:t>映射文件</a:t>
            </a:r>
            <a:endParaRPr lang="en-US" altLang="zh-CN" sz="1800" dirty="0"/>
          </a:p>
        </p:txBody>
      </p:sp>
      <p:sp>
        <p:nvSpPr>
          <p:cNvPr id="5125" name="内容占位符 20"/>
          <p:cNvSpPr>
            <a:spLocks noGrp="1"/>
          </p:cNvSpPr>
          <p:nvPr>
            <p:ph idx="4294967295"/>
          </p:nvPr>
        </p:nvSpPr>
        <p:spPr>
          <a:xfrm>
            <a:off x="600067" y="1474973"/>
            <a:ext cx="6858351" cy="2535168"/>
          </a:xfrm>
        </p:spPr>
        <p:txBody>
          <a:bodyPr/>
          <a:lstStyle/>
          <a:p>
            <a:pPr>
              <a:buFont typeface="Wingdings" panose="05000000000000000000" pitchFamily="2" charset="2"/>
              <a:buChar char="Ø"/>
              <a:defRPr/>
            </a:pPr>
            <a:r>
              <a:rPr lang="en-US" altLang="zh-CN" sz="1600" dirty="0" smtClean="0"/>
              <a:t>resultMap</a:t>
            </a:r>
            <a:r>
              <a:rPr lang="zh-CN" altLang="en-US" sz="1600" dirty="0" smtClean="0"/>
              <a:t>元素</a:t>
            </a:r>
            <a:endParaRPr lang="en-US" altLang="zh-CN" sz="1600" dirty="0" smtClean="0"/>
          </a:p>
          <a:p>
            <a:pPr>
              <a:buFont typeface="Wingdings" panose="05000000000000000000" pitchFamily="2" charset="2"/>
              <a:buChar char="Ø"/>
              <a:defRPr/>
            </a:pPr>
            <a:r>
              <a:rPr lang="zh-CN" altLang="en-US" sz="1600" dirty="0" smtClean="0"/>
              <a:t>查询语句映射</a:t>
            </a:r>
            <a:endParaRPr lang="en-US" altLang="zh-CN" sz="1600" dirty="0" smtClean="0"/>
          </a:p>
          <a:p>
            <a:pPr>
              <a:buFont typeface="Wingdings" panose="05000000000000000000" pitchFamily="2" charset="2"/>
              <a:buChar char="Ø"/>
              <a:defRPr/>
            </a:pPr>
            <a:r>
              <a:rPr lang="zh-CN" altLang="en-US" sz="1600" dirty="0" smtClean="0"/>
              <a:t>插入语句映射</a:t>
            </a:r>
            <a:endParaRPr lang="en-US" altLang="zh-CN" sz="1600" dirty="0" smtClean="0"/>
          </a:p>
          <a:p>
            <a:pPr>
              <a:buFont typeface="Wingdings" panose="05000000000000000000" pitchFamily="2" charset="2"/>
              <a:buChar char="Ø"/>
              <a:defRPr/>
            </a:pPr>
            <a:r>
              <a:rPr lang="en-US" altLang="zh-CN" sz="1600" dirty="0"/>
              <a:t>userGeneratedKeys</a:t>
            </a:r>
            <a:r>
              <a:rPr lang="zh-CN" altLang="zh-CN" sz="1600" dirty="0" smtClean="0"/>
              <a:t>属性</a:t>
            </a:r>
            <a:endParaRPr lang="en-US" altLang="zh-CN" sz="1600" dirty="0" smtClean="0"/>
          </a:p>
          <a:p>
            <a:pPr>
              <a:buFont typeface="Wingdings" panose="05000000000000000000" pitchFamily="2" charset="2"/>
              <a:buChar char="Ø"/>
              <a:defRPr/>
            </a:pPr>
            <a:r>
              <a:rPr lang="zh-CN" altLang="en-US" sz="1600" dirty="0" smtClean="0"/>
              <a:t>更新语句映射</a:t>
            </a:r>
            <a:endParaRPr lang="en-US" altLang="zh-CN" sz="1600" dirty="0" smtClean="0"/>
          </a:p>
          <a:p>
            <a:pPr>
              <a:buFont typeface="Wingdings" panose="05000000000000000000" pitchFamily="2" charset="2"/>
              <a:buChar char="Ø"/>
              <a:defRPr/>
            </a:pPr>
            <a:r>
              <a:rPr lang="zh-CN" altLang="en-US" sz="1600" dirty="0" smtClean="0"/>
              <a:t>删除语句映射</a:t>
            </a:r>
            <a:endParaRPr lang="en-US" altLang="zh-CN" sz="1600" dirty="0" smtClean="0"/>
          </a:p>
          <a:p>
            <a:pPr>
              <a:buFont typeface="Wingdings" panose="05000000000000000000" pitchFamily="2" charset="2"/>
              <a:buChar char="Ø"/>
              <a:defRPr/>
            </a:pPr>
            <a:r>
              <a:rPr lang="en-US" altLang="zh-CN" sz="1600" dirty="0" smtClean="0"/>
              <a:t>SQL</a:t>
            </a:r>
            <a:r>
              <a:rPr lang="zh-CN" altLang="en-US" sz="1600" dirty="0" smtClean="0"/>
              <a:t>元素</a:t>
            </a:r>
            <a:endParaRPr lang="en-US" altLang="zh-CN" sz="1600" dirty="0" smtClean="0"/>
          </a:p>
          <a:p>
            <a:pPr>
              <a:buFont typeface="Wingdings" panose="05000000000000000000" pitchFamily="2" charset="2"/>
              <a:buChar char="Ø"/>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2988230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64405" y="553875"/>
            <a:ext cx="6303523" cy="503744"/>
          </a:xfrm>
        </p:spPr>
        <p:txBody>
          <a:bodyPr>
            <a:normAutofit/>
          </a:bodyPr>
          <a:lstStyle/>
          <a:p>
            <a:pPr algn="l">
              <a:defRPr/>
            </a:pPr>
            <a:r>
              <a:rPr lang="en-US" altLang="zh-CN" sz="1800" b="1" dirty="0" smtClean="0">
                <a:solidFill>
                  <a:schemeClr val="accent6">
                    <a:lumMod val="75000"/>
                  </a:schemeClr>
                </a:solidFill>
              </a:rPr>
              <a:t>resultMap</a:t>
            </a:r>
            <a:r>
              <a:rPr lang="zh-CN" altLang="en-US" sz="1800" b="1" dirty="0" smtClean="0">
                <a:solidFill>
                  <a:schemeClr val="accent6">
                    <a:lumMod val="75000"/>
                  </a:schemeClr>
                </a:solidFill>
              </a:rPr>
              <a:t>元素</a:t>
            </a:r>
            <a:endParaRPr lang="en-US" altLang="zh-CN" sz="1800" b="1" dirty="0">
              <a:solidFill>
                <a:schemeClr val="accent6">
                  <a:lumMod val="75000"/>
                </a:schemeClr>
              </a:solidFill>
            </a:endParaRPr>
          </a:p>
        </p:txBody>
      </p:sp>
      <p:sp>
        <p:nvSpPr>
          <p:cNvPr id="5125" name="内容占位符 20"/>
          <p:cNvSpPr>
            <a:spLocks noGrp="1"/>
          </p:cNvSpPr>
          <p:nvPr>
            <p:ph idx="4294967295"/>
          </p:nvPr>
        </p:nvSpPr>
        <p:spPr>
          <a:xfrm>
            <a:off x="489899" y="1057619"/>
            <a:ext cx="8059190" cy="3294044"/>
          </a:xfrm>
        </p:spPr>
        <p:txBody>
          <a:bodyPr>
            <a:normAutofit fontScale="70000" lnSpcReduction="20000"/>
          </a:bodyPr>
          <a:lstStyle/>
          <a:p>
            <a:pPr>
              <a:buFont typeface="Wingdings" panose="05000000000000000000" pitchFamily="2" charset="2"/>
              <a:buAutoNum type="arabicPeriod"/>
              <a:defRPr/>
            </a:pPr>
            <a:endParaRPr lang="en-US" altLang="zh-CN" sz="1500" dirty="0"/>
          </a:p>
          <a:p>
            <a:pPr marL="0" indent="0">
              <a:buNone/>
              <a:defRPr/>
            </a:pPr>
            <a:r>
              <a:rPr lang="en-US" altLang="zh-CN" sz="1600" dirty="0" smtClean="0"/>
              <a:t>resultMap</a:t>
            </a:r>
            <a:r>
              <a:rPr lang="zh-CN" altLang="en-US" sz="1600" dirty="0" smtClean="0"/>
              <a:t>元素用来定义数据库查询字段与实体之间的映射关系。</a:t>
            </a:r>
            <a:endParaRPr lang="en-US" altLang="zh-CN" sz="1600" dirty="0" smtClean="0"/>
          </a:p>
          <a:p>
            <a:pPr marL="0" indent="0">
              <a:buNone/>
              <a:defRPr/>
            </a:pPr>
            <a:endParaRPr lang="en-US" altLang="zh-CN" sz="1500" b="1" dirty="0" smtClean="0">
              <a:solidFill>
                <a:schemeClr val="accent6">
                  <a:lumMod val="75000"/>
                </a:schemeClr>
              </a:solidFill>
              <a:latin typeface="+mn-ea"/>
            </a:endParaRPr>
          </a:p>
          <a:p>
            <a:pPr marL="0" indent="0">
              <a:buNone/>
            </a:pPr>
            <a:r>
              <a:rPr lang="en-US" altLang="zh-CN" sz="2000" dirty="0">
                <a:latin typeface="+mn-ea"/>
              </a:rPr>
              <a:t>&lt;resultMap type="liming.student.manager.data.model.StudentEntity" id="studentResultMap"&gt; </a:t>
            </a:r>
          </a:p>
          <a:p>
            <a:pPr marL="0" indent="0">
              <a:buNone/>
            </a:pPr>
            <a:r>
              <a:rPr lang="en-US" altLang="zh-CN" sz="2000" dirty="0">
                <a:latin typeface="+mn-ea"/>
              </a:rPr>
              <a:t>&lt;id property="studentId" column="STUDENT_ID" javaType="String" jdbcType="VARCHAR"/&gt; </a:t>
            </a:r>
          </a:p>
          <a:p>
            <a:pPr marL="0" indent="0">
              <a:buNone/>
            </a:pPr>
            <a:r>
              <a:rPr lang="en-US" altLang="zh-CN" sz="2000" dirty="0">
                <a:latin typeface="+mn-ea"/>
              </a:rPr>
              <a:t>&lt;result property="studentName" column="STUDENT_NAME" javaType="String" jdbcType="VARCHAR"/&gt; </a:t>
            </a:r>
          </a:p>
          <a:p>
            <a:pPr marL="0" indent="0">
              <a:buNone/>
            </a:pPr>
            <a:r>
              <a:rPr lang="en-US" altLang="zh-CN" sz="2000" dirty="0">
                <a:latin typeface="+mn-ea"/>
              </a:rPr>
              <a:t>&lt;result property="studentSex" column="STUDENT_SEX" javaType="int" jdbcType="INTEGER"/&gt; </a:t>
            </a:r>
          </a:p>
          <a:p>
            <a:pPr marL="0" indent="0">
              <a:buNone/>
            </a:pPr>
            <a:r>
              <a:rPr lang="en-US" altLang="zh-CN" sz="2000" dirty="0">
                <a:latin typeface="+mn-ea"/>
              </a:rPr>
              <a:t>&lt;result property="studentBirthday" column="STUDENT_BIRTHDAY" javaType="Date" jdbcType="DATE"/&gt; </a:t>
            </a:r>
          </a:p>
          <a:p>
            <a:pPr marL="0" indent="0">
              <a:buNone/>
            </a:pPr>
            <a:r>
              <a:rPr lang="en-US" altLang="zh-CN" sz="2000" dirty="0">
                <a:latin typeface="+mn-ea"/>
              </a:rPr>
              <a:t>&lt;result property="studentPhoto" column="STUDENT_PHOTO" javaType="byte[]" jdbcType="BLOB" typeHandler="org.apache.ibatis.type.BlobTypeHandler" /&gt; </a:t>
            </a:r>
          </a:p>
          <a:p>
            <a:pPr marL="0" indent="0">
              <a:buNone/>
            </a:pPr>
            <a:r>
              <a:rPr lang="en-US" altLang="zh-CN" sz="2000" dirty="0">
                <a:latin typeface="+mn-ea"/>
              </a:rPr>
              <a:t>&lt;/resultMap&gt; </a:t>
            </a:r>
          </a:p>
          <a:p>
            <a:pPr marL="0" indent="0">
              <a:buNone/>
              <a:defRPr/>
            </a:pPr>
            <a:endParaRPr lang="en-US" altLang="zh-CN" sz="1500" dirty="0" smtClean="0">
              <a:latin typeface="+mn-ea"/>
            </a:endParaRPr>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672022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31354" y="569932"/>
            <a:ext cx="6303523" cy="503744"/>
          </a:xfrm>
        </p:spPr>
        <p:txBody>
          <a:bodyPr>
            <a:normAutofit/>
          </a:bodyPr>
          <a:lstStyle/>
          <a:p>
            <a:pPr algn="l">
              <a:defRPr/>
            </a:pPr>
            <a:r>
              <a:rPr lang="zh-CN" altLang="en-US" sz="1800" b="1" dirty="0">
                <a:solidFill>
                  <a:schemeClr val="accent6">
                    <a:lumMod val="75000"/>
                  </a:schemeClr>
                </a:solidFill>
              </a:rPr>
              <a:t>查询语句映射</a:t>
            </a:r>
            <a:endParaRPr lang="en-US" altLang="zh-CN" sz="1800" b="1" dirty="0">
              <a:solidFill>
                <a:schemeClr val="accent6">
                  <a:lumMod val="75000"/>
                </a:schemeClr>
              </a:solidFill>
            </a:endParaRPr>
          </a:p>
        </p:txBody>
      </p:sp>
      <p:sp>
        <p:nvSpPr>
          <p:cNvPr id="5125" name="内容占位符 20"/>
          <p:cNvSpPr>
            <a:spLocks noGrp="1"/>
          </p:cNvSpPr>
          <p:nvPr>
            <p:ph idx="4294967295"/>
          </p:nvPr>
        </p:nvSpPr>
        <p:spPr>
          <a:xfrm>
            <a:off x="473725" y="1073676"/>
            <a:ext cx="7162488" cy="3520549"/>
          </a:xfrm>
        </p:spPr>
        <p:txBody>
          <a:bodyPr>
            <a:normAutofit/>
          </a:bodyPr>
          <a:lstStyle/>
          <a:p>
            <a:pPr>
              <a:buFont typeface="Wingdings" panose="05000000000000000000" pitchFamily="2" charset="2"/>
              <a:buAutoNum type="arabicPeriod"/>
              <a:defRPr/>
            </a:pPr>
            <a:endParaRPr lang="en-US" altLang="zh-CN" sz="1500" dirty="0"/>
          </a:p>
          <a:p>
            <a:pPr marL="0" indent="0">
              <a:buNone/>
              <a:defRPr/>
            </a:pPr>
            <a:r>
              <a:rPr lang="en-US" altLang="zh-CN" sz="1600" dirty="0">
                <a:latin typeface="+mn-ea"/>
              </a:rPr>
              <a:t>&lt;select id="getById" parameterType="int" resultType="User"&gt; </a:t>
            </a:r>
            <a:endParaRPr lang="en-US" altLang="zh-CN" sz="1600" dirty="0" smtClean="0">
              <a:latin typeface="+mn-ea"/>
            </a:endParaRPr>
          </a:p>
          <a:p>
            <a:pPr marL="0" indent="0">
              <a:buNone/>
              <a:defRPr/>
            </a:pPr>
            <a:r>
              <a:rPr lang="en-US" altLang="zh-CN" sz="1600" dirty="0" smtClean="0">
                <a:latin typeface="+mn-ea"/>
              </a:rPr>
              <a:t>SELECT user_name</a:t>
            </a:r>
            <a:r>
              <a:rPr lang="en-US" altLang="zh-CN" sz="1600" dirty="0">
                <a:latin typeface="+mn-ea"/>
              </a:rPr>
              <a:t>, user_password, nick_name, email, user_type_id, </a:t>
            </a:r>
            <a:r>
              <a:rPr lang="en-US" altLang="zh-CN" sz="1600" dirty="0" smtClean="0">
                <a:latin typeface="+mn-ea"/>
              </a:rPr>
              <a:t>is_valid</a:t>
            </a:r>
            <a:r>
              <a:rPr lang="en-US" altLang="zh-CN" sz="1600" dirty="0">
                <a:latin typeface="+mn-ea"/>
              </a:rPr>
              <a:t>, </a:t>
            </a:r>
            <a:r>
              <a:rPr lang="en-US" altLang="zh-CN" sz="1600" dirty="0" smtClean="0">
                <a:latin typeface="+mn-ea"/>
              </a:rPr>
              <a:t>created_time FROM </a:t>
            </a:r>
            <a:r>
              <a:rPr lang="en-US" altLang="zh-CN" sz="1600" dirty="0">
                <a:latin typeface="+mn-ea"/>
              </a:rPr>
              <a:t>sys_user WHERE user_id = #{id} </a:t>
            </a:r>
            <a:endParaRPr lang="en-US" altLang="zh-CN" sz="1600" dirty="0" smtClean="0">
              <a:latin typeface="+mn-ea"/>
            </a:endParaRPr>
          </a:p>
          <a:p>
            <a:pPr marL="0" indent="0">
              <a:buNone/>
              <a:defRPr/>
            </a:pPr>
            <a:r>
              <a:rPr lang="en-US" altLang="zh-CN" sz="1600" dirty="0" smtClean="0">
                <a:latin typeface="+mn-ea"/>
              </a:rPr>
              <a:t>&lt;/</a:t>
            </a:r>
            <a:r>
              <a:rPr lang="en-US" altLang="zh-CN" sz="1600" dirty="0">
                <a:latin typeface="+mn-ea"/>
              </a:rPr>
              <a:t>select&gt; </a:t>
            </a:r>
            <a:endParaRPr lang="zh-CN" altLang="zh-CN" sz="1600" dirty="0">
              <a:latin typeface="+mn-ea"/>
            </a:endParaRPr>
          </a:p>
          <a:p>
            <a:endParaRPr lang="en-US" altLang="zh-CN" sz="1600" dirty="0" smtClean="0"/>
          </a:p>
          <a:p>
            <a:endParaRPr lang="zh-CN" altLang="zh-CN" sz="16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5370721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43219" y="591965"/>
            <a:ext cx="6303523" cy="503744"/>
          </a:xfrm>
        </p:spPr>
        <p:txBody>
          <a:bodyPr>
            <a:normAutofit/>
          </a:bodyPr>
          <a:lstStyle/>
          <a:p>
            <a:pPr algn="l"/>
            <a:r>
              <a:rPr lang="zh-CN" altLang="en-US" sz="1800" b="1" dirty="0">
                <a:solidFill>
                  <a:schemeClr val="accent6">
                    <a:lumMod val="75000"/>
                  </a:schemeClr>
                </a:solidFill>
              </a:rPr>
              <a:t>插入语句映射</a:t>
            </a:r>
            <a:endParaRPr lang="zh-CN" altLang="zh-CN" sz="1800" b="1" dirty="0">
              <a:solidFill>
                <a:schemeClr val="accent6">
                  <a:lumMod val="75000"/>
                </a:schemeClr>
              </a:solidFill>
            </a:endParaRPr>
          </a:p>
        </p:txBody>
      </p:sp>
      <p:sp>
        <p:nvSpPr>
          <p:cNvPr id="5125" name="内容占位符 20"/>
          <p:cNvSpPr>
            <a:spLocks noGrp="1"/>
          </p:cNvSpPr>
          <p:nvPr>
            <p:ph idx="4294967295"/>
          </p:nvPr>
        </p:nvSpPr>
        <p:spPr>
          <a:xfrm>
            <a:off x="396606" y="1095709"/>
            <a:ext cx="8163500" cy="3498516"/>
          </a:xfrm>
        </p:spPr>
        <p:txBody>
          <a:bodyPr/>
          <a:lstStyle/>
          <a:p>
            <a:pPr>
              <a:buFont typeface="Wingdings" panose="05000000000000000000" pitchFamily="2" charset="2"/>
              <a:buAutoNum type="arabicPeriod"/>
              <a:defRPr/>
            </a:pPr>
            <a:endParaRPr lang="en-US" altLang="zh-CN" sz="1600" dirty="0"/>
          </a:p>
          <a:p>
            <a:pPr marL="0" indent="0">
              <a:buNone/>
              <a:defRPr/>
            </a:pPr>
            <a:r>
              <a:rPr lang="en-US" altLang="zh-CN" sz="1600" dirty="0">
                <a:latin typeface="+mn-ea"/>
              </a:rPr>
              <a:t>&lt;insert id="</a:t>
            </a:r>
            <a:r>
              <a:rPr lang="en-US" altLang="zh-CN" sz="1600" dirty="0" err="1">
                <a:latin typeface="+mn-ea"/>
              </a:rPr>
              <a:t>insertUser</a:t>
            </a:r>
            <a:r>
              <a:rPr lang="en-US" altLang="zh-CN" sz="1600" dirty="0">
                <a:latin typeface="+mn-ea"/>
              </a:rPr>
              <a:t>" parameterType="User" useGeneratedKeys="true" </a:t>
            </a:r>
            <a:r>
              <a:rPr lang="en-US" altLang="zh-CN" sz="1600" dirty="0" err="1">
                <a:latin typeface="+mn-ea"/>
              </a:rPr>
              <a:t>keyProperty</a:t>
            </a:r>
            <a:r>
              <a:rPr lang="en-US" altLang="zh-CN" sz="1600" dirty="0">
                <a:latin typeface="+mn-ea"/>
              </a:rPr>
              <a:t>="</a:t>
            </a:r>
            <a:r>
              <a:rPr lang="en-US" altLang="zh-CN" sz="1600" dirty="0" err="1">
                <a:latin typeface="+mn-ea"/>
              </a:rPr>
              <a:t>userId</a:t>
            </a:r>
            <a:r>
              <a:rPr lang="en-US" altLang="zh-CN" sz="1600" dirty="0">
                <a:latin typeface="+mn-ea"/>
              </a:rPr>
              <a:t>"&gt; </a:t>
            </a:r>
            <a:endParaRPr lang="en-US" altLang="zh-CN" sz="1600" dirty="0" smtClean="0">
              <a:latin typeface="+mn-ea"/>
            </a:endParaRPr>
          </a:p>
          <a:p>
            <a:pPr marL="0" indent="0">
              <a:buNone/>
              <a:defRPr/>
            </a:pPr>
            <a:r>
              <a:rPr lang="en-US" altLang="zh-CN" sz="1600" dirty="0" smtClean="0">
                <a:latin typeface="+mn-ea"/>
              </a:rPr>
              <a:t>INSERT INTO</a:t>
            </a:r>
          </a:p>
          <a:p>
            <a:pPr marL="0" indent="0">
              <a:buNone/>
              <a:defRPr/>
            </a:pPr>
            <a:r>
              <a:rPr lang="en-US" altLang="zh-CN" sz="1600" dirty="0" smtClean="0">
                <a:latin typeface="+mn-ea"/>
              </a:rPr>
              <a:t> </a:t>
            </a:r>
            <a:r>
              <a:rPr lang="en-US" altLang="zh-CN" sz="1600" dirty="0" err="1">
                <a:latin typeface="+mn-ea"/>
              </a:rPr>
              <a:t>sys_user</a:t>
            </a:r>
            <a:r>
              <a:rPr lang="en-US" altLang="zh-CN" sz="1600" dirty="0">
                <a:latin typeface="+mn-ea"/>
              </a:rPr>
              <a:t>(</a:t>
            </a:r>
            <a:r>
              <a:rPr lang="en-US" altLang="zh-CN" sz="1600" dirty="0" err="1">
                <a:latin typeface="+mn-ea"/>
              </a:rPr>
              <a:t>user_name</a:t>
            </a:r>
            <a:r>
              <a:rPr lang="en-US" altLang="zh-CN" sz="1600" dirty="0">
                <a:latin typeface="+mn-ea"/>
              </a:rPr>
              <a:t>, </a:t>
            </a:r>
            <a:r>
              <a:rPr lang="en-US" altLang="zh-CN" sz="1600" dirty="0" err="1">
                <a:latin typeface="+mn-ea"/>
              </a:rPr>
              <a:t>user_password</a:t>
            </a:r>
            <a:r>
              <a:rPr lang="en-US" altLang="zh-CN" sz="1600" dirty="0">
                <a:latin typeface="+mn-ea"/>
              </a:rPr>
              <a:t>, </a:t>
            </a:r>
            <a:r>
              <a:rPr lang="en-US" altLang="zh-CN" sz="1600" dirty="0" err="1">
                <a:latin typeface="+mn-ea"/>
              </a:rPr>
              <a:t>nick_name</a:t>
            </a:r>
            <a:r>
              <a:rPr lang="en-US" altLang="zh-CN" sz="1600" dirty="0">
                <a:latin typeface="+mn-ea"/>
              </a:rPr>
              <a:t>, </a:t>
            </a:r>
            <a:r>
              <a:rPr lang="en-US" altLang="zh-CN" sz="1600" dirty="0" err="1">
                <a:latin typeface="+mn-ea"/>
              </a:rPr>
              <a:t>user_type_id</a:t>
            </a:r>
            <a:r>
              <a:rPr lang="en-US" altLang="zh-CN" sz="1600" dirty="0">
                <a:latin typeface="+mn-ea"/>
              </a:rPr>
              <a:t>, </a:t>
            </a:r>
            <a:r>
              <a:rPr lang="en-US" altLang="zh-CN" sz="1600" dirty="0" err="1">
                <a:latin typeface="+mn-ea"/>
              </a:rPr>
              <a:t>is_valid</a:t>
            </a:r>
            <a:r>
              <a:rPr lang="en-US" altLang="zh-CN" sz="1600" dirty="0">
                <a:latin typeface="+mn-ea"/>
              </a:rPr>
              <a:t>, </a:t>
            </a:r>
            <a:r>
              <a:rPr lang="en-US" altLang="zh-CN" sz="1600" dirty="0" err="1">
                <a:latin typeface="+mn-ea"/>
              </a:rPr>
              <a:t>created_time</a:t>
            </a:r>
            <a:r>
              <a:rPr lang="en-US" altLang="zh-CN" sz="1600" dirty="0">
                <a:latin typeface="+mn-ea"/>
              </a:rPr>
              <a:t>) </a:t>
            </a:r>
            <a:endParaRPr lang="en-US" altLang="zh-CN" sz="1600" dirty="0" smtClean="0">
              <a:latin typeface="+mn-ea"/>
            </a:endParaRPr>
          </a:p>
          <a:p>
            <a:pPr marL="0" indent="0">
              <a:buNone/>
              <a:defRPr/>
            </a:pPr>
            <a:r>
              <a:rPr lang="en-US" altLang="zh-CN" sz="1600" dirty="0" smtClean="0">
                <a:latin typeface="+mn-ea"/>
              </a:rPr>
              <a:t>VALUES</a:t>
            </a:r>
          </a:p>
          <a:p>
            <a:pPr marL="0" indent="0">
              <a:buNone/>
              <a:defRPr/>
            </a:pPr>
            <a:r>
              <a:rPr lang="en-US" altLang="zh-CN" sz="1600" dirty="0" smtClean="0">
                <a:latin typeface="+mn-ea"/>
              </a:rPr>
              <a:t>(#{</a:t>
            </a:r>
            <a:r>
              <a:rPr lang="en-US" altLang="zh-CN" sz="1600" dirty="0" err="1">
                <a:latin typeface="+mn-ea"/>
              </a:rPr>
              <a:t>userName</a:t>
            </a:r>
            <a:r>
              <a:rPr lang="en-US" altLang="zh-CN" sz="1600" dirty="0">
                <a:latin typeface="+mn-ea"/>
              </a:rPr>
              <a:t>}, #{</a:t>
            </a:r>
            <a:r>
              <a:rPr lang="en-US" altLang="zh-CN" sz="1600" dirty="0" err="1">
                <a:latin typeface="+mn-ea"/>
              </a:rPr>
              <a:t>userPassword</a:t>
            </a:r>
            <a:r>
              <a:rPr lang="en-US" altLang="zh-CN" sz="1600" dirty="0">
                <a:latin typeface="+mn-ea"/>
              </a:rPr>
              <a:t>}, #{</a:t>
            </a:r>
            <a:r>
              <a:rPr lang="en-US" altLang="zh-CN" sz="1600" dirty="0" err="1">
                <a:latin typeface="+mn-ea"/>
              </a:rPr>
              <a:t>nickName</a:t>
            </a:r>
            <a:r>
              <a:rPr lang="en-US" altLang="zh-CN" sz="1600" dirty="0">
                <a:latin typeface="+mn-ea"/>
              </a:rPr>
              <a:t>}, #{</a:t>
            </a:r>
            <a:r>
              <a:rPr lang="en-US" altLang="zh-CN" sz="1600" dirty="0" err="1">
                <a:latin typeface="+mn-ea"/>
              </a:rPr>
              <a:t>userTypeId</a:t>
            </a:r>
            <a:r>
              <a:rPr lang="en-US" altLang="zh-CN" sz="1600" dirty="0">
                <a:latin typeface="+mn-ea"/>
              </a:rPr>
              <a:t>}, #{</a:t>
            </a:r>
            <a:r>
              <a:rPr lang="en-US" altLang="zh-CN" sz="1600" dirty="0" err="1">
                <a:latin typeface="+mn-ea"/>
              </a:rPr>
              <a:t>isValid</a:t>
            </a:r>
            <a:r>
              <a:rPr lang="en-US" altLang="zh-CN" sz="1600" dirty="0">
                <a:latin typeface="+mn-ea"/>
              </a:rPr>
              <a:t>}, </a:t>
            </a:r>
            <a:r>
              <a:rPr lang="en-US" altLang="zh-CN" sz="1600" dirty="0" smtClean="0">
                <a:latin typeface="+mn-ea"/>
              </a:rPr>
              <a:t>   #{</a:t>
            </a:r>
            <a:r>
              <a:rPr lang="en-US" altLang="zh-CN" sz="1600" dirty="0" err="1">
                <a:latin typeface="+mn-ea"/>
              </a:rPr>
              <a:t>createdTime</a:t>
            </a:r>
            <a:r>
              <a:rPr lang="en-US" altLang="zh-CN" sz="1600" dirty="0" smtClean="0">
                <a:latin typeface="+mn-ea"/>
              </a:rPr>
              <a:t>})</a:t>
            </a:r>
          </a:p>
          <a:p>
            <a:pPr marL="0" indent="0">
              <a:buNone/>
              <a:defRPr/>
            </a:pPr>
            <a:r>
              <a:rPr lang="en-US" altLang="zh-CN" sz="1600" dirty="0" smtClean="0">
                <a:latin typeface="+mn-ea"/>
              </a:rPr>
              <a:t> </a:t>
            </a:r>
            <a:r>
              <a:rPr lang="en-US" altLang="zh-CN" sz="1600" dirty="0">
                <a:latin typeface="+mn-ea"/>
              </a:rPr>
              <a:t>&lt;/insert&gt;</a:t>
            </a:r>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2881048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345369" y="1478996"/>
            <a:ext cx="7234237" cy="2354874"/>
          </a:xfrm>
        </p:spPr>
        <p:txBody>
          <a:bodyPr>
            <a:normAutofit/>
          </a:bodyPr>
          <a:lstStyle/>
          <a:p>
            <a:pPr marL="0" indent="0" eaLnBrk="1" hangingPunct="1">
              <a:buNone/>
              <a:defRPr/>
            </a:pPr>
            <a:r>
              <a:rPr lang="zh-CN" altLang="en-US" sz="1800" dirty="0" smtClean="0">
                <a:latin typeface="+mn-ea"/>
              </a:rPr>
              <a:t>一、</a:t>
            </a:r>
            <a:r>
              <a:rPr lang="en-US" altLang="zh-CN" sz="1800" dirty="0" err="1" smtClean="0">
                <a:latin typeface="+mn-ea"/>
              </a:rPr>
              <a:t>mybatis</a:t>
            </a:r>
            <a:r>
              <a:rPr lang="zh-CN" altLang="en-US" sz="1800" dirty="0" smtClean="0">
                <a:latin typeface="+mn-ea"/>
              </a:rPr>
              <a:t>概述</a:t>
            </a:r>
            <a:endParaRPr lang="en-US" altLang="zh-CN" sz="1800" dirty="0" smtClean="0">
              <a:latin typeface="+mn-ea"/>
            </a:endParaRPr>
          </a:p>
          <a:p>
            <a:pPr marL="0" indent="0">
              <a:buNone/>
            </a:pPr>
            <a:r>
              <a:rPr lang="zh-CN" altLang="en-US" sz="1800" dirty="0" smtClean="0">
                <a:latin typeface="+mn-ea"/>
              </a:rPr>
              <a:t>二、</a:t>
            </a:r>
            <a:r>
              <a:rPr lang="en-US" altLang="zh-CN" sz="1800" dirty="0" err="1" smtClean="0">
                <a:latin typeface="+mn-ea"/>
              </a:rPr>
              <a:t>mybatis</a:t>
            </a:r>
            <a:r>
              <a:rPr lang="zh-CN" altLang="en-US" sz="1800" dirty="0" smtClean="0">
                <a:latin typeface="+mn-ea"/>
              </a:rPr>
              <a:t>核心</a:t>
            </a:r>
            <a:r>
              <a:rPr lang="en-US" altLang="zh-CN" sz="1800" dirty="0" smtClean="0">
                <a:latin typeface="+mn-ea"/>
              </a:rPr>
              <a:t>API</a:t>
            </a:r>
          </a:p>
          <a:p>
            <a:pPr marL="0" indent="0">
              <a:buNone/>
            </a:pPr>
            <a:r>
              <a:rPr lang="zh-CN" altLang="en-US" sz="1800" dirty="0" smtClean="0">
                <a:latin typeface="+mn-ea"/>
              </a:rPr>
              <a:t>三、</a:t>
            </a:r>
            <a:r>
              <a:rPr lang="en-US" altLang="zh-CN" sz="1800" dirty="0" err="1" smtClean="0">
                <a:latin typeface="+mn-ea"/>
              </a:rPr>
              <a:t>mybatis</a:t>
            </a:r>
            <a:r>
              <a:rPr lang="zh-CN" altLang="en-US" sz="1800" dirty="0" smtClean="0">
                <a:latin typeface="+mn-ea"/>
              </a:rPr>
              <a:t>配置文件</a:t>
            </a:r>
            <a:endParaRPr lang="en-US" altLang="zh-CN" sz="1800" dirty="0" smtClean="0">
              <a:latin typeface="+mn-ea"/>
            </a:endParaRPr>
          </a:p>
          <a:p>
            <a:pPr marL="0" indent="0">
              <a:buNone/>
              <a:defRPr/>
            </a:pPr>
            <a:r>
              <a:rPr lang="zh-CN" altLang="en-US" sz="1800" dirty="0" smtClean="0">
                <a:latin typeface="+mn-ea"/>
              </a:rPr>
              <a:t>四、</a:t>
            </a:r>
            <a:r>
              <a:rPr lang="en-US" altLang="zh-CN" sz="1800" dirty="0" err="1" smtClean="0">
                <a:latin typeface="+mn-ea"/>
              </a:rPr>
              <a:t>mybatis</a:t>
            </a:r>
            <a:r>
              <a:rPr lang="zh-CN" altLang="en-US" sz="1800" dirty="0" smtClean="0">
                <a:latin typeface="+mn-ea"/>
              </a:rPr>
              <a:t>映射文件</a:t>
            </a:r>
            <a:endParaRPr lang="en-US" altLang="zh-CN" sz="1800" dirty="0" smtClean="0">
              <a:latin typeface="+mn-ea"/>
            </a:endParaRPr>
          </a:p>
          <a:p>
            <a:pPr marL="0" indent="0">
              <a:buNone/>
              <a:defRPr/>
            </a:pPr>
            <a:r>
              <a:rPr lang="zh-CN" altLang="en-US" sz="1800" dirty="0" smtClean="0">
                <a:latin typeface="+mn-ea"/>
              </a:rPr>
              <a:t>五、动态</a:t>
            </a:r>
            <a:r>
              <a:rPr lang="en-US" altLang="zh-CN" sz="1800" dirty="0" smtClean="0">
                <a:latin typeface="+mn-ea"/>
              </a:rPr>
              <a:t>SQL</a:t>
            </a:r>
          </a:p>
          <a:p>
            <a:pPr marL="0" indent="0">
              <a:buNone/>
              <a:defRPr/>
            </a:pPr>
            <a:r>
              <a:rPr lang="zh-CN" altLang="en-US" sz="1800" dirty="0" smtClean="0">
                <a:latin typeface="+mn-ea"/>
              </a:rPr>
              <a:t>六、</a:t>
            </a:r>
            <a:r>
              <a:rPr lang="en-US" altLang="zh-CN" sz="1800" dirty="0" err="1" smtClean="0">
                <a:latin typeface="+mn-ea"/>
              </a:rPr>
              <a:t>mybatis</a:t>
            </a:r>
            <a:r>
              <a:rPr lang="zh-CN" altLang="en-US" sz="1800" dirty="0" smtClean="0">
                <a:latin typeface="+mn-ea"/>
              </a:rPr>
              <a:t>分页插件</a:t>
            </a:r>
            <a:endParaRPr lang="en-US" altLang="zh-CN" sz="1800" dirty="0" smtClean="0">
              <a:latin typeface="+mn-ea"/>
            </a:endParaRPr>
          </a:p>
          <a:p>
            <a:pPr marL="0" indent="0">
              <a:buNone/>
              <a:defRPr/>
            </a:pPr>
            <a:endParaRPr lang="en-US" altLang="zh-CN" sz="1800" dirty="0" smtClean="0">
              <a:latin typeface="+mn-ea"/>
            </a:endParaRPr>
          </a:p>
          <a:p>
            <a:pPr marL="0" indent="0">
              <a:buNone/>
              <a:defRPr/>
            </a:pPr>
            <a:endParaRPr lang="en-US" altLang="zh-CN" sz="1800" dirty="0" smtClean="0">
              <a:latin typeface="+mn-ea"/>
            </a:endParaRPr>
          </a:p>
          <a:p>
            <a:pPr marL="0" indent="0" eaLnBrk="1" hangingPunct="1">
              <a:buNone/>
              <a:defRPr/>
            </a:pPr>
            <a:endParaRPr lang="zh-CN" altLang="en-US" sz="1800" dirty="0">
              <a:latin typeface="宋体" pitchFamily="2" charset="-122"/>
            </a:endParaRPr>
          </a:p>
        </p:txBody>
      </p:sp>
      <p:sp>
        <p:nvSpPr>
          <p:cNvPr id="2" name="标题 1"/>
          <p:cNvSpPr>
            <a:spLocks noGrp="1"/>
          </p:cNvSpPr>
          <p:nvPr>
            <p:ph type="title"/>
          </p:nvPr>
        </p:nvSpPr>
        <p:spPr>
          <a:xfrm>
            <a:off x="345369" y="463438"/>
            <a:ext cx="5343181" cy="615485"/>
          </a:xfrm>
        </p:spPr>
        <p:txBody>
          <a:bodyPr>
            <a:normAutofit/>
          </a:bodyPr>
          <a:lstStyle/>
          <a:p>
            <a:pPr algn="l"/>
            <a:r>
              <a:rPr lang="zh-CN" altLang="en-US" sz="2000" b="1" dirty="0" smtClean="0"/>
              <a:t>主要内容</a:t>
            </a:r>
            <a:endParaRPr lang="zh-CN" altLang="en-US" sz="2000" b="1" dirty="0"/>
          </a:p>
        </p:txBody>
      </p:sp>
    </p:spTree>
    <p:extLst>
      <p:ext uri="{BB962C8B-B14F-4D97-AF65-F5344CB8AC3E}">
        <p14:creationId xmlns:p14="http://schemas.microsoft.com/office/powerpoint/2010/main" val="1870268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200" y="1089498"/>
            <a:ext cx="7838501" cy="3539430"/>
          </a:xfrm>
          <a:prstGeom prst="rect">
            <a:avLst/>
          </a:prstGeom>
          <a:noFill/>
        </p:spPr>
        <p:txBody>
          <a:bodyPr wrap="square" rtlCol="0">
            <a:spAutoFit/>
          </a:bodyPr>
          <a:lstStyle/>
          <a:p>
            <a:r>
              <a:rPr lang="zh-CN" altLang="en-US" sz="1600" dirty="0" smtClean="0"/>
              <a:t>设为</a:t>
            </a:r>
            <a:r>
              <a:rPr lang="en-US" altLang="zh-CN" sz="1600" dirty="0" smtClean="0"/>
              <a:t>true,</a:t>
            </a:r>
            <a:r>
              <a:rPr lang="zh-CN" altLang="en-US" sz="1600" dirty="0" smtClean="0"/>
              <a:t>表示主键自增长，</a:t>
            </a:r>
            <a:r>
              <a:rPr lang="en-US" altLang="zh-CN" sz="1600" dirty="0" err="1" smtClean="0"/>
              <a:t>Mysql</a:t>
            </a:r>
            <a:r>
              <a:rPr lang="zh-CN" altLang="en-US" sz="1600" dirty="0" smtClean="0"/>
              <a:t>中直接增加两个值即可，如：</a:t>
            </a:r>
            <a:endParaRPr lang="en-US" altLang="zh-CN" sz="1600" dirty="0" smtClean="0"/>
          </a:p>
          <a:p>
            <a:r>
              <a:rPr lang="en-US" altLang="zh-CN" sz="1600" dirty="0"/>
              <a:t>&lt;insert id="</a:t>
            </a:r>
            <a:r>
              <a:rPr lang="en-US" altLang="zh-CN" sz="1600" dirty="0" err="1"/>
              <a:t>insertUser</a:t>
            </a:r>
            <a:r>
              <a:rPr lang="en-US" altLang="zh-CN" sz="1600" dirty="0"/>
              <a:t>" parameterType="User" useGeneratedKeys="true" </a:t>
            </a:r>
            <a:r>
              <a:rPr lang="en-US" altLang="zh-CN" sz="1600" dirty="0" err="1"/>
              <a:t>keyProperty</a:t>
            </a:r>
            <a:r>
              <a:rPr lang="en-US" altLang="zh-CN" sz="1600" dirty="0"/>
              <a:t>="</a:t>
            </a:r>
            <a:r>
              <a:rPr lang="en-US" altLang="zh-CN" sz="1600" dirty="0" err="1"/>
              <a:t>userId</a:t>
            </a:r>
            <a:r>
              <a:rPr lang="en-US" altLang="zh-CN" sz="1600" dirty="0" smtClean="0"/>
              <a:t>"&gt;</a:t>
            </a:r>
          </a:p>
          <a:p>
            <a:endParaRPr lang="en-US" altLang="zh-CN" sz="1600" dirty="0"/>
          </a:p>
          <a:p>
            <a:r>
              <a:rPr lang="zh-CN" altLang="en-US" sz="1600" dirty="0" smtClean="0"/>
              <a:t>但在</a:t>
            </a:r>
            <a:r>
              <a:rPr lang="en-US" altLang="zh-CN" sz="1600" dirty="0" smtClean="0"/>
              <a:t>Oracle</a:t>
            </a:r>
            <a:r>
              <a:rPr lang="zh-CN" altLang="en-US" sz="1600" dirty="0" smtClean="0"/>
              <a:t>中（不支持自增长，</a:t>
            </a:r>
            <a:r>
              <a:rPr lang="en-US" altLang="zh-CN" sz="1600" dirty="0" smtClean="0"/>
              <a:t>ORACAL</a:t>
            </a:r>
            <a:r>
              <a:rPr lang="zh-CN" altLang="en-US" sz="1600" dirty="0" smtClean="0"/>
              <a:t>中使用序列实现自增长），需如下设置</a:t>
            </a:r>
            <a:endParaRPr lang="en-US" altLang="zh-CN" sz="1600" dirty="0" smtClean="0"/>
          </a:p>
          <a:p>
            <a:endParaRPr lang="en-US" altLang="zh-CN" sz="1600" dirty="0"/>
          </a:p>
          <a:p>
            <a:r>
              <a:rPr lang="en-US" altLang="zh-CN" sz="1600" dirty="0"/>
              <a:t>&lt;insert id="</a:t>
            </a:r>
            <a:r>
              <a:rPr lang="en-US" altLang="zh-CN" sz="1600" dirty="0" err="1"/>
              <a:t>insertUser</a:t>
            </a:r>
            <a:r>
              <a:rPr lang="en-US" altLang="zh-CN" sz="1600" dirty="0"/>
              <a:t>" parameterType="User"&gt; </a:t>
            </a:r>
            <a:endParaRPr lang="en-US" altLang="zh-CN" sz="1600" dirty="0" smtClean="0"/>
          </a:p>
          <a:p>
            <a:r>
              <a:rPr lang="en-US" altLang="zh-CN" sz="1600" dirty="0" smtClean="0"/>
              <a:t>&lt;</a:t>
            </a:r>
            <a:r>
              <a:rPr lang="en-US" altLang="zh-CN" sz="1600" dirty="0" err="1"/>
              <a:t>selectKey</a:t>
            </a:r>
            <a:r>
              <a:rPr lang="en-US" altLang="zh-CN" sz="1600" dirty="0"/>
              <a:t> </a:t>
            </a:r>
            <a:r>
              <a:rPr lang="en-US" altLang="zh-CN" sz="1600" dirty="0" err="1"/>
              <a:t>keyProperty</a:t>
            </a:r>
            <a:r>
              <a:rPr lang="en-US" altLang="zh-CN" sz="1600" dirty="0"/>
              <a:t>="</a:t>
            </a:r>
            <a:r>
              <a:rPr lang="en-US" altLang="zh-CN" sz="1600" dirty="0" err="1"/>
              <a:t>userId</a:t>
            </a:r>
            <a:r>
              <a:rPr lang="en-US" altLang="zh-CN" sz="1600" dirty="0"/>
              <a:t>" resultType="int" order="BEFORE"&gt; select CAST(RANDOM()*1000000 as INTEGER) a from </a:t>
            </a:r>
            <a:r>
              <a:rPr lang="en-US" altLang="zh-CN" sz="1600" dirty="0" smtClean="0"/>
              <a:t>SYSIBM.SYSDUMMY1</a:t>
            </a:r>
          </a:p>
          <a:p>
            <a:r>
              <a:rPr lang="en-US" altLang="zh-CN" sz="1600" dirty="0" smtClean="0"/>
              <a:t> </a:t>
            </a:r>
            <a:r>
              <a:rPr lang="en-US" altLang="zh-CN" sz="1600" dirty="0"/>
              <a:t>&lt;/</a:t>
            </a:r>
            <a:r>
              <a:rPr lang="en-US" altLang="zh-CN" sz="1600" dirty="0" err="1"/>
              <a:t>selectKey</a:t>
            </a:r>
            <a:r>
              <a:rPr lang="en-US" altLang="zh-CN" sz="1600" dirty="0"/>
              <a:t>&gt; </a:t>
            </a:r>
            <a:endParaRPr lang="en-US" altLang="zh-CN" sz="1600" dirty="0" smtClean="0"/>
          </a:p>
          <a:p>
            <a:r>
              <a:rPr lang="en-US" altLang="zh-CN" sz="1600" dirty="0" smtClean="0"/>
              <a:t>INSERT </a:t>
            </a:r>
            <a:r>
              <a:rPr lang="en-US" altLang="zh-CN" sz="1600" dirty="0"/>
              <a:t>INTO </a:t>
            </a:r>
            <a:r>
              <a:rPr lang="en-US" altLang="zh-CN" sz="1600" dirty="0" err="1"/>
              <a:t>sys_user</a:t>
            </a:r>
            <a:r>
              <a:rPr lang="en-US" altLang="zh-CN" sz="1600" dirty="0"/>
              <a:t>(</a:t>
            </a:r>
            <a:r>
              <a:rPr lang="en-US" altLang="zh-CN" sz="1600" dirty="0" err="1"/>
              <a:t>user_name</a:t>
            </a:r>
            <a:r>
              <a:rPr lang="en-US" altLang="zh-CN" sz="1600" dirty="0"/>
              <a:t>, </a:t>
            </a:r>
            <a:r>
              <a:rPr lang="en-US" altLang="zh-CN" sz="1600" dirty="0" err="1"/>
              <a:t>user_password</a:t>
            </a:r>
            <a:r>
              <a:rPr lang="en-US" altLang="zh-CN" sz="1600" dirty="0"/>
              <a:t>, </a:t>
            </a:r>
            <a:r>
              <a:rPr lang="en-US" altLang="zh-CN" sz="1600" dirty="0" err="1"/>
              <a:t>nick_name</a:t>
            </a:r>
            <a:r>
              <a:rPr lang="en-US" altLang="zh-CN" sz="1600" dirty="0"/>
              <a:t>, </a:t>
            </a:r>
            <a:r>
              <a:rPr lang="en-US" altLang="zh-CN" sz="1600" dirty="0" err="1"/>
              <a:t>user_type_id</a:t>
            </a:r>
            <a:r>
              <a:rPr lang="en-US" altLang="zh-CN" sz="1600" dirty="0"/>
              <a:t>, </a:t>
            </a:r>
            <a:r>
              <a:rPr lang="en-US" altLang="zh-CN" sz="1600" dirty="0" err="1"/>
              <a:t>is_valid</a:t>
            </a:r>
            <a:r>
              <a:rPr lang="en-US" altLang="zh-CN" sz="1600" dirty="0"/>
              <a:t>, </a:t>
            </a:r>
            <a:r>
              <a:rPr lang="en-US" altLang="zh-CN" sz="1600" dirty="0" err="1"/>
              <a:t>created_time</a:t>
            </a:r>
            <a:r>
              <a:rPr lang="en-US" altLang="zh-CN" sz="1600" dirty="0"/>
              <a:t>) VALUES(#{</a:t>
            </a:r>
            <a:r>
              <a:rPr lang="en-US" altLang="zh-CN" sz="1600" dirty="0" err="1"/>
              <a:t>userName</a:t>
            </a:r>
            <a:r>
              <a:rPr lang="en-US" altLang="zh-CN" sz="1600" dirty="0"/>
              <a:t>}, #{</a:t>
            </a:r>
            <a:r>
              <a:rPr lang="en-US" altLang="zh-CN" sz="1600" dirty="0" err="1"/>
              <a:t>userPassword</a:t>
            </a:r>
            <a:r>
              <a:rPr lang="en-US" altLang="zh-CN" sz="1600" dirty="0"/>
              <a:t>}, #{</a:t>
            </a:r>
            <a:r>
              <a:rPr lang="en-US" altLang="zh-CN" sz="1600" dirty="0" err="1"/>
              <a:t>nickName</a:t>
            </a:r>
            <a:r>
              <a:rPr lang="en-US" altLang="zh-CN" sz="1600" dirty="0"/>
              <a:t>}, #{</a:t>
            </a:r>
            <a:r>
              <a:rPr lang="en-US" altLang="zh-CN" sz="1600" dirty="0" err="1"/>
              <a:t>userTypeId</a:t>
            </a:r>
            <a:r>
              <a:rPr lang="en-US" altLang="zh-CN" sz="1600" dirty="0"/>
              <a:t>}, #{</a:t>
            </a:r>
            <a:r>
              <a:rPr lang="en-US" altLang="zh-CN" sz="1600" dirty="0" err="1"/>
              <a:t>isValid</a:t>
            </a:r>
            <a:r>
              <a:rPr lang="en-US" altLang="zh-CN" sz="1600" dirty="0"/>
              <a:t>}, #{</a:t>
            </a:r>
            <a:r>
              <a:rPr lang="en-US" altLang="zh-CN" sz="1600" dirty="0" err="1"/>
              <a:t>createdTime</a:t>
            </a:r>
            <a:r>
              <a:rPr lang="en-US" altLang="zh-CN" sz="1600" dirty="0" smtClean="0"/>
              <a:t>})</a:t>
            </a:r>
          </a:p>
          <a:p>
            <a:r>
              <a:rPr lang="en-US" altLang="zh-CN" sz="1600" dirty="0" smtClean="0"/>
              <a:t> </a:t>
            </a:r>
            <a:r>
              <a:rPr lang="en-US" altLang="zh-CN" sz="1600" dirty="0"/>
              <a:t>&lt;/insert&gt;</a:t>
            </a:r>
            <a:endParaRPr lang="zh-CN" altLang="en-US" sz="1600" dirty="0"/>
          </a:p>
        </p:txBody>
      </p:sp>
      <p:sp>
        <p:nvSpPr>
          <p:cNvPr id="3" name="标题 2"/>
          <p:cNvSpPr>
            <a:spLocks noGrp="1"/>
          </p:cNvSpPr>
          <p:nvPr>
            <p:ph type="title"/>
          </p:nvPr>
        </p:nvSpPr>
        <p:spPr/>
        <p:txBody>
          <a:bodyPr>
            <a:normAutofit/>
          </a:bodyPr>
          <a:lstStyle/>
          <a:p>
            <a:pPr algn="l"/>
            <a:r>
              <a:rPr lang="en-US" altLang="zh-CN" sz="1800" b="1" dirty="0" smtClean="0">
                <a:solidFill>
                  <a:schemeClr val="accent6">
                    <a:lumMod val="75000"/>
                  </a:schemeClr>
                </a:solidFill>
              </a:rPr>
              <a:t>userGeneratedKeys</a:t>
            </a:r>
            <a:r>
              <a:rPr lang="zh-CN" altLang="en-US" sz="1800" b="1" dirty="0" smtClean="0">
                <a:solidFill>
                  <a:schemeClr val="accent6">
                    <a:lumMod val="75000"/>
                  </a:schemeClr>
                </a:solidFill>
              </a:rPr>
              <a:t>属性</a:t>
            </a:r>
            <a:endParaRPr lang="zh-CN" altLang="en-US" sz="1800" dirty="0">
              <a:solidFill>
                <a:schemeClr val="accent6">
                  <a:lumMod val="75000"/>
                </a:schemeClr>
              </a:solidFill>
            </a:endParaRPr>
          </a:p>
        </p:txBody>
      </p:sp>
    </p:spTree>
    <p:extLst>
      <p:ext uri="{BB962C8B-B14F-4D97-AF65-F5344CB8AC3E}">
        <p14:creationId xmlns:p14="http://schemas.microsoft.com/office/powerpoint/2010/main" val="4254166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37744" y="801286"/>
            <a:ext cx="6303523" cy="503744"/>
          </a:xfrm>
        </p:spPr>
        <p:txBody>
          <a:bodyPr>
            <a:normAutofit/>
          </a:bodyPr>
          <a:lstStyle/>
          <a:p>
            <a:pPr algn="l">
              <a:defRPr/>
            </a:pPr>
            <a:r>
              <a:rPr lang="zh-CN" altLang="en-US" sz="1800" b="1" dirty="0" smtClean="0">
                <a:solidFill>
                  <a:schemeClr val="accent6">
                    <a:lumMod val="75000"/>
                  </a:schemeClr>
                </a:solidFill>
              </a:rPr>
              <a:t>更新语句映射</a:t>
            </a:r>
            <a:endParaRPr lang="en-US" altLang="zh-CN" sz="1800" b="1" dirty="0">
              <a:solidFill>
                <a:schemeClr val="accent6">
                  <a:lumMod val="75000"/>
                </a:schemeClr>
              </a:solidFill>
            </a:endParaRPr>
          </a:p>
        </p:txBody>
      </p:sp>
      <p:sp>
        <p:nvSpPr>
          <p:cNvPr id="5125" name="内容占位符 20"/>
          <p:cNvSpPr>
            <a:spLocks noGrp="1"/>
          </p:cNvSpPr>
          <p:nvPr>
            <p:ph idx="4294967295"/>
          </p:nvPr>
        </p:nvSpPr>
        <p:spPr>
          <a:xfrm>
            <a:off x="875488" y="1663547"/>
            <a:ext cx="6593947" cy="2930678"/>
          </a:xfrm>
        </p:spPr>
        <p:txBody>
          <a:bodyPr/>
          <a:lstStyle/>
          <a:p>
            <a:pPr marL="0" indent="0">
              <a:buNone/>
              <a:defRPr/>
            </a:pPr>
            <a:r>
              <a:rPr lang="en-US" altLang="zh-CN" sz="1600" dirty="0" smtClean="0"/>
              <a:t>&lt;</a:t>
            </a:r>
            <a:r>
              <a:rPr lang="en-US" altLang="zh-CN" sz="1600" dirty="0"/>
              <a:t>update id="</a:t>
            </a:r>
            <a:r>
              <a:rPr lang="en-US" altLang="zh-CN" sz="1600" dirty="0" err="1"/>
              <a:t>udpateUser</a:t>
            </a:r>
            <a:r>
              <a:rPr lang="en-US" altLang="zh-CN" sz="1600" dirty="0"/>
              <a:t>" parameterType="User"&gt; </a:t>
            </a:r>
            <a:endParaRPr lang="en-US" altLang="zh-CN" sz="1600" dirty="0" smtClean="0"/>
          </a:p>
          <a:p>
            <a:pPr marL="0" indent="0">
              <a:buNone/>
              <a:defRPr/>
            </a:pPr>
            <a:r>
              <a:rPr lang="en-US" altLang="zh-CN" sz="1600" dirty="0" smtClean="0"/>
              <a:t>UPDATE </a:t>
            </a:r>
            <a:r>
              <a:rPr lang="en-US" altLang="zh-CN" sz="1600" dirty="0" err="1"/>
              <a:t>sys_user</a:t>
            </a:r>
            <a:r>
              <a:rPr lang="en-US" altLang="zh-CN" sz="1600" dirty="0"/>
              <a:t> </a:t>
            </a:r>
            <a:endParaRPr lang="en-US" altLang="zh-CN" sz="1600" dirty="0" smtClean="0"/>
          </a:p>
          <a:p>
            <a:pPr marL="0" indent="0">
              <a:buNone/>
              <a:defRPr/>
            </a:pPr>
            <a:r>
              <a:rPr lang="en-US" altLang="zh-CN" sz="1600" dirty="0" smtClean="0"/>
              <a:t>SET </a:t>
            </a:r>
          </a:p>
          <a:p>
            <a:pPr marL="0" indent="0">
              <a:buNone/>
              <a:defRPr/>
            </a:pPr>
            <a:r>
              <a:rPr lang="en-US" altLang="zh-CN" sz="1600" dirty="0" err="1" smtClean="0"/>
              <a:t>user_name</a:t>
            </a:r>
            <a:r>
              <a:rPr lang="en-US" altLang="zh-CN" sz="1600" dirty="0" smtClean="0"/>
              <a:t> </a:t>
            </a:r>
            <a:r>
              <a:rPr lang="en-US" altLang="zh-CN" sz="1600" dirty="0"/>
              <a:t>= #{</a:t>
            </a:r>
            <a:r>
              <a:rPr lang="en-US" altLang="zh-CN" sz="1600" dirty="0" err="1"/>
              <a:t>userName</a:t>
            </a:r>
            <a:r>
              <a:rPr lang="en-US" altLang="zh-CN" sz="1600" dirty="0"/>
              <a:t>}, </a:t>
            </a:r>
            <a:r>
              <a:rPr lang="en-US" altLang="zh-CN" sz="1600" dirty="0" err="1"/>
              <a:t>user_password</a:t>
            </a:r>
            <a:r>
              <a:rPr lang="en-US" altLang="zh-CN" sz="1600" dirty="0"/>
              <a:t> = #{</a:t>
            </a:r>
            <a:r>
              <a:rPr lang="en-US" altLang="zh-CN" sz="1600" dirty="0" err="1"/>
              <a:t>userPassword</a:t>
            </a:r>
            <a:r>
              <a:rPr lang="en-US" altLang="zh-CN" sz="1600" dirty="0"/>
              <a:t>},</a:t>
            </a:r>
            <a:r>
              <a:rPr lang="en-US" altLang="zh-CN" sz="1600" dirty="0" err="1"/>
              <a:t>nick_name</a:t>
            </a:r>
            <a:r>
              <a:rPr lang="en-US" altLang="zh-CN" sz="1600" dirty="0"/>
              <a:t> = #{</a:t>
            </a:r>
            <a:r>
              <a:rPr lang="en-US" altLang="zh-CN" sz="1600" dirty="0" err="1"/>
              <a:t>nickName</a:t>
            </a:r>
            <a:r>
              <a:rPr lang="en-US" altLang="zh-CN" sz="1600" dirty="0"/>
              <a:t>},</a:t>
            </a:r>
            <a:r>
              <a:rPr lang="en-US" altLang="zh-CN" sz="1600" dirty="0" err="1"/>
              <a:t>user_type_id</a:t>
            </a:r>
            <a:r>
              <a:rPr lang="en-US" altLang="zh-CN" sz="1600" dirty="0"/>
              <a:t> = #{</a:t>
            </a:r>
            <a:r>
              <a:rPr lang="en-US" altLang="zh-CN" sz="1600" dirty="0" err="1"/>
              <a:t>userTypeId</a:t>
            </a:r>
            <a:r>
              <a:rPr lang="en-US" altLang="zh-CN" sz="1600" dirty="0"/>
              <a:t>},</a:t>
            </a:r>
            <a:r>
              <a:rPr lang="en-US" altLang="zh-CN" sz="1600" dirty="0" err="1"/>
              <a:t>is_valid</a:t>
            </a:r>
            <a:r>
              <a:rPr lang="en-US" altLang="zh-CN" sz="1600" dirty="0"/>
              <a:t> = #{</a:t>
            </a:r>
            <a:r>
              <a:rPr lang="en-US" altLang="zh-CN" sz="1600" dirty="0" err="1"/>
              <a:t>isValid</a:t>
            </a:r>
            <a:r>
              <a:rPr lang="en-US" altLang="zh-CN" sz="1600" dirty="0"/>
              <a:t>} </a:t>
            </a:r>
            <a:endParaRPr lang="en-US" altLang="zh-CN" sz="1600" dirty="0" smtClean="0"/>
          </a:p>
          <a:p>
            <a:pPr marL="0" indent="0">
              <a:buNone/>
              <a:defRPr/>
            </a:pPr>
            <a:r>
              <a:rPr lang="en-US" altLang="zh-CN" sz="1600" dirty="0" smtClean="0"/>
              <a:t>WHERE</a:t>
            </a:r>
          </a:p>
          <a:p>
            <a:pPr marL="0" indent="0">
              <a:buNone/>
              <a:defRPr/>
            </a:pPr>
            <a:r>
              <a:rPr lang="en-US" altLang="zh-CN" sz="1600" dirty="0" smtClean="0"/>
              <a:t> </a:t>
            </a:r>
            <a:r>
              <a:rPr lang="en-US" altLang="zh-CN" sz="1600" dirty="0" err="1"/>
              <a:t>user_id</a:t>
            </a:r>
            <a:r>
              <a:rPr lang="en-US" altLang="zh-CN" sz="1600" dirty="0"/>
              <a:t> </a:t>
            </a:r>
            <a:r>
              <a:rPr lang="en-US" altLang="zh-CN" sz="1600" dirty="0" smtClean="0"/>
              <a:t>=#{</a:t>
            </a:r>
            <a:r>
              <a:rPr lang="en-US" altLang="zh-CN" sz="1600" dirty="0" err="1" smtClean="0"/>
              <a:t>userId</a:t>
            </a:r>
            <a:r>
              <a:rPr lang="en-US" altLang="zh-CN" sz="1600" dirty="0" smtClean="0"/>
              <a:t>} </a:t>
            </a:r>
          </a:p>
          <a:p>
            <a:pPr marL="0" indent="0">
              <a:buNone/>
              <a:defRPr/>
            </a:pPr>
            <a:r>
              <a:rPr lang="en-US" altLang="zh-CN" sz="1600" dirty="0" smtClean="0"/>
              <a:t>&lt;/</a:t>
            </a:r>
            <a:r>
              <a:rPr lang="en-US" altLang="zh-CN" sz="1600" dirty="0"/>
              <a:t>update&gt;</a:t>
            </a:r>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4701237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37744" y="710118"/>
            <a:ext cx="6303523" cy="478765"/>
          </a:xfrm>
        </p:spPr>
        <p:txBody>
          <a:bodyPr>
            <a:normAutofit/>
          </a:bodyPr>
          <a:lstStyle/>
          <a:p>
            <a:pPr algn="l">
              <a:defRPr/>
            </a:pPr>
            <a:r>
              <a:rPr lang="zh-CN" altLang="en-US" sz="1800" b="1" dirty="0" smtClean="0">
                <a:solidFill>
                  <a:schemeClr val="accent6">
                    <a:lumMod val="75000"/>
                  </a:schemeClr>
                </a:solidFill>
              </a:rPr>
              <a:t>删除语句映射</a:t>
            </a:r>
            <a:endParaRPr lang="en-US" altLang="zh-CN" sz="1800" b="1" dirty="0">
              <a:solidFill>
                <a:schemeClr val="accent6">
                  <a:lumMod val="75000"/>
                </a:schemeClr>
              </a:solidFill>
            </a:endParaRPr>
          </a:p>
        </p:txBody>
      </p:sp>
      <p:sp>
        <p:nvSpPr>
          <p:cNvPr id="5125" name="内容占位符 20"/>
          <p:cNvSpPr>
            <a:spLocks noGrp="1"/>
          </p:cNvSpPr>
          <p:nvPr>
            <p:ph idx="4294967295"/>
          </p:nvPr>
        </p:nvSpPr>
        <p:spPr>
          <a:xfrm>
            <a:off x="572876" y="1421176"/>
            <a:ext cx="6279615" cy="1344058"/>
          </a:xfrm>
        </p:spPr>
        <p:txBody>
          <a:bodyPr/>
          <a:lstStyle/>
          <a:p>
            <a:pPr marL="0" indent="0">
              <a:buNone/>
              <a:defRPr/>
            </a:pPr>
            <a:r>
              <a:rPr lang="en-US" altLang="zh-CN" sz="1600" dirty="0"/>
              <a:t>&lt;delete id="</a:t>
            </a:r>
            <a:r>
              <a:rPr lang="en-US" altLang="zh-CN" sz="1600" dirty="0" err="1"/>
              <a:t>deleteById</a:t>
            </a:r>
            <a:r>
              <a:rPr lang="en-US" altLang="zh-CN" sz="1600" dirty="0"/>
              <a:t>" parameterType="int"&gt; </a:t>
            </a:r>
            <a:endParaRPr lang="en-US" altLang="zh-CN" sz="1600" dirty="0" smtClean="0"/>
          </a:p>
          <a:p>
            <a:pPr marL="0" indent="0">
              <a:buNone/>
              <a:defRPr/>
            </a:pPr>
            <a:r>
              <a:rPr lang="en-US" altLang="zh-CN" sz="1600" dirty="0" smtClean="0"/>
              <a:t>  DELETE </a:t>
            </a:r>
            <a:r>
              <a:rPr lang="en-US" altLang="zh-CN" sz="1600" dirty="0"/>
              <a:t>FROM </a:t>
            </a:r>
            <a:r>
              <a:rPr lang="en-US" altLang="zh-CN" sz="1600" dirty="0" err="1"/>
              <a:t>sys_user</a:t>
            </a:r>
            <a:r>
              <a:rPr lang="en-US" altLang="zh-CN" sz="1600" dirty="0"/>
              <a:t> WHERE </a:t>
            </a:r>
            <a:r>
              <a:rPr lang="en-US" altLang="zh-CN" sz="1600" dirty="0" err="1"/>
              <a:t>user_id</a:t>
            </a:r>
            <a:r>
              <a:rPr lang="en-US" altLang="zh-CN" sz="1600" dirty="0"/>
              <a:t> = #{id</a:t>
            </a:r>
            <a:r>
              <a:rPr lang="en-US" altLang="zh-CN" sz="1600" dirty="0" smtClean="0"/>
              <a:t>}</a:t>
            </a:r>
          </a:p>
          <a:p>
            <a:pPr marL="0" indent="0">
              <a:buNone/>
              <a:defRPr/>
            </a:pPr>
            <a:r>
              <a:rPr lang="en-US" altLang="zh-CN" sz="1600" dirty="0" smtClean="0"/>
              <a:t> </a:t>
            </a:r>
            <a:r>
              <a:rPr lang="en-US" altLang="zh-CN" sz="1600" dirty="0"/>
              <a:t>&lt;/delete&gt;</a:t>
            </a:r>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11712993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385591" y="710119"/>
            <a:ext cx="6303523" cy="503744"/>
          </a:xfrm>
        </p:spPr>
        <p:txBody>
          <a:bodyPr>
            <a:normAutofit/>
          </a:bodyPr>
          <a:lstStyle/>
          <a:p>
            <a:pPr algn="l">
              <a:defRPr/>
            </a:pPr>
            <a:r>
              <a:rPr lang="en-US" altLang="zh-CN" sz="1800" b="1" dirty="0" smtClean="0">
                <a:solidFill>
                  <a:schemeClr val="accent6">
                    <a:lumMod val="75000"/>
                  </a:schemeClr>
                </a:solidFill>
              </a:rPr>
              <a:t>SQL</a:t>
            </a:r>
            <a:r>
              <a:rPr lang="zh-CN" altLang="en-US" sz="1800" b="1" dirty="0" smtClean="0">
                <a:solidFill>
                  <a:schemeClr val="accent6">
                    <a:lumMod val="75000"/>
                  </a:schemeClr>
                </a:solidFill>
              </a:rPr>
              <a:t>元素</a:t>
            </a:r>
            <a:endParaRPr lang="en-US" altLang="zh-CN" sz="1800" b="1" dirty="0">
              <a:solidFill>
                <a:schemeClr val="accent6">
                  <a:lumMod val="75000"/>
                </a:schemeClr>
              </a:solidFill>
            </a:endParaRPr>
          </a:p>
        </p:txBody>
      </p:sp>
      <p:sp>
        <p:nvSpPr>
          <p:cNvPr id="5125" name="内容占位符 20"/>
          <p:cNvSpPr>
            <a:spLocks noGrp="1"/>
          </p:cNvSpPr>
          <p:nvPr>
            <p:ph idx="4294967295"/>
          </p:nvPr>
        </p:nvSpPr>
        <p:spPr>
          <a:xfrm>
            <a:off x="385591" y="1213863"/>
            <a:ext cx="6962660" cy="3677626"/>
          </a:xfrm>
        </p:spPr>
        <p:txBody>
          <a:bodyPr>
            <a:normAutofit lnSpcReduction="10000"/>
          </a:bodyPr>
          <a:lstStyle/>
          <a:p>
            <a:pPr marL="0" indent="0">
              <a:buNone/>
              <a:defRPr/>
            </a:pPr>
            <a:r>
              <a:rPr lang="zh-CN" altLang="en-US" sz="1600" dirty="0" smtClean="0"/>
              <a:t>这个</a:t>
            </a:r>
            <a:r>
              <a:rPr lang="zh-CN" altLang="en-US" sz="1600" dirty="0"/>
              <a:t>元素用来定义可以重复使用的</a:t>
            </a:r>
            <a:r>
              <a:rPr lang="en-US" altLang="zh-CN" sz="1600" dirty="0" err="1"/>
              <a:t>sql</a:t>
            </a:r>
            <a:r>
              <a:rPr lang="zh-CN" altLang="en-US" sz="1600" dirty="0" smtClean="0"/>
              <a:t>语句</a:t>
            </a:r>
            <a:endParaRPr lang="en-US" altLang="zh-CN" sz="1600" dirty="0" smtClean="0"/>
          </a:p>
          <a:p>
            <a:pPr marL="0" indent="0">
              <a:buNone/>
              <a:defRPr/>
            </a:pPr>
            <a:r>
              <a:rPr lang="en-US" altLang="zh-CN" sz="1600" dirty="0"/>
              <a:t>&lt;</a:t>
            </a:r>
            <a:r>
              <a:rPr lang="en-US" altLang="zh-CN" sz="1600" dirty="0" err="1"/>
              <a:t>sql</a:t>
            </a:r>
            <a:r>
              <a:rPr lang="en-US" altLang="zh-CN" sz="1600" dirty="0"/>
              <a:t> id="columns"&gt;</a:t>
            </a:r>
            <a:r>
              <a:rPr lang="en-US" altLang="zh-CN" sz="1600" dirty="0" err="1"/>
              <a:t>user_name</a:t>
            </a:r>
            <a:r>
              <a:rPr lang="en-US" altLang="zh-CN" sz="1600" dirty="0"/>
              <a:t>, </a:t>
            </a:r>
            <a:r>
              <a:rPr lang="en-US" altLang="zh-CN" sz="1600" dirty="0" err="1"/>
              <a:t>user_password</a:t>
            </a:r>
            <a:r>
              <a:rPr lang="en-US" altLang="zh-CN" sz="1600" dirty="0"/>
              <a:t>, </a:t>
            </a:r>
            <a:r>
              <a:rPr lang="en-US" altLang="zh-CN" sz="1600" dirty="0" err="1"/>
              <a:t>nick_name</a:t>
            </a:r>
            <a:r>
              <a:rPr lang="en-US" altLang="zh-CN" sz="1600" dirty="0"/>
              <a:t>, email, </a:t>
            </a:r>
            <a:r>
              <a:rPr lang="en-US" altLang="zh-CN" sz="1600" dirty="0" err="1"/>
              <a:t>user_type_id</a:t>
            </a:r>
            <a:r>
              <a:rPr lang="en-US" altLang="zh-CN" sz="1600" dirty="0"/>
              <a:t>, </a:t>
            </a:r>
            <a:r>
              <a:rPr lang="en-US" altLang="zh-CN" sz="1600" dirty="0" err="1"/>
              <a:t>is_valid</a:t>
            </a:r>
            <a:r>
              <a:rPr lang="en-US" altLang="zh-CN" sz="1600" dirty="0"/>
              <a:t>, </a:t>
            </a:r>
            <a:r>
              <a:rPr lang="en-US" altLang="zh-CN" sz="1600" dirty="0" err="1" smtClean="0"/>
              <a:t>created_time</a:t>
            </a:r>
            <a:endParaRPr lang="en-US" altLang="zh-CN" sz="1600" dirty="0" smtClean="0"/>
          </a:p>
          <a:p>
            <a:pPr marL="0" indent="0">
              <a:buNone/>
              <a:defRPr/>
            </a:pPr>
            <a:r>
              <a:rPr lang="en-US" altLang="zh-CN" sz="1600" dirty="0" smtClean="0"/>
              <a:t>&lt;/</a:t>
            </a:r>
            <a:r>
              <a:rPr lang="en-US" altLang="zh-CN" sz="1600" dirty="0" err="1"/>
              <a:t>sql</a:t>
            </a:r>
            <a:r>
              <a:rPr lang="en-US" altLang="zh-CN" sz="1600" dirty="0"/>
              <a:t>&gt; </a:t>
            </a:r>
            <a:endParaRPr lang="en-US" altLang="zh-CN" sz="1600" dirty="0" smtClean="0"/>
          </a:p>
          <a:p>
            <a:pPr marL="0" indent="0">
              <a:buNone/>
              <a:defRPr/>
            </a:pPr>
            <a:endParaRPr lang="en-US" altLang="zh-CN" sz="1600" dirty="0"/>
          </a:p>
          <a:p>
            <a:pPr marL="0" indent="0">
              <a:buNone/>
              <a:defRPr/>
            </a:pPr>
            <a:r>
              <a:rPr lang="zh-CN" altLang="en-US" sz="1600" dirty="0" smtClean="0"/>
              <a:t>使用：</a:t>
            </a:r>
            <a:endParaRPr lang="en-US" altLang="zh-CN" sz="1600" dirty="0" smtClean="0"/>
          </a:p>
          <a:p>
            <a:pPr marL="0" indent="0">
              <a:buNone/>
              <a:defRPr/>
            </a:pPr>
            <a:r>
              <a:rPr lang="en-US" altLang="zh-CN" sz="1600" dirty="0" smtClean="0"/>
              <a:t>&lt;</a:t>
            </a:r>
            <a:r>
              <a:rPr lang="en-US" altLang="zh-CN" sz="1600" dirty="0"/>
              <a:t>select id="</a:t>
            </a:r>
            <a:r>
              <a:rPr lang="en-US" altLang="zh-CN" sz="1600" dirty="0" err="1"/>
              <a:t>getByID</a:t>
            </a:r>
            <a:r>
              <a:rPr lang="en-US" altLang="zh-CN" sz="1600" dirty="0"/>
              <a:t>" parameterType="int" resultType="User"&gt; </a:t>
            </a:r>
            <a:endParaRPr lang="en-US" altLang="zh-CN" sz="1600" dirty="0" smtClean="0"/>
          </a:p>
          <a:p>
            <a:pPr marL="0" indent="0">
              <a:buNone/>
              <a:defRPr/>
            </a:pPr>
            <a:r>
              <a:rPr lang="en-US" altLang="zh-CN" sz="1600" dirty="0" smtClean="0"/>
              <a:t>SELECT</a:t>
            </a:r>
          </a:p>
          <a:p>
            <a:pPr marL="0" indent="0">
              <a:buNone/>
              <a:defRPr/>
            </a:pPr>
            <a:r>
              <a:rPr lang="en-US" altLang="zh-CN" sz="1600" dirty="0" smtClean="0"/>
              <a:t> </a:t>
            </a:r>
            <a:r>
              <a:rPr lang="en-US" altLang="zh-CN" sz="1600" dirty="0"/>
              <a:t>&lt;include </a:t>
            </a:r>
            <a:r>
              <a:rPr lang="en-US" altLang="zh-CN" sz="1600" dirty="0" err="1"/>
              <a:t>refid</a:t>
            </a:r>
            <a:r>
              <a:rPr lang="en-US" altLang="zh-CN" sz="1600" dirty="0"/>
              <a:t>="columns</a:t>
            </a:r>
            <a:r>
              <a:rPr lang="en-US" altLang="zh-CN" sz="1600" dirty="0" smtClean="0"/>
              <a:t>"&gt;</a:t>
            </a:r>
          </a:p>
          <a:p>
            <a:pPr marL="0" indent="0">
              <a:buNone/>
              <a:defRPr/>
            </a:pPr>
            <a:r>
              <a:rPr lang="en-US" altLang="zh-CN" sz="1600" dirty="0" smtClean="0"/>
              <a:t>&lt;/</a:t>
            </a:r>
            <a:r>
              <a:rPr lang="en-US" altLang="zh-CN" sz="1600" dirty="0"/>
              <a:t>include</a:t>
            </a:r>
            <a:r>
              <a:rPr lang="en-US" altLang="zh-CN" sz="1600" dirty="0" smtClean="0"/>
              <a:t>&gt;</a:t>
            </a:r>
          </a:p>
          <a:p>
            <a:pPr marL="0" indent="0">
              <a:buNone/>
              <a:defRPr/>
            </a:pPr>
            <a:r>
              <a:rPr lang="en-US" altLang="zh-CN" sz="1600" dirty="0" smtClean="0"/>
              <a:t> </a:t>
            </a:r>
            <a:r>
              <a:rPr lang="en-US" altLang="zh-CN" sz="1600" dirty="0"/>
              <a:t>FROM </a:t>
            </a:r>
            <a:r>
              <a:rPr lang="en-US" altLang="zh-CN" sz="1600" dirty="0" err="1"/>
              <a:t>sys_user</a:t>
            </a:r>
            <a:r>
              <a:rPr lang="en-US" altLang="zh-CN" sz="1600" dirty="0"/>
              <a:t> </a:t>
            </a:r>
            <a:endParaRPr lang="en-US" altLang="zh-CN" sz="1600" dirty="0" smtClean="0"/>
          </a:p>
          <a:p>
            <a:pPr marL="0" indent="0">
              <a:buNone/>
              <a:defRPr/>
            </a:pPr>
            <a:r>
              <a:rPr lang="en-US" altLang="zh-CN" sz="1600" dirty="0" smtClean="0"/>
              <a:t>WHERE </a:t>
            </a:r>
            <a:r>
              <a:rPr lang="en-US" altLang="zh-CN" sz="1600" dirty="0" err="1"/>
              <a:t>user_id</a:t>
            </a:r>
            <a:r>
              <a:rPr lang="en-US" altLang="zh-CN" sz="1600" dirty="0"/>
              <a:t> = #{id</a:t>
            </a:r>
            <a:r>
              <a:rPr lang="en-US" altLang="zh-CN" sz="1600" dirty="0" smtClean="0"/>
              <a:t>}</a:t>
            </a:r>
          </a:p>
          <a:p>
            <a:pPr marL="0" indent="0">
              <a:buNone/>
              <a:defRPr/>
            </a:pPr>
            <a:r>
              <a:rPr lang="en-US" altLang="zh-CN" sz="1600" dirty="0" smtClean="0"/>
              <a:t> </a:t>
            </a:r>
            <a:r>
              <a:rPr lang="en-US" altLang="zh-CN" sz="1600" dirty="0"/>
              <a:t>&lt;/select&gt; </a:t>
            </a: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17853783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74483" y="710119"/>
            <a:ext cx="6303523" cy="503744"/>
          </a:xfrm>
        </p:spPr>
        <p:txBody>
          <a:bodyPr>
            <a:normAutofit/>
          </a:bodyPr>
          <a:lstStyle/>
          <a:p>
            <a:pPr algn="l">
              <a:defRPr/>
            </a:pPr>
            <a:r>
              <a:rPr lang="zh-CN" altLang="en-US" sz="1800" b="1" dirty="0" smtClean="0">
                <a:solidFill>
                  <a:schemeClr val="accent6">
                    <a:lumMod val="75000"/>
                  </a:schemeClr>
                </a:solidFill>
              </a:rPr>
              <a:t>名称空间</a:t>
            </a:r>
            <a:endParaRPr lang="en-US" altLang="zh-CN" sz="1800" b="1" dirty="0">
              <a:solidFill>
                <a:schemeClr val="accent6">
                  <a:lumMod val="75000"/>
                </a:schemeClr>
              </a:solidFill>
            </a:endParaRPr>
          </a:p>
        </p:txBody>
      </p:sp>
      <p:sp>
        <p:nvSpPr>
          <p:cNvPr id="4" name="文本框 3"/>
          <p:cNvSpPr txBox="1"/>
          <p:nvPr/>
        </p:nvSpPr>
        <p:spPr>
          <a:xfrm>
            <a:off x="550843" y="1410159"/>
            <a:ext cx="7083846" cy="1846659"/>
          </a:xfrm>
          <a:prstGeom prst="rect">
            <a:avLst/>
          </a:prstGeom>
          <a:noFill/>
        </p:spPr>
        <p:txBody>
          <a:bodyPr wrap="square" rtlCol="0">
            <a:spAutoFit/>
          </a:bodyPr>
          <a:lstStyle/>
          <a:p>
            <a:r>
              <a:rPr lang="zh-CN" altLang="en-US" sz="1600" dirty="0"/>
              <a:t>每个</a:t>
            </a:r>
            <a:r>
              <a:rPr lang="en-US" altLang="zh-CN" sz="1600" dirty="0" err="1"/>
              <a:t>sql</a:t>
            </a:r>
            <a:r>
              <a:rPr lang="zh-CN" altLang="en-US" sz="1600" dirty="0"/>
              <a:t>映射文件的要元素中，都需要指定一个名称空间，用以确保每个映射语句的</a:t>
            </a:r>
            <a:r>
              <a:rPr lang="en-US" altLang="zh-CN" sz="1600" dirty="0"/>
              <a:t>id</a:t>
            </a:r>
            <a:r>
              <a:rPr lang="zh-CN" altLang="en-US" sz="1600" dirty="0"/>
              <a:t>属性不会重复</a:t>
            </a:r>
            <a:r>
              <a:rPr lang="zh-CN" altLang="en-US" sz="1600" dirty="0" smtClean="0"/>
              <a:t>。</a:t>
            </a:r>
            <a:endParaRPr lang="en-US" altLang="zh-CN" sz="1600" dirty="0" smtClean="0"/>
          </a:p>
          <a:p>
            <a:endParaRPr lang="en-US" altLang="zh-CN" sz="1600" dirty="0" smtClean="0"/>
          </a:p>
          <a:p>
            <a:r>
              <a:rPr lang="en-US" altLang="zh-CN" sz="1600" dirty="0"/>
              <a:t>&lt;mapper namespace="</a:t>
            </a:r>
            <a:r>
              <a:rPr lang="en-US" altLang="zh-CN" sz="1600" dirty="0" err="1" smtClean="0"/>
              <a:t>com.emerson.learning.mapping.userDao</a:t>
            </a:r>
            <a:r>
              <a:rPr lang="en-US" altLang="zh-CN" sz="1600" dirty="0" smtClean="0"/>
              <a:t>"&gt;</a:t>
            </a:r>
          </a:p>
          <a:p>
            <a:endParaRPr lang="en-US" altLang="zh-CN" sz="1600" dirty="0"/>
          </a:p>
          <a:p>
            <a:r>
              <a:rPr lang="zh-CN" altLang="en-US" sz="1600" dirty="0" smtClean="0">
                <a:solidFill>
                  <a:srgbClr val="FF0000"/>
                </a:solidFill>
              </a:rPr>
              <a:t>注意：</a:t>
            </a:r>
            <a:r>
              <a:rPr lang="en-US" altLang="zh-CN" sz="1600" dirty="0">
                <a:solidFill>
                  <a:srgbClr val="FF0000"/>
                </a:solidFill>
              </a:rPr>
              <a:t> </a:t>
            </a:r>
            <a:r>
              <a:rPr lang="en-US" altLang="zh-CN" sz="1600" dirty="0" smtClean="0">
                <a:solidFill>
                  <a:srgbClr val="FF0000"/>
                </a:solidFill>
              </a:rPr>
              <a:t>namespace</a:t>
            </a:r>
            <a:r>
              <a:rPr lang="zh-CN" altLang="en-US" sz="1600" dirty="0" smtClean="0">
                <a:solidFill>
                  <a:srgbClr val="FF0000"/>
                </a:solidFill>
              </a:rPr>
              <a:t>与接口是一一对应的</a:t>
            </a:r>
            <a:endParaRPr lang="en-US" altLang="zh-CN" sz="1600" dirty="0" smtClean="0">
              <a:solidFill>
                <a:srgbClr val="FF0000"/>
              </a:solidFill>
            </a:endParaRPr>
          </a:p>
          <a:p>
            <a:endParaRPr lang="zh-CN" altLang="en-US" dirty="0"/>
          </a:p>
        </p:txBody>
      </p:sp>
    </p:spTree>
    <p:extLst>
      <p:ext uri="{BB962C8B-B14F-4D97-AF65-F5344CB8AC3E}">
        <p14:creationId xmlns:p14="http://schemas.microsoft.com/office/powerpoint/2010/main" val="38901702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07624" y="420384"/>
            <a:ext cx="6303523" cy="503744"/>
          </a:xfrm>
        </p:spPr>
        <p:txBody>
          <a:bodyPr>
            <a:normAutofit/>
          </a:bodyPr>
          <a:lstStyle/>
          <a:p>
            <a:pPr algn="l">
              <a:defRPr/>
            </a:pPr>
            <a:r>
              <a:rPr lang="zh-CN" altLang="en-US" sz="1800" b="1" dirty="0" smtClean="0"/>
              <a:t>五、动态</a:t>
            </a:r>
            <a:r>
              <a:rPr lang="en-US" altLang="zh-CN" sz="1800" b="1" dirty="0" smtClean="0"/>
              <a:t>SQL</a:t>
            </a:r>
            <a:endParaRPr lang="en-US" altLang="zh-CN" sz="1800" b="1" dirty="0"/>
          </a:p>
        </p:txBody>
      </p:sp>
      <p:sp>
        <p:nvSpPr>
          <p:cNvPr id="5125" name="内容占位符 20"/>
          <p:cNvSpPr>
            <a:spLocks noGrp="1"/>
          </p:cNvSpPr>
          <p:nvPr>
            <p:ph idx="4294967295"/>
          </p:nvPr>
        </p:nvSpPr>
        <p:spPr>
          <a:xfrm>
            <a:off x="457200" y="1176000"/>
            <a:ext cx="7149830" cy="3418226"/>
          </a:xfrm>
        </p:spPr>
        <p:txBody>
          <a:bodyPr>
            <a:normAutofit/>
          </a:bodyPr>
          <a:lstStyle/>
          <a:p>
            <a:pPr marL="0" indent="0">
              <a:buNone/>
              <a:defRPr/>
            </a:pPr>
            <a:endParaRPr lang="en-US" altLang="zh-CN" sz="1500" dirty="0"/>
          </a:p>
          <a:p>
            <a:pPr marL="0" indent="0">
              <a:buNone/>
              <a:defRPr/>
            </a:pPr>
            <a:endParaRPr lang="en-US" altLang="zh-CN" sz="1500" dirty="0" smtClean="0"/>
          </a:p>
          <a:p>
            <a:pPr>
              <a:buFont typeface="Wingdings" panose="05000000000000000000" pitchFamily="2" charset="2"/>
              <a:buChar char="Ø"/>
            </a:pPr>
            <a:r>
              <a:rPr lang="en-US" altLang="zh-CN" sz="1600" dirty="0" smtClean="0"/>
              <a:t>If</a:t>
            </a:r>
          </a:p>
          <a:p>
            <a:pPr>
              <a:buFont typeface="Wingdings" panose="05000000000000000000" pitchFamily="2" charset="2"/>
              <a:buChar char="Ø"/>
            </a:pPr>
            <a:r>
              <a:rPr lang="en-US" altLang="zh-CN" sz="1600" dirty="0"/>
              <a:t>choose</a:t>
            </a:r>
            <a:r>
              <a:rPr lang="zh-CN" altLang="en-US" sz="1600" dirty="0"/>
              <a:t>（</a:t>
            </a:r>
            <a:r>
              <a:rPr lang="en-US" altLang="zh-CN" sz="1600" dirty="0"/>
              <a:t>when</a:t>
            </a:r>
            <a:r>
              <a:rPr lang="zh-CN" altLang="en-US" sz="1600" dirty="0"/>
              <a:t>，</a:t>
            </a:r>
            <a:r>
              <a:rPr lang="en-US" altLang="zh-CN" sz="1600" dirty="0"/>
              <a:t>otherwise</a:t>
            </a:r>
            <a:r>
              <a:rPr lang="zh-CN" altLang="en-US" sz="1600" dirty="0" smtClean="0"/>
              <a:t>）</a:t>
            </a:r>
            <a:endParaRPr lang="en-US" altLang="zh-CN" sz="1600" dirty="0" smtClean="0"/>
          </a:p>
          <a:p>
            <a:pPr>
              <a:buFont typeface="Wingdings" panose="05000000000000000000" pitchFamily="2" charset="2"/>
              <a:buChar char="Ø"/>
            </a:pPr>
            <a:r>
              <a:rPr lang="en-US" altLang="zh-CN" sz="1600" dirty="0" smtClean="0"/>
              <a:t>Set</a:t>
            </a:r>
          </a:p>
          <a:p>
            <a:pPr>
              <a:buFont typeface="Wingdings" panose="05000000000000000000" pitchFamily="2" charset="2"/>
              <a:buChar char="Ø"/>
            </a:pPr>
            <a:r>
              <a:rPr lang="en-US" altLang="zh-CN" sz="1600" dirty="0" smtClean="0"/>
              <a:t>where</a:t>
            </a:r>
          </a:p>
          <a:p>
            <a:pPr>
              <a:buFont typeface="Wingdings" panose="05000000000000000000" pitchFamily="2" charset="2"/>
              <a:buChar char="Ø"/>
            </a:pPr>
            <a:r>
              <a:rPr lang="en-US" altLang="zh-CN" sz="1600" dirty="0" smtClean="0"/>
              <a:t>foreach</a:t>
            </a:r>
          </a:p>
          <a:p>
            <a:pPr>
              <a:buFont typeface="Wingdings" panose="05000000000000000000" pitchFamily="2" charset="2"/>
              <a:buChar char="Ø"/>
            </a:pPr>
            <a:r>
              <a:rPr lang="en-US" altLang="zh-CN" sz="1600" dirty="0"/>
              <a:t>trim</a:t>
            </a:r>
          </a:p>
          <a:p>
            <a:pPr>
              <a:buFont typeface="Wingdings" panose="05000000000000000000" pitchFamily="2" charset="2"/>
              <a:buChar char="Ø"/>
            </a:pPr>
            <a:endParaRPr lang="zh-CN" altLang="en-US" sz="1600" dirty="0"/>
          </a:p>
          <a:p>
            <a:pPr>
              <a:buFont typeface="Wingdings" panose="05000000000000000000" pitchFamily="2" charset="2"/>
              <a:buChar char="Ø"/>
            </a:pPr>
            <a:endParaRPr lang="en-US" altLang="zh-CN" sz="1600" dirty="0" smtClean="0"/>
          </a:p>
          <a:p>
            <a:pPr>
              <a:buFont typeface="Wingdings" panose="05000000000000000000" pitchFamily="2" charset="2"/>
              <a:buChar char="Ø"/>
            </a:pPr>
            <a:endParaRPr lang="en-US" altLang="zh-CN" sz="1600" dirty="0"/>
          </a:p>
          <a:p>
            <a:pPr marL="0" indent="0">
              <a:buNone/>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1749933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594910" y="497502"/>
            <a:ext cx="6303523" cy="503744"/>
          </a:xfrm>
        </p:spPr>
        <p:txBody>
          <a:bodyPr>
            <a:normAutofit/>
          </a:bodyPr>
          <a:lstStyle/>
          <a:p>
            <a:pPr algn="l">
              <a:defRPr/>
            </a:pPr>
            <a:r>
              <a:rPr lang="en-US" altLang="zh-CN" sz="1800" b="1" dirty="0" smtClean="0">
                <a:solidFill>
                  <a:schemeClr val="accent6">
                    <a:lumMod val="75000"/>
                  </a:schemeClr>
                </a:solidFill>
              </a:rPr>
              <a:t>if</a:t>
            </a:r>
            <a:endParaRPr lang="en-US" altLang="zh-CN" sz="1800" b="1" dirty="0">
              <a:solidFill>
                <a:schemeClr val="accent6">
                  <a:lumMod val="75000"/>
                </a:schemeClr>
              </a:solidFill>
            </a:endParaRPr>
          </a:p>
        </p:txBody>
      </p:sp>
      <p:sp>
        <p:nvSpPr>
          <p:cNvPr id="5125" name="内容占位符 20"/>
          <p:cNvSpPr>
            <a:spLocks noGrp="1"/>
          </p:cNvSpPr>
          <p:nvPr>
            <p:ph idx="4294967295"/>
          </p:nvPr>
        </p:nvSpPr>
        <p:spPr>
          <a:xfrm>
            <a:off x="594910" y="1111415"/>
            <a:ext cx="6866205" cy="3670097"/>
          </a:xfrm>
        </p:spPr>
        <p:txBody>
          <a:bodyPr>
            <a:normAutofit/>
          </a:bodyPr>
          <a:lstStyle/>
          <a:p>
            <a:pPr>
              <a:buFont typeface="Wingdings" panose="05000000000000000000" pitchFamily="2" charset="2"/>
              <a:buNone/>
              <a:defRPr/>
            </a:pPr>
            <a:r>
              <a:rPr lang="en-US" altLang="zh-CN" sz="1600" b="1" dirty="0">
                <a:latin typeface="+mn-ea"/>
              </a:rPr>
              <a:t>if</a:t>
            </a:r>
            <a:r>
              <a:rPr lang="zh-CN" altLang="en-US" sz="1600" dirty="0">
                <a:latin typeface="+mn-ea"/>
              </a:rPr>
              <a:t>就是简单的条件判断，利用</a:t>
            </a:r>
            <a:r>
              <a:rPr lang="en-US" altLang="zh-CN" sz="1600" dirty="0">
                <a:latin typeface="+mn-ea"/>
              </a:rPr>
              <a:t>if</a:t>
            </a:r>
            <a:r>
              <a:rPr lang="zh-CN" altLang="en-US" sz="1600" dirty="0">
                <a:latin typeface="+mn-ea"/>
              </a:rPr>
              <a:t>语句我们可以实现某些简单的条件</a:t>
            </a:r>
            <a:r>
              <a:rPr lang="zh-CN" altLang="en-US" sz="1600" dirty="0" smtClean="0">
                <a:latin typeface="+mn-ea"/>
              </a:rPr>
              <a:t>选择</a:t>
            </a:r>
            <a:r>
              <a:rPr lang="en-US" altLang="zh-CN" sz="1600" dirty="0" smtClean="0">
                <a:latin typeface="+mn-ea"/>
              </a:rPr>
              <a:t>.</a:t>
            </a:r>
          </a:p>
          <a:p>
            <a:pPr>
              <a:buFont typeface="Wingdings" panose="05000000000000000000" pitchFamily="2" charset="2"/>
              <a:buNone/>
              <a:defRPr/>
            </a:pPr>
            <a:endParaRPr lang="en-US" altLang="zh-CN" sz="1600" dirty="0" smtClean="0">
              <a:latin typeface="+mn-ea"/>
            </a:endParaRPr>
          </a:p>
          <a:p>
            <a:pPr marL="0" indent="0">
              <a:buNone/>
            </a:pPr>
            <a:r>
              <a:rPr lang="en-US" altLang="zh-CN" sz="1400" dirty="0">
                <a:latin typeface="+mn-ea"/>
              </a:rPr>
              <a:t>&lt;select id="</a:t>
            </a:r>
            <a:r>
              <a:rPr lang="en-US" altLang="zh-CN" sz="1400" dirty="0" err="1">
                <a:latin typeface="+mn-ea"/>
              </a:rPr>
              <a:t>dynamicIfTest</a:t>
            </a:r>
            <a:r>
              <a:rPr lang="en-US" altLang="zh-CN" sz="1400" dirty="0">
                <a:latin typeface="+mn-ea"/>
              </a:rPr>
              <a:t>" parameterType="Blog" resultType="Blog"&gt; </a:t>
            </a:r>
          </a:p>
          <a:p>
            <a:pPr marL="0" indent="0">
              <a:buNone/>
            </a:pPr>
            <a:r>
              <a:rPr lang="en-US" altLang="zh-CN" sz="1400" dirty="0">
                <a:latin typeface="+mn-ea"/>
              </a:rPr>
              <a:t>select * from </a:t>
            </a:r>
            <a:r>
              <a:rPr lang="en-US" altLang="zh-CN" sz="1400" dirty="0" err="1">
                <a:latin typeface="+mn-ea"/>
              </a:rPr>
              <a:t>t_blog</a:t>
            </a:r>
            <a:r>
              <a:rPr lang="en-US" altLang="zh-CN" sz="1400" dirty="0">
                <a:latin typeface="+mn-ea"/>
              </a:rPr>
              <a:t> where 11 = 1 </a:t>
            </a:r>
          </a:p>
          <a:p>
            <a:pPr marL="0" indent="0">
              <a:buNone/>
            </a:pPr>
            <a:r>
              <a:rPr lang="en-US" altLang="zh-CN" sz="1400" dirty="0">
                <a:latin typeface="+mn-ea"/>
              </a:rPr>
              <a:t>&lt;if test="title != null"&gt; </a:t>
            </a:r>
          </a:p>
          <a:p>
            <a:pPr marL="0" indent="0">
              <a:buNone/>
            </a:pPr>
            <a:r>
              <a:rPr lang="en-US" altLang="zh-CN" sz="1400" dirty="0">
                <a:latin typeface="+mn-ea"/>
              </a:rPr>
              <a:t>and title = #{title} </a:t>
            </a:r>
          </a:p>
          <a:p>
            <a:pPr marL="0" indent="0">
              <a:buNone/>
            </a:pPr>
            <a:r>
              <a:rPr lang="en-US" altLang="zh-CN" sz="1400" dirty="0">
                <a:latin typeface="+mn-ea"/>
              </a:rPr>
              <a:t>&lt;/if&gt; </a:t>
            </a:r>
          </a:p>
          <a:p>
            <a:pPr marL="0" indent="0">
              <a:buNone/>
            </a:pPr>
            <a:r>
              <a:rPr lang="en-US" altLang="zh-CN" sz="1400" dirty="0" smtClean="0">
                <a:latin typeface="+mn-ea"/>
              </a:rPr>
              <a:t>&lt;</a:t>
            </a:r>
            <a:r>
              <a:rPr lang="en-US" altLang="zh-CN" sz="1400" dirty="0">
                <a:latin typeface="+mn-ea"/>
              </a:rPr>
              <a:t>if test="owner != null"&gt; </a:t>
            </a:r>
          </a:p>
          <a:p>
            <a:pPr marL="0" indent="0">
              <a:buNone/>
            </a:pPr>
            <a:r>
              <a:rPr lang="en-US" altLang="zh-CN" sz="1400" dirty="0">
                <a:latin typeface="+mn-ea"/>
              </a:rPr>
              <a:t>and owner = #{owner} </a:t>
            </a:r>
          </a:p>
          <a:p>
            <a:pPr marL="0" indent="0">
              <a:buNone/>
            </a:pPr>
            <a:r>
              <a:rPr lang="en-US" altLang="zh-CN" sz="1400" dirty="0">
                <a:latin typeface="+mn-ea"/>
              </a:rPr>
              <a:t>&lt;/if&gt; </a:t>
            </a:r>
          </a:p>
          <a:p>
            <a:pPr marL="0" indent="0">
              <a:buNone/>
            </a:pPr>
            <a:r>
              <a:rPr lang="en-US" altLang="zh-CN" sz="1400" dirty="0">
                <a:latin typeface="+mn-ea"/>
              </a:rPr>
              <a:t>&lt;/select&gt; </a:t>
            </a:r>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38793201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07624" y="420384"/>
            <a:ext cx="6303523" cy="503744"/>
          </a:xfrm>
        </p:spPr>
        <p:txBody>
          <a:bodyPr>
            <a:normAutofit/>
          </a:bodyPr>
          <a:lstStyle/>
          <a:p>
            <a:pPr algn="l">
              <a:defRPr/>
            </a:pPr>
            <a:r>
              <a:rPr lang="en-US" altLang="zh-CN" sz="1800" b="1" dirty="0">
                <a:solidFill>
                  <a:schemeClr val="accent6">
                    <a:lumMod val="75000"/>
                  </a:schemeClr>
                </a:solidFill>
              </a:rPr>
              <a:t>choose</a:t>
            </a:r>
          </a:p>
        </p:txBody>
      </p:sp>
      <p:sp>
        <p:nvSpPr>
          <p:cNvPr id="5125" name="内容占位符 20"/>
          <p:cNvSpPr>
            <a:spLocks noGrp="1"/>
          </p:cNvSpPr>
          <p:nvPr>
            <p:ph idx="4294967295"/>
          </p:nvPr>
        </p:nvSpPr>
        <p:spPr>
          <a:xfrm>
            <a:off x="407624" y="924128"/>
            <a:ext cx="7744858" cy="3459296"/>
          </a:xfrm>
        </p:spPr>
        <p:txBody>
          <a:bodyPr>
            <a:normAutofit fontScale="70000" lnSpcReduction="20000"/>
          </a:bodyPr>
          <a:lstStyle/>
          <a:p>
            <a:pPr marL="0" indent="0">
              <a:buNone/>
              <a:defRPr/>
            </a:pPr>
            <a:r>
              <a:rPr lang="en-US" altLang="zh-CN" sz="2300" b="1" dirty="0" smtClean="0">
                <a:latin typeface="+mn-ea"/>
              </a:rPr>
              <a:t>choose</a:t>
            </a:r>
            <a:r>
              <a:rPr lang="zh-CN" altLang="en-US" sz="2300" dirty="0" smtClean="0">
                <a:latin typeface="+mn-ea"/>
              </a:rPr>
              <a:t>元素的作用就相当于</a:t>
            </a:r>
            <a:r>
              <a:rPr lang="en-US" altLang="zh-CN" sz="2300" dirty="0" smtClean="0">
                <a:latin typeface="+mn-ea"/>
              </a:rPr>
              <a:t>JAVA</a:t>
            </a:r>
            <a:r>
              <a:rPr lang="zh-CN" altLang="en-US" sz="2300" dirty="0" smtClean="0">
                <a:latin typeface="+mn-ea"/>
              </a:rPr>
              <a:t>中的</a:t>
            </a:r>
            <a:r>
              <a:rPr lang="en-US" altLang="zh-CN" sz="2300" dirty="0" smtClean="0">
                <a:latin typeface="+mn-ea"/>
              </a:rPr>
              <a:t>switch</a:t>
            </a:r>
            <a:r>
              <a:rPr lang="zh-CN" altLang="en-US" sz="2300" dirty="0" smtClean="0">
                <a:latin typeface="+mn-ea"/>
              </a:rPr>
              <a:t>语句，基本上跟</a:t>
            </a:r>
            <a:r>
              <a:rPr lang="en-US" altLang="zh-CN" sz="2300" dirty="0" smtClean="0">
                <a:latin typeface="+mn-ea"/>
              </a:rPr>
              <a:t>JSTL</a:t>
            </a:r>
            <a:r>
              <a:rPr lang="zh-CN" altLang="en-US" sz="2300" dirty="0" smtClean="0">
                <a:latin typeface="+mn-ea"/>
              </a:rPr>
              <a:t>中的</a:t>
            </a:r>
            <a:r>
              <a:rPr lang="en-US" altLang="zh-CN" sz="2300" dirty="0" smtClean="0">
                <a:latin typeface="+mn-ea"/>
              </a:rPr>
              <a:t>choose</a:t>
            </a:r>
            <a:r>
              <a:rPr lang="zh-CN" altLang="en-US" sz="2300" dirty="0" smtClean="0">
                <a:latin typeface="+mn-ea"/>
              </a:rPr>
              <a:t>的作用和用法是一样的，通常都是与</a:t>
            </a:r>
            <a:r>
              <a:rPr lang="en-US" altLang="zh-CN" sz="2300" dirty="0" smtClean="0">
                <a:latin typeface="+mn-ea"/>
              </a:rPr>
              <a:t>when</a:t>
            </a:r>
            <a:r>
              <a:rPr lang="zh-CN" altLang="en-US" sz="2300" dirty="0" smtClean="0">
                <a:latin typeface="+mn-ea"/>
              </a:rPr>
              <a:t>和</a:t>
            </a:r>
            <a:r>
              <a:rPr lang="en-US" altLang="zh-CN" sz="2300" dirty="0" smtClean="0">
                <a:latin typeface="+mn-ea"/>
              </a:rPr>
              <a:t>otherwise</a:t>
            </a:r>
            <a:r>
              <a:rPr lang="zh-CN" altLang="en-US" sz="2300" dirty="0" smtClean="0">
                <a:latin typeface="+mn-ea"/>
              </a:rPr>
              <a:t>搭配</a:t>
            </a:r>
            <a:endParaRPr lang="en-US" altLang="zh-CN" sz="2300" dirty="0" smtClean="0">
              <a:latin typeface="+mn-ea"/>
            </a:endParaRPr>
          </a:p>
          <a:p>
            <a:pPr marL="0" indent="0">
              <a:buNone/>
              <a:defRPr/>
            </a:pPr>
            <a:endParaRPr lang="en-US" altLang="zh-CN" sz="1900" dirty="0" smtClean="0">
              <a:latin typeface="+mn-ea"/>
            </a:endParaRPr>
          </a:p>
          <a:p>
            <a:pPr marL="0" indent="0">
              <a:buNone/>
            </a:pPr>
            <a:r>
              <a:rPr lang="en-US" altLang="zh-CN" sz="1900" dirty="0" smtClean="0">
                <a:latin typeface="+mn-ea"/>
              </a:rPr>
              <a:t>&lt;</a:t>
            </a:r>
            <a:r>
              <a:rPr lang="en-US" altLang="zh-CN" sz="1900" dirty="0">
                <a:latin typeface="+mn-ea"/>
              </a:rPr>
              <a:t>select id="</a:t>
            </a:r>
            <a:r>
              <a:rPr lang="en-US" altLang="zh-CN" sz="1900" dirty="0" err="1">
                <a:latin typeface="+mn-ea"/>
              </a:rPr>
              <a:t>dynamicChooseTest</a:t>
            </a:r>
            <a:r>
              <a:rPr lang="en-US" altLang="zh-CN" sz="1900" dirty="0">
                <a:latin typeface="+mn-ea"/>
              </a:rPr>
              <a:t>" parameterType="Blog" resultType="Blog"&gt; </a:t>
            </a:r>
          </a:p>
          <a:p>
            <a:pPr marL="0" indent="0">
              <a:buNone/>
            </a:pPr>
            <a:r>
              <a:rPr lang="en-US" altLang="zh-CN" sz="1900" dirty="0">
                <a:latin typeface="+mn-ea"/>
              </a:rPr>
              <a:t>select * from </a:t>
            </a:r>
            <a:r>
              <a:rPr lang="en-US" altLang="zh-CN" sz="1900" dirty="0" err="1">
                <a:latin typeface="+mn-ea"/>
              </a:rPr>
              <a:t>t_blog</a:t>
            </a:r>
            <a:r>
              <a:rPr lang="en-US" altLang="zh-CN" sz="1900" dirty="0">
                <a:latin typeface="+mn-ea"/>
              </a:rPr>
              <a:t> where 11 = 1 </a:t>
            </a:r>
          </a:p>
          <a:p>
            <a:pPr marL="0" indent="0">
              <a:buNone/>
            </a:pPr>
            <a:r>
              <a:rPr lang="en-US" altLang="zh-CN" sz="1900" dirty="0">
                <a:latin typeface="+mn-ea"/>
              </a:rPr>
              <a:t>&lt;choose&gt; </a:t>
            </a:r>
          </a:p>
          <a:p>
            <a:pPr marL="0" indent="0">
              <a:buNone/>
            </a:pPr>
            <a:r>
              <a:rPr lang="en-US" altLang="zh-CN" sz="1900" dirty="0">
                <a:latin typeface="+mn-ea"/>
              </a:rPr>
              <a:t>&lt;when test="title != null"&gt; </a:t>
            </a:r>
          </a:p>
          <a:p>
            <a:pPr marL="0" indent="0">
              <a:buNone/>
            </a:pPr>
            <a:r>
              <a:rPr lang="en-US" altLang="zh-CN" sz="1900" dirty="0">
                <a:latin typeface="+mn-ea"/>
              </a:rPr>
              <a:t>and title = #{title} </a:t>
            </a:r>
          </a:p>
          <a:p>
            <a:pPr marL="0" indent="0">
              <a:buNone/>
            </a:pPr>
            <a:r>
              <a:rPr lang="en-US" altLang="zh-CN" sz="1900" dirty="0">
                <a:latin typeface="+mn-ea"/>
              </a:rPr>
              <a:t>&lt;/when&gt; </a:t>
            </a:r>
          </a:p>
          <a:p>
            <a:pPr marL="0" indent="0">
              <a:buNone/>
            </a:pPr>
            <a:r>
              <a:rPr lang="en-US" altLang="zh-CN" sz="1900" dirty="0">
                <a:latin typeface="+mn-ea"/>
              </a:rPr>
              <a:t>&lt;when test="content != null"&gt; </a:t>
            </a:r>
          </a:p>
          <a:p>
            <a:pPr marL="0" indent="0">
              <a:buNone/>
            </a:pPr>
            <a:r>
              <a:rPr lang="en-US" altLang="zh-CN" sz="1900" dirty="0">
                <a:latin typeface="+mn-ea"/>
              </a:rPr>
              <a:t>and content = #{content} </a:t>
            </a:r>
          </a:p>
          <a:p>
            <a:pPr marL="0" indent="0">
              <a:buNone/>
            </a:pPr>
            <a:r>
              <a:rPr lang="en-US" altLang="zh-CN" sz="1900" dirty="0">
                <a:latin typeface="+mn-ea"/>
              </a:rPr>
              <a:t>&lt;/when&gt; </a:t>
            </a:r>
          </a:p>
          <a:p>
            <a:pPr marL="0" indent="0">
              <a:buNone/>
            </a:pPr>
            <a:r>
              <a:rPr lang="en-US" altLang="zh-CN" sz="1900" dirty="0">
                <a:latin typeface="+mn-ea"/>
              </a:rPr>
              <a:t>&lt;otherwise&gt; </a:t>
            </a:r>
          </a:p>
          <a:p>
            <a:pPr marL="0" indent="0">
              <a:buNone/>
            </a:pPr>
            <a:r>
              <a:rPr lang="en-US" altLang="zh-CN" sz="1900" dirty="0">
                <a:latin typeface="+mn-ea"/>
              </a:rPr>
              <a:t>and owner = "owner1" </a:t>
            </a:r>
          </a:p>
          <a:p>
            <a:pPr marL="0" indent="0">
              <a:buNone/>
            </a:pPr>
            <a:r>
              <a:rPr lang="en-US" altLang="zh-CN" sz="1900" dirty="0">
                <a:latin typeface="+mn-ea"/>
              </a:rPr>
              <a:t>&lt;/otherwise&gt; </a:t>
            </a:r>
          </a:p>
          <a:p>
            <a:pPr marL="0" indent="0">
              <a:buNone/>
            </a:pPr>
            <a:r>
              <a:rPr lang="en-US" altLang="zh-CN" sz="1900" dirty="0">
                <a:latin typeface="+mn-ea"/>
              </a:rPr>
              <a:t>&lt;/choose&gt; </a:t>
            </a:r>
          </a:p>
          <a:p>
            <a:pPr marL="0" indent="0">
              <a:buNone/>
            </a:pPr>
            <a:r>
              <a:rPr lang="en-US" altLang="zh-CN" sz="1900" dirty="0">
                <a:latin typeface="+mn-ea"/>
              </a:rPr>
              <a:t>&lt;/select&gt; </a:t>
            </a:r>
          </a:p>
          <a:p>
            <a:pPr marL="0" indent="0">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22044196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12548" y="420385"/>
            <a:ext cx="6303523" cy="503744"/>
          </a:xfrm>
        </p:spPr>
        <p:txBody>
          <a:bodyPr>
            <a:normAutofit/>
          </a:bodyPr>
          <a:lstStyle/>
          <a:p>
            <a:pPr algn="l">
              <a:defRPr/>
            </a:pPr>
            <a:r>
              <a:rPr lang="en-US" altLang="zh-CN" sz="1800" b="1" dirty="0">
                <a:solidFill>
                  <a:schemeClr val="accent6">
                    <a:lumMod val="75000"/>
                  </a:schemeClr>
                </a:solidFill>
              </a:rPr>
              <a:t>where</a:t>
            </a:r>
          </a:p>
        </p:txBody>
      </p:sp>
      <p:sp>
        <p:nvSpPr>
          <p:cNvPr id="5125" name="内容占位符 20"/>
          <p:cNvSpPr>
            <a:spLocks noGrp="1"/>
          </p:cNvSpPr>
          <p:nvPr>
            <p:ph idx="4294967295"/>
          </p:nvPr>
        </p:nvSpPr>
        <p:spPr>
          <a:xfrm>
            <a:off x="412548" y="924129"/>
            <a:ext cx="6877454" cy="3680579"/>
          </a:xfrm>
        </p:spPr>
        <p:txBody>
          <a:bodyPr>
            <a:normAutofit fontScale="85000" lnSpcReduction="20000"/>
          </a:bodyPr>
          <a:lstStyle/>
          <a:p>
            <a:pPr marL="0" indent="0">
              <a:buNone/>
            </a:pPr>
            <a:r>
              <a:rPr lang="en-US" altLang="zh-CN" sz="1900" b="1" dirty="0"/>
              <a:t>where</a:t>
            </a:r>
            <a:r>
              <a:rPr lang="zh-CN" altLang="en-US" sz="1900" dirty="0"/>
              <a:t>语句的作用主要是简化</a:t>
            </a:r>
            <a:r>
              <a:rPr lang="en-US" altLang="zh-CN" sz="1900" dirty="0"/>
              <a:t>SQL</a:t>
            </a:r>
            <a:r>
              <a:rPr lang="zh-CN" altLang="en-US" sz="1900" dirty="0"/>
              <a:t>语句中</a:t>
            </a:r>
            <a:r>
              <a:rPr lang="en-US" altLang="zh-CN" sz="1900" dirty="0"/>
              <a:t>where</a:t>
            </a:r>
            <a:r>
              <a:rPr lang="zh-CN" altLang="en-US" sz="1900" dirty="0"/>
              <a:t>中的条件</a:t>
            </a:r>
            <a:r>
              <a:rPr lang="zh-CN" altLang="en-US" sz="1900" dirty="0" smtClean="0"/>
              <a:t>判断</a:t>
            </a:r>
            <a:endParaRPr lang="en-US" altLang="zh-CN" sz="1900" dirty="0" smtClean="0"/>
          </a:p>
          <a:p>
            <a:pPr marL="0" indent="0">
              <a:buNone/>
            </a:pPr>
            <a:endParaRPr lang="en-US" altLang="zh-CN" sz="1600" dirty="0" smtClean="0"/>
          </a:p>
          <a:p>
            <a:pPr marL="0" indent="0">
              <a:buNone/>
            </a:pPr>
            <a:r>
              <a:rPr lang="en-US" altLang="zh-CN" sz="1600" dirty="0"/>
              <a:t>&lt;select id="</a:t>
            </a:r>
            <a:r>
              <a:rPr lang="en-US" altLang="zh-CN" sz="1600" dirty="0" err="1"/>
              <a:t>dynamicWhereTest</a:t>
            </a:r>
            <a:r>
              <a:rPr lang="en-US" altLang="zh-CN" sz="1600" dirty="0"/>
              <a:t>" parameterType="Blog" resultType="Blog"&gt; </a:t>
            </a:r>
          </a:p>
          <a:p>
            <a:pPr marL="0" indent="0">
              <a:buNone/>
            </a:pPr>
            <a:r>
              <a:rPr lang="en-US" altLang="zh-CN" sz="1600" dirty="0"/>
              <a:t>select * from </a:t>
            </a:r>
            <a:r>
              <a:rPr lang="en-US" altLang="zh-CN" sz="1600" dirty="0" err="1"/>
              <a:t>t_blog</a:t>
            </a:r>
            <a:r>
              <a:rPr lang="en-US" altLang="zh-CN" sz="1600" dirty="0"/>
              <a:t> </a:t>
            </a:r>
          </a:p>
          <a:p>
            <a:pPr marL="0" indent="0">
              <a:buNone/>
            </a:pPr>
            <a:r>
              <a:rPr lang="en-US" altLang="zh-CN" sz="1600" dirty="0"/>
              <a:t>&lt;where&gt; </a:t>
            </a:r>
          </a:p>
          <a:p>
            <a:pPr marL="0" indent="0">
              <a:buNone/>
            </a:pPr>
            <a:r>
              <a:rPr lang="en-US" altLang="zh-CN" sz="1600" dirty="0"/>
              <a:t>&lt;if test="title != null"&gt; </a:t>
            </a:r>
          </a:p>
          <a:p>
            <a:pPr marL="0" indent="0">
              <a:buNone/>
            </a:pPr>
            <a:r>
              <a:rPr lang="en-US" altLang="zh-CN" sz="1600" dirty="0"/>
              <a:t>title = #{title} </a:t>
            </a:r>
          </a:p>
          <a:p>
            <a:pPr marL="0" indent="0">
              <a:buNone/>
            </a:pPr>
            <a:r>
              <a:rPr lang="en-US" altLang="zh-CN" sz="1600" dirty="0"/>
              <a:t>&lt;/if&gt; </a:t>
            </a:r>
          </a:p>
          <a:p>
            <a:pPr marL="0" indent="0">
              <a:buNone/>
            </a:pPr>
            <a:r>
              <a:rPr lang="en-US" altLang="zh-CN" sz="1600" dirty="0"/>
              <a:t>&lt;if test="content != null"&gt; </a:t>
            </a:r>
          </a:p>
          <a:p>
            <a:pPr marL="0" indent="0">
              <a:buNone/>
            </a:pPr>
            <a:r>
              <a:rPr lang="en-US" altLang="zh-CN" sz="1600" dirty="0"/>
              <a:t>and content = #{content} </a:t>
            </a:r>
          </a:p>
          <a:p>
            <a:pPr marL="0" indent="0">
              <a:buNone/>
            </a:pPr>
            <a:r>
              <a:rPr lang="en-US" altLang="zh-CN" sz="1600" dirty="0"/>
              <a:t>&lt;/if&gt; </a:t>
            </a:r>
          </a:p>
          <a:p>
            <a:pPr marL="0" indent="0">
              <a:buNone/>
            </a:pPr>
            <a:r>
              <a:rPr lang="en-US" altLang="zh-CN" sz="1600" dirty="0"/>
              <a:t>&lt;if test="owner != null"&gt; </a:t>
            </a:r>
          </a:p>
          <a:p>
            <a:pPr marL="0" indent="0">
              <a:buNone/>
            </a:pPr>
            <a:r>
              <a:rPr lang="en-US" altLang="zh-CN" sz="1600" dirty="0"/>
              <a:t>and owner = #{owner} </a:t>
            </a:r>
          </a:p>
          <a:p>
            <a:pPr marL="0" indent="0">
              <a:buNone/>
            </a:pPr>
            <a:r>
              <a:rPr lang="en-US" altLang="zh-CN" sz="1600" dirty="0"/>
              <a:t>&lt;/if&gt; </a:t>
            </a:r>
          </a:p>
          <a:p>
            <a:pPr marL="0" indent="0">
              <a:buNone/>
            </a:pPr>
            <a:r>
              <a:rPr lang="en-US" altLang="zh-CN" sz="1600" dirty="0"/>
              <a:t>&lt;/where&gt; </a:t>
            </a:r>
          </a:p>
          <a:p>
            <a:pPr marL="0" indent="0">
              <a:buNone/>
            </a:pPr>
            <a:r>
              <a:rPr lang="en-US" altLang="zh-CN" sz="1600" dirty="0"/>
              <a:t>&lt;/select&gt; </a:t>
            </a:r>
          </a:p>
          <a:p>
            <a:pPr marL="0" indent="0">
              <a:buNone/>
            </a:pPr>
            <a:endParaRPr lang="en-US" altLang="zh-CN" sz="1500" dirty="0" smtClean="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3948861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42372" y="330506"/>
            <a:ext cx="6385564" cy="396607"/>
          </a:xfrm>
        </p:spPr>
        <p:txBody>
          <a:bodyPr>
            <a:normAutofit/>
          </a:bodyPr>
          <a:lstStyle/>
          <a:p>
            <a:pPr algn="l">
              <a:defRPr/>
            </a:pPr>
            <a:r>
              <a:rPr lang="en-US" altLang="zh-CN" sz="1800" b="1" dirty="0" smtClean="0">
                <a:solidFill>
                  <a:schemeClr val="accent6">
                    <a:lumMod val="75000"/>
                  </a:schemeClr>
                </a:solidFill>
              </a:rPr>
              <a:t>set</a:t>
            </a:r>
            <a:endParaRPr lang="en-US" altLang="zh-CN" sz="1800" b="1" dirty="0">
              <a:solidFill>
                <a:schemeClr val="accent6">
                  <a:lumMod val="75000"/>
                </a:schemeClr>
              </a:solidFill>
            </a:endParaRPr>
          </a:p>
        </p:txBody>
      </p:sp>
      <p:sp>
        <p:nvSpPr>
          <p:cNvPr id="5125" name="内容占位符 20"/>
          <p:cNvSpPr>
            <a:spLocks noGrp="1"/>
          </p:cNvSpPr>
          <p:nvPr>
            <p:ph idx="4294967295"/>
          </p:nvPr>
        </p:nvSpPr>
        <p:spPr>
          <a:xfrm>
            <a:off x="434581" y="727113"/>
            <a:ext cx="7706884" cy="3961041"/>
          </a:xfrm>
        </p:spPr>
        <p:txBody>
          <a:bodyPr>
            <a:normAutofit fontScale="92500" lnSpcReduction="20000"/>
          </a:bodyPr>
          <a:lstStyle/>
          <a:p>
            <a:pPr marL="0" indent="0">
              <a:buNone/>
            </a:pPr>
            <a:r>
              <a:rPr lang="en-US" altLang="zh-CN" sz="1700" b="1" dirty="0"/>
              <a:t>set</a:t>
            </a:r>
            <a:r>
              <a:rPr lang="zh-CN" altLang="en-US" sz="1700" dirty="0"/>
              <a:t>元素主要是用在更新操作的时候</a:t>
            </a:r>
            <a:r>
              <a:rPr lang="zh-CN" altLang="en-US" sz="1700" dirty="0" smtClean="0"/>
              <a:t>，，</a:t>
            </a:r>
            <a:r>
              <a:rPr lang="zh-CN" altLang="en-US" sz="1700" dirty="0"/>
              <a:t>主要是在包含的语句前输出一个</a:t>
            </a:r>
            <a:r>
              <a:rPr lang="en-US" altLang="zh-CN" sz="1700" dirty="0" smtClean="0"/>
              <a:t>set</a:t>
            </a:r>
          </a:p>
          <a:p>
            <a:pPr marL="0" indent="0">
              <a:buNone/>
            </a:pPr>
            <a:endParaRPr lang="en-US" altLang="zh-CN" sz="1700" dirty="0" smtClean="0"/>
          </a:p>
          <a:p>
            <a:pPr marL="0" indent="0">
              <a:buNone/>
            </a:pPr>
            <a:r>
              <a:rPr lang="en-US" altLang="zh-CN" sz="1500" dirty="0" smtClean="0"/>
              <a:t>&lt;update </a:t>
            </a:r>
            <a:r>
              <a:rPr lang="en-US" altLang="zh-CN" sz="1500" dirty="0"/>
              <a:t>id="</a:t>
            </a:r>
            <a:r>
              <a:rPr lang="en-US" altLang="zh-CN" sz="1500" dirty="0" err="1"/>
              <a:t>dynamicSetTest</a:t>
            </a:r>
            <a:r>
              <a:rPr lang="en-US" altLang="zh-CN" sz="1500" dirty="0"/>
              <a:t>" parameterType="Blog"&gt; </a:t>
            </a:r>
          </a:p>
          <a:p>
            <a:pPr marL="0" indent="0">
              <a:buNone/>
            </a:pPr>
            <a:r>
              <a:rPr lang="en-US" altLang="zh-CN" sz="1500" dirty="0"/>
              <a:t>update </a:t>
            </a:r>
            <a:r>
              <a:rPr lang="en-US" altLang="zh-CN" sz="1500" dirty="0" err="1"/>
              <a:t>t_blog</a:t>
            </a:r>
            <a:r>
              <a:rPr lang="en-US" altLang="zh-CN" sz="1500" dirty="0"/>
              <a:t> </a:t>
            </a:r>
          </a:p>
          <a:p>
            <a:pPr marL="0" indent="0">
              <a:buNone/>
            </a:pPr>
            <a:r>
              <a:rPr lang="en-US" altLang="zh-CN" sz="1500" dirty="0"/>
              <a:t>&lt;set&gt; </a:t>
            </a:r>
          </a:p>
          <a:p>
            <a:pPr marL="0" indent="0">
              <a:buNone/>
            </a:pPr>
            <a:r>
              <a:rPr lang="en-US" altLang="zh-CN" sz="1500" dirty="0"/>
              <a:t>&lt;if test="title != null"&gt; </a:t>
            </a:r>
          </a:p>
          <a:p>
            <a:pPr marL="0" indent="0">
              <a:buNone/>
            </a:pPr>
            <a:r>
              <a:rPr lang="en-US" altLang="zh-CN" sz="1500" dirty="0"/>
              <a:t>title = #{title}, </a:t>
            </a:r>
          </a:p>
          <a:p>
            <a:pPr marL="0" indent="0">
              <a:buNone/>
            </a:pPr>
            <a:r>
              <a:rPr lang="en-US" altLang="zh-CN" sz="1500" dirty="0"/>
              <a:t>&lt;/if&gt; </a:t>
            </a:r>
          </a:p>
          <a:p>
            <a:pPr marL="0" indent="0">
              <a:buNone/>
            </a:pPr>
            <a:r>
              <a:rPr lang="en-US" altLang="zh-CN" sz="1500" dirty="0"/>
              <a:t>&lt;if test="content != null"&gt; </a:t>
            </a:r>
          </a:p>
          <a:p>
            <a:pPr marL="0" indent="0">
              <a:buNone/>
            </a:pPr>
            <a:r>
              <a:rPr lang="en-US" altLang="zh-CN" sz="1500" dirty="0"/>
              <a:t>content = #{content}, </a:t>
            </a:r>
          </a:p>
          <a:p>
            <a:pPr marL="0" indent="0">
              <a:buNone/>
            </a:pPr>
            <a:r>
              <a:rPr lang="en-US" altLang="zh-CN" sz="1500" dirty="0"/>
              <a:t>&lt;/if&gt; </a:t>
            </a:r>
          </a:p>
          <a:p>
            <a:pPr marL="0" indent="0">
              <a:buNone/>
            </a:pPr>
            <a:r>
              <a:rPr lang="en-US" altLang="zh-CN" sz="1500" dirty="0"/>
              <a:t>&lt;if test="owner != null"&gt; </a:t>
            </a:r>
          </a:p>
          <a:p>
            <a:pPr marL="0" indent="0">
              <a:buNone/>
            </a:pPr>
            <a:r>
              <a:rPr lang="en-US" altLang="zh-CN" sz="1500" dirty="0"/>
              <a:t>owner = #{owner} </a:t>
            </a:r>
          </a:p>
          <a:p>
            <a:pPr marL="0" indent="0">
              <a:buNone/>
            </a:pPr>
            <a:r>
              <a:rPr lang="en-US" altLang="zh-CN" sz="1500" dirty="0"/>
              <a:t>&lt;/if&gt; </a:t>
            </a:r>
          </a:p>
          <a:p>
            <a:pPr marL="0" indent="0">
              <a:buNone/>
            </a:pPr>
            <a:r>
              <a:rPr lang="en-US" altLang="zh-CN" sz="1500" dirty="0"/>
              <a:t>&lt;/set&gt; </a:t>
            </a:r>
          </a:p>
          <a:p>
            <a:pPr marL="0" indent="0">
              <a:buNone/>
            </a:pPr>
            <a:r>
              <a:rPr lang="en-US" altLang="zh-CN" sz="1500" dirty="0"/>
              <a:t>where id = #{id} </a:t>
            </a:r>
          </a:p>
          <a:p>
            <a:pPr marL="0" indent="0">
              <a:buNone/>
            </a:pPr>
            <a:r>
              <a:rPr lang="en-US" altLang="zh-CN" sz="1500" dirty="0"/>
              <a:t>&lt;/update&gt; </a:t>
            </a:r>
          </a:p>
          <a:p>
            <a:pPr marL="0" indent="0">
              <a:buNone/>
            </a:pPr>
            <a:endParaRPr lang="en-US" altLang="zh-CN" sz="1500" dirty="0" smtClean="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1347382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3862" y="1219034"/>
            <a:ext cx="3686783" cy="3077766"/>
          </a:xfrm>
          <a:prstGeom prst="rect">
            <a:avLst/>
          </a:prstGeom>
          <a:noFill/>
        </p:spPr>
        <p:txBody>
          <a:bodyPr wrap="square" rtlCol="0">
            <a:spAutoFit/>
          </a:bodyPr>
          <a:lstStyle/>
          <a:p>
            <a:endParaRPr lang="en-US" altLang="zh-CN" dirty="0"/>
          </a:p>
          <a:p>
            <a:pPr marL="285750" indent="-285750">
              <a:buFont typeface="Wingdings" panose="05000000000000000000" pitchFamily="2" charset="2"/>
              <a:buChar char="Ø"/>
            </a:pPr>
            <a:r>
              <a:rPr lang="en-US" altLang="zh-CN" sz="1600" dirty="0" err="1" smtClean="0"/>
              <a:t>mybatis</a:t>
            </a:r>
            <a:r>
              <a:rPr lang="zh-CN" altLang="en-US" sz="1600" dirty="0" smtClean="0"/>
              <a:t>是</a:t>
            </a:r>
            <a:r>
              <a:rPr lang="zh-CN" altLang="en-US" sz="1600" dirty="0"/>
              <a:t>什么</a:t>
            </a:r>
            <a:endParaRPr lang="en-US" altLang="zh-CN" sz="1600" dirty="0"/>
          </a:p>
          <a:p>
            <a:pPr marL="285750" indent="-285750">
              <a:buFont typeface="Wingdings" panose="05000000000000000000" pitchFamily="2" charset="2"/>
              <a:buChar char="Ø"/>
            </a:pPr>
            <a:r>
              <a:rPr lang="en-US" altLang="zh-CN" sz="1600" dirty="0" err="1"/>
              <a:t>mybatis</a:t>
            </a:r>
            <a:r>
              <a:rPr lang="zh-CN" altLang="en-US" sz="1600" dirty="0" smtClean="0"/>
              <a:t>的优点</a:t>
            </a:r>
            <a:endParaRPr lang="en-US" altLang="zh-CN" sz="1600" dirty="0">
              <a:latin typeface="宋体" pitchFamily="2" charset="-122"/>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4" name="标题 3"/>
          <p:cNvSpPr>
            <a:spLocks noGrp="1"/>
          </p:cNvSpPr>
          <p:nvPr>
            <p:ph type="title"/>
          </p:nvPr>
        </p:nvSpPr>
        <p:spPr>
          <a:xfrm>
            <a:off x="457200" y="543664"/>
            <a:ext cx="5183436" cy="675370"/>
          </a:xfrm>
        </p:spPr>
        <p:txBody>
          <a:bodyPr>
            <a:normAutofit/>
          </a:bodyPr>
          <a:lstStyle/>
          <a:p>
            <a:pPr algn="l"/>
            <a:r>
              <a:rPr lang="zh-CN" altLang="en-US" sz="1800" b="1" dirty="0" smtClean="0"/>
              <a:t>一、</a:t>
            </a:r>
            <a:r>
              <a:rPr lang="en-US" altLang="zh-CN" sz="1800" b="1" dirty="0" err="1"/>
              <a:t>m</a:t>
            </a:r>
            <a:r>
              <a:rPr lang="en-US" altLang="zh-CN" sz="1800" b="1" dirty="0" err="1" smtClean="0"/>
              <a:t>ybatis</a:t>
            </a:r>
            <a:r>
              <a:rPr lang="zh-CN" altLang="en-US" sz="1800" b="1" dirty="0" smtClean="0"/>
              <a:t>的概念</a:t>
            </a:r>
            <a:endParaRPr lang="zh-CN" altLang="en-US" sz="1800" b="1" dirty="0"/>
          </a:p>
        </p:txBody>
      </p:sp>
    </p:spTree>
    <p:extLst>
      <p:ext uri="{BB962C8B-B14F-4D97-AF65-F5344CB8AC3E}">
        <p14:creationId xmlns:p14="http://schemas.microsoft.com/office/powerpoint/2010/main" val="331400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308472" y="578367"/>
            <a:ext cx="6303523" cy="503744"/>
          </a:xfrm>
        </p:spPr>
        <p:txBody>
          <a:bodyPr>
            <a:normAutofit/>
          </a:bodyPr>
          <a:lstStyle/>
          <a:p>
            <a:pPr algn="l">
              <a:defRPr/>
            </a:pPr>
            <a:r>
              <a:rPr lang="en-US" altLang="zh-CN" sz="1800" b="1" dirty="0">
                <a:solidFill>
                  <a:schemeClr val="accent6">
                    <a:lumMod val="75000"/>
                  </a:schemeClr>
                </a:solidFill>
              </a:rPr>
              <a:t>foreach</a:t>
            </a:r>
          </a:p>
        </p:txBody>
      </p:sp>
      <p:sp>
        <p:nvSpPr>
          <p:cNvPr id="2" name="文本框 1"/>
          <p:cNvSpPr txBox="1"/>
          <p:nvPr/>
        </p:nvSpPr>
        <p:spPr>
          <a:xfrm>
            <a:off x="308471" y="1230023"/>
            <a:ext cx="7370285" cy="3816429"/>
          </a:xfrm>
          <a:prstGeom prst="rect">
            <a:avLst/>
          </a:prstGeom>
          <a:noFill/>
        </p:spPr>
        <p:txBody>
          <a:bodyPr wrap="square" rtlCol="0">
            <a:spAutoFit/>
          </a:bodyPr>
          <a:lstStyle/>
          <a:p>
            <a:r>
              <a:rPr lang="en-US" altLang="zh-CN" sz="1600" b="1" dirty="0"/>
              <a:t>foreach</a:t>
            </a:r>
            <a:r>
              <a:rPr lang="zh-CN" altLang="en-US" sz="1600" dirty="0"/>
              <a:t>的主要用在构建</a:t>
            </a:r>
            <a:r>
              <a:rPr lang="en-US" altLang="zh-CN" sz="1600" dirty="0"/>
              <a:t>in</a:t>
            </a:r>
            <a:r>
              <a:rPr lang="zh-CN" altLang="en-US" sz="1600" dirty="0"/>
              <a:t>条件中，它可以在</a:t>
            </a:r>
            <a:r>
              <a:rPr lang="en-US" altLang="zh-CN" sz="1600" dirty="0"/>
              <a:t>SQL</a:t>
            </a:r>
            <a:r>
              <a:rPr lang="zh-CN" altLang="en-US" sz="1600" dirty="0"/>
              <a:t>语句中进行迭代一个集合。</a:t>
            </a:r>
            <a:r>
              <a:rPr lang="en-US" altLang="zh-CN" sz="1600" dirty="0"/>
              <a:t>foreach</a:t>
            </a:r>
            <a:r>
              <a:rPr lang="zh-CN" altLang="en-US" sz="1600" dirty="0"/>
              <a:t>元素的属性主要有</a:t>
            </a:r>
            <a:r>
              <a:rPr lang="en-US" altLang="zh-CN" sz="1600" dirty="0"/>
              <a:t>item</a:t>
            </a:r>
            <a:r>
              <a:rPr lang="zh-CN" altLang="en-US" sz="1600" dirty="0"/>
              <a:t>，</a:t>
            </a:r>
            <a:r>
              <a:rPr lang="en-US" altLang="zh-CN" sz="1600" dirty="0"/>
              <a:t>index</a:t>
            </a:r>
            <a:r>
              <a:rPr lang="zh-CN" altLang="en-US" sz="1600" dirty="0"/>
              <a:t>，</a:t>
            </a:r>
            <a:r>
              <a:rPr lang="en-US" altLang="zh-CN" sz="1600" dirty="0"/>
              <a:t>collection</a:t>
            </a:r>
            <a:r>
              <a:rPr lang="zh-CN" altLang="en-US" sz="1600" dirty="0"/>
              <a:t>，</a:t>
            </a:r>
            <a:r>
              <a:rPr lang="en-US" altLang="zh-CN" sz="1600" dirty="0"/>
              <a:t>open</a:t>
            </a:r>
            <a:r>
              <a:rPr lang="zh-CN" altLang="en-US" sz="1600" dirty="0"/>
              <a:t>，</a:t>
            </a:r>
            <a:r>
              <a:rPr lang="en-US" altLang="zh-CN" sz="1600" dirty="0"/>
              <a:t>separator</a:t>
            </a:r>
            <a:r>
              <a:rPr lang="zh-CN" altLang="en-US" sz="1600" dirty="0"/>
              <a:t>，</a:t>
            </a:r>
            <a:r>
              <a:rPr lang="en-US" altLang="zh-CN" sz="1600" dirty="0"/>
              <a:t>close</a:t>
            </a:r>
            <a:r>
              <a:rPr lang="zh-CN" altLang="en-US" sz="1600" dirty="0"/>
              <a:t>。</a:t>
            </a:r>
            <a:r>
              <a:rPr lang="en-US" altLang="zh-CN" sz="1600" dirty="0"/>
              <a:t>item</a:t>
            </a:r>
            <a:r>
              <a:rPr lang="zh-CN" altLang="en-US" sz="1600" dirty="0"/>
              <a:t>表示集合中每一个元素进行迭代时的别名，</a:t>
            </a:r>
            <a:r>
              <a:rPr lang="en-US" altLang="zh-CN" sz="1600" dirty="0"/>
              <a:t>index</a:t>
            </a:r>
            <a:r>
              <a:rPr lang="zh-CN" altLang="en-US" sz="1600" dirty="0"/>
              <a:t>指定一个名字，用于表示在迭代过程中，每次迭代到的位置，</a:t>
            </a:r>
            <a:r>
              <a:rPr lang="en-US" altLang="zh-CN" sz="1600" dirty="0"/>
              <a:t>open</a:t>
            </a:r>
            <a:r>
              <a:rPr lang="zh-CN" altLang="en-US" sz="1600" dirty="0"/>
              <a:t>表示该语句以什么开始，</a:t>
            </a:r>
            <a:r>
              <a:rPr lang="en-US" altLang="zh-CN" sz="1600" dirty="0"/>
              <a:t>separator</a:t>
            </a:r>
            <a:r>
              <a:rPr lang="zh-CN" altLang="en-US" sz="1600" dirty="0"/>
              <a:t>表示在每次进行迭代之间以什么符号作为分隔符，</a:t>
            </a:r>
            <a:r>
              <a:rPr lang="en-US" altLang="zh-CN" sz="1600" dirty="0"/>
              <a:t>close</a:t>
            </a:r>
            <a:r>
              <a:rPr lang="zh-CN" altLang="en-US" sz="1600" dirty="0"/>
              <a:t>表示以什么结束，在使用</a:t>
            </a:r>
            <a:r>
              <a:rPr lang="en-US" altLang="zh-CN" sz="1600" dirty="0"/>
              <a:t>foreach</a:t>
            </a:r>
            <a:r>
              <a:rPr lang="zh-CN" altLang="en-US" sz="1600" dirty="0"/>
              <a:t>的时候最关键的也是最容易出错的就是</a:t>
            </a:r>
            <a:r>
              <a:rPr lang="en-US" altLang="zh-CN" sz="1600" dirty="0"/>
              <a:t>collection</a:t>
            </a:r>
            <a:r>
              <a:rPr lang="zh-CN" altLang="en-US" sz="1600" dirty="0"/>
              <a:t>属性，该属性是必须指定的，但是在不同情况下，该属性的值是不一样的，主要有一下</a:t>
            </a:r>
            <a:r>
              <a:rPr lang="en-US" altLang="zh-CN" sz="1600" dirty="0"/>
              <a:t>3</a:t>
            </a:r>
            <a:r>
              <a:rPr lang="zh-CN" altLang="en-US" sz="1600" dirty="0"/>
              <a:t>种情况：</a:t>
            </a:r>
          </a:p>
          <a:p>
            <a:r>
              <a:rPr lang="zh-CN" altLang="en-US" sz="1600" dirty="0"/>
              <a:t>如果传入的是单参数且参数类型是一个</a:t>
            </a:r>
            <a:r>
              <a:rPr lang="en-US" altLang="zh-CN" sz="1600" dirty="0"/>
              <a:t>List</a:t>
            </a:r>
            <a:r>
              <a:rPr lang="zh-CN" altLang="en-US" sz="1600" dirty="0"/>
              <a:t>的时候，</a:t>
            </a:r>
            <a:r>
              <a:rPr lang="en-US" altLang="zh-CN" sz="1600" dirty="0"/>
              <a:t>collection</a:t>
            </a:r>
            <a:r>
              <a:rPr lang="zh-CN" altLang="en-US" sz="1600" dirty="0"/>
              <a:t>属性值为</a:t>
            </a:r>
            <a:r>
              <a:rPr lang="en-US" altLang="zh-CN" sz="1600" dirty="0"/>
              <a:t>list</a:t>
            </a:r>
          </a:p>
          <a:p>
            <a:r>
              <a:rPr lang="zh-CN" altLang="en-US" sz="1600" dirty="0"/>
              <a:t>如果传入的是单参数且参数类型是一个</a:t>
            </a:r>
            <a:r>
              <a:rPr lang="en-US" altLang="zh-CN" sz="1600" dirty="0"/>
              <a:t>array</a:t>
            </a:r>
            <a:r>
              <a:rPr lang="zh-CN" altLang="en-US" sz="1600" dirty="0"/>
              <a:t>数组的时候，</a:t>
            </a:r>
            <a:r>
              <a:rPr lang="en-US" altLang="zh-CN" sz="1600" dirty="0"/>
              <a:t>collection</a:t>
            </a:r>
            <a:r>
              <a:rPr lang="zh-CN" altLang="en-US" sz="1600" dirty="0"/>
              <a:t>的属性值为</a:t>
            </a:r>
            <a:r>
              <a:rPr lang="en-US" altLang="zh-CN" sz="1600" dirty="0"/>
              <a:t>array</a:t>
            </a:r>
          </a:p>
          <a:p>
            <a:r>
              <a:rPr lang="zh-CN" altLang="en-US" sz="1600" dirty="0"/>
              <a:t>如果传入的参数是多个的时候，我们就需要把它们封装成一个</a:t>
            </a:r>
            <a:r>
              <a:rPr lang="en-US" altLang="zh-CN" sz="1600" dirty="0"/>
              <a:t>Map</a:t>
            </a:r>
            <a:r>
              <a:rPr lang="zh-CN" altLang="en-US" sz="1600" dirty="0"/>
              <a:t>了，</a:t>
            </a:r>
            <a:r>
              <a:rPr lang="zh-CN" altLang="en-US" sz="1600" b="1" dirty="0"/>
              <a:t>当然单参数也可以封装成</a:t>
            </a:r>
            <a:r>
              <a:rPr lang="en-US" altLang="zh-CN" sz="1600" b="1" dirty="0"/>
              <a:t>map</a:t>
            </a:r>
            <a:r>
              <a:rPr lang="zh-CN" altLang="en-US" sz="1600" dirty="0"/>
              <a:t>，实际上如果你在传入参数的时候，</a:t>
            </a:r>
            <a:r>
              <a:rPr lang="zh-CN" altLang="en-US" sz="1600" dirty="0" smtClean="0"/>
              <a:t>在</a:t>
            </a:r>
            <a:r>
              <a:rPr lang="en-US" altLang="zh-CN" sz="1600" dirty="0" err="1" smtClean="0"/>
              <a:t>mybatis</a:t>
            </a:r>
            <a:r>
              <a:rPr lang="zh-CN" altLang="en-US" sz="1600" dirty="0" smtClean="0"/>
              <a:t>里面</a:t>
            </a:r>
            <a:r>
              <a:rPr lang="zh-CN" altLang="en-US" sz="1600" dirty="0"/>
              <a:t>也是会把它封装成一个</a:t>
            </a:r>
            <a:r>
              <a:rPr lang="en-US" altLang="zh-CN" sz="1600" dirty="0"/>
              <a:t>Map</a:t>
            </a:r>
            <a:r>
              <a:rPr lang="zh-CN" altLang="en-US" sz="1600" dirty="0"/>
              <a:t>的，</a:t>
            </a:r>
            <a:r>
              <a:rPr lang="en-US" altLang="zh-CN" sz="1600" dirty="0"/>
              <a:t>map</a:t>
            </a:r>
            <a:r>
              <a:rPr lang="zh-CN" altLang="en-US" sz="1600" dirty="0"/>
              <a:t>的</a:t>
            </a:r>
            <a:r>
              <a:rPr lang="en-US" altLang="zh-CN" sz="1600" dirty="0"/>
              <a:t>key</a:t>
            </a:r>
            <a:r>
              <a:rPr lang="zh-CN" altLang="en-US" sz="1600" dirty="0"/>
              <a:t>就是参数名，所以这个时候</a:t>
            </a:r>
            <a:r>
              <a:rPr lang="en-US" altLang="zh-CN" sz="1600" dirty="0"/>
              <a:t>collection</a:t>
            </a:r>
            <a:r>
              <a:rPr lang="zh-CN" altLang="en-US" sz="1600" dirty="0"/>
              <a:t>属性值就是传入的</a:t>
            </a:r>
            <a:r>
              <a:rPr lang="en-US" altLang="zh-CN" sz="1600" dirty="0"/>
              <a:t>List</a:t>
            </a:r>
            <a:r>
              <a:rPr lang="zh-CN" altLang="en-US" sz="1600" dirty="0"/>
              <a:t>或</a:t>
            </a:r>
            <a:r>
              <a:rPr lang="en-US" altLang="zh-CN" sz="1600" dirty="0"/>
              <a:t>array</a:t>
            </a:r>
            <a:r>
              <a:rPr lang="zh-CN" altLang="en-US" sz="1600" dirty="0"/>
              <a:t>对象在自己封装的</a:t>
            </a:r>
            <a:r>
              <a:rPr lang="en-US" altLang="zh-CN" sz="1600" dirty="0"/>
              <a:t>map</a:t>
            </a:r>
            <a:r>
              <a:rPr lang="zh-CN" altLang="en-US" sz="1600" dirty="0"/>
              <a:t>里面的</a:t>
            </a:r>
            <a:r>
              <a:rPr lang="en-US" altLang="zh-CN" sz="1600" dirty="0"/>
              <a:t>key</a:t>
            </a:r>
          </a:p>
          <a:p>
            <a:endParaRPr lang="zh-CN" altLang="en-US" dirty="0"/>
          </a:p>
        </p:txBody>
      </p:sp>
    </p:spTree>
    <p:extLst>
      <p:ext uri="{BB962C8B-B14F-4D97-AF65-F5344CB8AC3E}">
        <p14:creationId xmlns:p14="http://schemas.microsoft.com/office/powerpoint/2010/main" val="35802695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7060" y="634604"/>
            <a:ext cx="5822414" cy="857250"/>
          </a:xfrm>
        </p:spPr>
        <p:txBody>
          <a:bodyPr>
            <a:normAutofit/>
          </a:bodyPr>
          <a:lstStyle/>
          <a:p>
            <a:pPr algn="l"/>
            <a:r>
              <a:rPr lang="en-US" altLang="zh-CN" sz="1800" b="1" dirty="0" smtClean="0">
                <a:solidFill>
                  <a:schemeClr val="accent6">
                    <a:lumMod val="75000"/>
                  </a:schemeClr>
                </a:solidFill>
              </a:rPr>
              <a:t>foreach</a:t>
            </a:r>
            <a:endParaRPr lang="zh-CN" altLang="en-US" sz="1800" b="1" dirty="0">
              <a:solidFill>
                <a:schemeClr val="accent6">
                  <a:lumMod val="75000"/>
                </a:schemeClr>
              </a:solidFill>
            </a:endParaRPr>
          </a:p>
        </p:txBody>
      </p:sp>
      <p:sp>
        <p:nvSpPr>
          <p:cNvPr id="3" name="文本框 2"/>
          <p:cNvSpPr txBox="1"/>
          <p:nvPr/>
        </p:nvSpPr>
        <p:spPr>
          <a:xfrm>
            <a:off x="707060" y="1451747"/>
            <a:ext cx="6531022" cy="2215991"/>
          </a:xfrm>
          <a:prstGeom prst="rect">
            <a:avLst/>
          </a:prstGeom>
          <a:noFill/>
        </p:spPr>
        <p:txBody>
          <a:bodyPr wrap="square" rtlCol="0">
            <a:spAutoFit/>
          </a:bodyPr>
          <a:lstStyle/>
          <a:p>
            <a:r>
              <a:rPr lang="zh-CN" altLang="en-US" sz="1600" dirty="0"/>
              <a:t>单参数</a:t>
            </a:r>
            <a:r>
              <a:rPr lang="en-US" altLang="zh-CN" sz="1600" dirty="0"/>
              <a:t>List</a:t>
            </a:r>
            <a:r>
              <a:rPr lang="zh-CN" altLang="en-US" sz="1600" dirty="0"/>
              <a:t>的类型</a:t>
            </a:r>
            <a:r>
              <a:rPr lang="zh-CN" altLang="en-US" sz="1600" dirty="0" smtClean="0"/>
              <a:t>：</a:t>
            </a:r>
            <a:endParaRPr lang="en-US" altLang="zh-CN" sz="1600" dirty="0" smtClean="0"/>
          </a:p>
          <a:p>
            <a:endParaRPr lang="en-US" altLang="zh-CN" dirty="0" smtClean="0"/>
          </a:p>
          <a:p>
            <a:r>
              <a:rPr lang="en-US" altLang="zh-CN" sz="1400" dirty="0"/>
              <a:t>&lt;select id="</a:t>
            </a:r>
            <a:r>
              <a:rPr lang="en-US" altLang="zh-CN" sz="1400" dirty="0" err="1"/>
              <a:t>dynamicForeachTest</a:t>
            </a:r>
            <a:r>
              <a:rPr lang="en-US" altLang="zh-CN" sz="1400" dirty="0"/>
              <a:t>" resultType="Blog"&gt; </a:t>
            </a:r>
          </a:p>
          <a:p>
            <a:r>
              <a:rPr lang="en-US" altLang="zh-CN" sz="1400" dirty="0"/>
              <a:t>select * from </a:t>
            </a:r>
            <a:r>
              <a:rPr lang="en-US" altLang="zh-CN" sz="1400" dirty="0" err="1"/>
              <a:t>t_blog</a:t>
            </a:r>
            <a:r>
              <a:rPr lang="en-US" altLang="zh-CN" sz="1400" dirty="0"/>
              <a:t> where id in </a:t>
            </a:r>
          </a:p>
          <a:p>
            <a:r>
              <a:rPr lang="en-US" altLang="zh-CN" sz="1400" dirty="0"/>
              <a:t>&lt;</a:t>
            </a:r>
            <a:r>
              <a:rPr lang="en-US" altLang="zh-CN" sz="1400" dirty="0" err="1"/>
              <a:t>foreach</a:t>
            </a:r>
            <a:r>
              <a:rPr lang="en-US" altLang="zh-CN" sz="1400" dirty="0"/>
              <a:t> collection="list" index="index" item="item" open="(" separator="," close=")"&gt; </a:t>
            </a:r>
          </a:p>
          <a:p>
            <a:r>
              <a:rPr lang="en-US" altLang="zh-CN" sz="1400" dirty="0"/>
              <a:t>#{item} </a:t>
            </a:r>
          </a:p>
          <a:p>
            <a:r>
              <a:rPr lang="en-US" altLang="zh-CN" sz="1400" dirty="0"/>
              <a:t>&lt;/foreach&gt; </a:t>
            </a:r>
          </a:p>
          <a:p>
            <a:r>
              <a:rPr lang="en-US" altLang="zh-CN" sz="1400" dirty="0"/>
              <a:t>&lt;/select&gt; </a:t>
            </a:r>
          </a:p>
          <a:p>
            <a:endParaRPr lang="zh-CN" altLang="en-US" dirty="0"/>
          </a:p>
        </p:txBody>
      </p:sp>
    </p:spTree>
    <p:extLst>
      <p:ext uri="{BB962C8B-B14F-4D97-AF65-F5344CB8AC3E}">
        <p14:creationId xmlns:p14="http://schemas.microsoft.com/office/powerpoint/2010/main" val="2961965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1800" b="1" dirty="0">
                <a:solidFill>
                  <a:schemeClr val="accent6">
                    <a:lumMod val="75000"/>
                  </a:schemeClr>
                </a:solidFill>
              </a:rPr>
              <a:t>foreach</a:t>
            </a:r>
            <a:endParaRPr lang="zh-CN" altLang="en-US" sz="1800" b="1" dirty="0">
              <a:solidFill>
                <a:schemeClr val="accent6">
                  <a:lumMod val="75000"/>
                </a:schemeClr>
              </a:solidFill>
            </a:endParaRPr>
          </a:p>
        </p:txBody>
      </p:sp>
      <p:sp>
        <p:nvSpPr>
          <p:cNvPr id="3" name="文本框 2"/>
          <p:cNvSpPr txBox="1"/>
          <p:nvPr/>
        </p:nvSpPr>
        <p:spPr>
          <a:xfrm>
            <a:off x="585874" y="929377"/>
            <a:ext cx="6740343" cy="2185214"/>
          </a:xfrm>
          <a:prstGeom prst="rect">
            <a:avLst/>
          </a:prstGeom>
          <a:noFill/>
        </p:spPr>
        <p:txBody>
          <a:bodyPr wrap="square" rtlCol="0">
            <a:spAutoFit/>
          </a:bodyPr>
          <a:lstStyle/>
          <a:p>
            <a:r>
              <a:rPr lang="zh-CN" altLang="en-US" sz="1600" dirty="0"/>
              <a:t>单参数</a:t>
            </a:r>
            <a:r>
              <a:rPr lang="en-US" altLang="zh-CN" sz="1600" dirty="0"/>
              <a:t>array</a:t>
            </a:r>
            <a:r>
              <a:rPr lang="zh-CN" altLang="en-US" sz="1600" dirty="0"/>
              <a:t>数组的</a:t>
            </a:r>
            <a:r>
              <a:rPr lang="zh-CN" altLang="en-US" sz="1600" dirty="0" smtClean="0"/>
              <a:t>类型</a:t>
            </a:r>
            <a:endParaRPr lang="en-US" altLang="zh-CN" sz="1600" dirty="0" smtClean="0"/>
          </a:p>
          <a:p>
            <a:endParaRPr lang="en-US" altLang="zh-CN" dirty="0" smtClean="0"/>
          </a:p>
          <a:p>
            <a:r>
              <a:rPr lang="en-US" altLang="zh-CN" sz="1400" dirty="0"/>
              <a:t>&lt;select id="dynamicForeach2Test" resultType="Blog"&gt; </a:t>
            </a:r>
          </a:p>
          <a:p>
            <a:r>
              <a:rPr lang="en-US" altLang="zh-CN" sz="1400" dirty="0"/>
              <a:t>select * from </a:t>
            </a:r>
            <a:r>
              <a:rPr lang="en-US" altLang="zh-CN" sz="1400" dirty="0" err="1"/>
              <a:t>t_blog</a:t>
            </a:r>
            <a:r>
              <a:rPr lang="en-US" altLang="zh-CN" sz="1400" dirty="0"/>
              <a:t> where id in </a:t>
            </a:r>
          </a:p>
          <a:p>
            <a:r>
              <a:rPr lang="en-US" altLang="zh-CN" sz="1400" dirty="0"/>
              <a:t>&lt;foreach collection="array" index="index" item="item" open="(" separator="," close=")"&gt; </a:t>
            </a:r>
          </a:p>
          <a:p>
            <a:r>
              <a:rPr lang="en-US" altLang="zh-CN" sz="1400" dirty="0"/>
              <a:t>#{item} </a:t>
            </a:r>
          </a:p>
          <a:p>
            <a:r>
              <a:rPr lang="en-US" altLang="zh-CN" sz="1400" dirty="0"/>
              <a:t>&lt;/foreach&gt; </a:t>
            </a:r>
          </a:p>
          <a:p>
            <a:r>
              <a:rPr lang="en-US" altLang="zh-CN" sz="1400" dirty="0"/>
              <a:t>&lt;/select&gt; </a:t>
            </a:r>
          </a:p>
          <a:p>
            <a:endParaRPr lang="en-US" altLang="zh-CN" dirty="0"/>
          </a:p>
        </p:txBody>
      </p:sp>
    </p:spTree>
    <p:extLst>
      <p:ext uri="{BB962C8B-B14F-4D97-AF65-F5344CB8AC3E}">
        <p14:creationId xmlns:p14="http://schemas.microsoft.com/office/powerpoint/2010/main" val="913672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1800" b="1" dirty="0">
                <a:solidFill>
                  <a:schemeClr val="accent6">
                    <a:lumMod val="75000"/>
                  </a:schemeClr>
                </a:solidFill>
              </a:rPr>
              <a:t>t</a:t>
            </a:r>
            <a:r>
              <a:rPr lang="en-US" altLang="zh-CN" sz="1800" b="1" dirty="0" smtClean="0">
                <a:solidFill>
                  <a:schemeClr val="accent6">
                    <a:lumMod val="75000"/>
                  </a:schemeClr>
                </a:solidFill>
              </a:rPr>
              <a:t>rim</a:t>
            </a:r>
            <a:endParaRPr lang="zh-CN" altLang="en-US" sz="1800" b="1" dirty="0">
              <a:solidFill>
                <a:schemeClr val="accent6">
                  <a:lumMod val="75000"/>
                </a:schemeClr>
              </a:solidFill>
            </a:endParaRPr>
          </a:p>
        </p:txBody>
      </p:sp>
      <p:sp>
        <p:nvSpPr>
          <p:cNvPr id="3" name="文本框 2"/>
          <p:cNvSpPr txBox="1"/>
          <p:nvPr/>
        </p:nvSpPr>
        <p:spPr>
          <a:xfrm>
            <a:off x="457201" y="1063229"/>
            <a:ext cx="7838500" cy="2308324"/>
          </a:xfrm>
          <a:prstGeom prst="rect">
            <a:avLst/>
          </a:prstGeom>
          <a:noFill/>
        </p:spPr>
        <p:txBody>
          <a:bodyPr wrap="square" rtlCol="0">
            <a:spAutoFit/>
          </a:bodyPr>
          <a:lstStyle/>
          <a:p>
            <a:r>
              <a:rPr lang="en-US" altLang="zh-CN" sz="1600" dirty="0"/>
              <a:t>trim</a:t>
            </a:r>
            <a:r>
              <a:rPr lang="zh-CN" altLang="en-US" sz="1600" dirty="0" smtClean="0"/>
              <a:t>标签对自己所包含的内容加上前缀（</a:t>
            </a:r>
            <a:r>
              <a:rPr lang="en-US" altLang="zh-CN" sz="1600" dirty="0"/>
              <a:t> prefix </a:t>
            </a:r>
            <a:r>
              <a:rPr lang="zh-CN" altLang="en-US" sz="1600" dirty="0" smtClean="0"/>
              <a:t>），并覆盖其头部（</a:t>
            </a:r>
            <a:r>
              <a:rPr lang="en-US" altLang="zh-CN" sz="1600" dirty="0"/>
              <a:t> prefixOverrides </a:t>
            </a:r>
            <a:r>
              <a:rPr lang="zh-CN" altLang="en-US" sz="1600" dirty="0" smtClean="0"/>
              <a:t>），或对自己包含的内容加上后缀（</a:t>
            </a:r>
            <a:r>
              <a:rPr lang="en-US" altLang="zh-CN" sz="1600" dirty="0"/>
              <a:t> suffix </a:t>
            </a:r>
            <a:r>
              <a:rPr lang="zh-CN" altLang="en-US" sz="1600" dirty="0" smtClean="0"/>
              <a:t>），并覆盖其尾部（</a:t>
            </a:r>
            <a:r>
              <a:rPr lang="en-US" altLang="zh-CN" sz="1600" dirty="0" smtClean="0"/>
              <a:t>suffixOverrides）</a:t>
            </a:r>
          </a:p>
          <a:p>
            <a:endParaRPr lang="en-US" altLang="zh-CN" sz="1600" dirty="0" smtClean="0"/>
          </a:p>
          <a:p>
            <a:r>
              <a:rPr lang="en-US" altLang="zh-CN" sz="1600" dirty="0" smtClean="0"/>
              <a:t> </a:t>
            </a:r>
            <a:r>
              <a:rPr lang="zh-CN" altLang="en-US" sz="1600" dirty="0"/>
              <a:t>属性</a:t>
            </a:r>
          </a:p>
          <a:p>
            <a:r>
              <a:rPr lang="en-US" altLang="zh-CN" sz="1600" dirty="0"/>
              <a:t>prefix</a:t>
            </a:r>
            <a:r>
              <a:rPr lang="zh-CN" altLang="en-US" sz="1600" dirty="0"/>
              <a:t>：前缀覆盖并增加其内容</a:t>
            </a:r>
          </a:p>
          <a:p>
            <a:r>
              <a:rPr lang="en-US" altLang="zh-CN" sz="1600" dirty="0"/>
              <a:t>suffix</a:t>
            </a:r>
            <a:r>
              <a:rPr lang="zh-CN" altLang="en-US" sz="1600" dirty="0"/>
              <a:t>：后缀覆盖并增加其内容</a:t>
            </a:r>
          </a:p>
          <a:p>
            <a:r>
              <a:rPr lang="en-US" altLang="zh-CN" sz="1600" dirty="0"/>
              <a:t>prefixOverrides</a:t>
            </a:r>
            <a:r>
              <a:rPr lang="zh-CN" altLang="en-US" sz="1600" dirty="0"/>
              <a:t>：前缀判断的条件</a:t>
            </a:r>
          </a:p>
          <a:p>
            <a:r>
              <a:rPr lang="en-US" altLang="zh-CN" sz="1600" dirty="0"/>
              <a:t>suffixOverrides</a:t>
            </a:r>
            <a:r>
              <a:rPr lang="zh-CN" altLang="en-US" sz="1600" dirty="0"/>
              <a:t>：后缀判断的条件</a:t>
            </a:r>
          </a:p>
          <a:p>
            <a:endParaRPr lang="en-US" altLang="zh-CN" sz="1600" dirty="0"/>
          </a:p>
        </p:txBody>
      </p:sp>
    </p:spTree>
    <p:extLst>
      <p:ext uri="{BB962C8B-B14F-4D97-AF65-F5344CB8AC3E}">
        <p14:creationId xmlns:p14="http://schemas.microsoft.com/office/powerpoint/2010/main" val="1373514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1099" y="462708"/>
            <a:ext cx="6128536" cy="645004"/>
          </a:xfrm>
        </p:spPr>
        <p:txBody>
          <a:bodyPr>
            <a:normAutofit/>
          </a:bodyPr>
          <a:lstStyle/>
          <a:p>
            <a:pPr algn="l"/>
            <a:r>
              <a:rPr lang="en-US" altLang="zh-CN" sz="1800" b="1" dirty="0">
                <a:solidFill>
                  <a:schemeClr val="accent6">
                    <a:lumMod val="75000"/>
                  </a:schemeClr>
                </a:solidFill>
              </a:rPr>
              <a:t>t</a:t>
            </a:r>
            <a:r>
              <a:rPr lang="en-US" altLang="zh-CN" sz="1800" b="1" dirty="0" smtClean="0">
                <a:solidFill>
                  <a:schemeClr val="accent6">
                    <a:lumMod val="75000"/>
                  </a:schemeClr>
                </a:solidFill>
              </a:rPr>
              <a:t>rim</a:t>
            </a:r>
            <a:endParaRPr lang="zh-CN" altLang="en-US" sz="1800" b="1" dirty="0">
              <a:solidFill>
                <a:schemeClr val="accent6">
                  <a:lumMod val="75000"/>
                </a:schemeClr>
              </a:solidFill>
            </a:endParaRPr>
          </a:p>
        </p:txBody>
      </p:sp>
      <p:sp>
        <p:nvSpPr>
          <p:cNvPr id="3" name="文本框 2"/>
          <p:cNvSpPr txBox="1"/>
          <p:nvPr/>
        </p:nvSpPr>
        <p:spPr>
          <a:xfrm>
            <a:off x="418641" y="1069670"/>
            <a:ext cx="7484724" cy="3046988"/>
          </a:xfrm>
          <a:prstGeom prst="rect">
            <a:avLst/>
          </a:prstGeom>
          <a:noFill/>
        </p:spPr>
        <p:txBody>
          <a:bodyPr wrap="square" rtlCol="0">
            <a:spAutoFit/>
          </a:bodyPr>
          <a:lstStyle/>
          <a:p>
            <a:r>
              <a:rPr lang="en-US" altLang="zh-CN" sz="1600" dirty="0" smtClean="0"/>
              <a:t>Select *  from sys_memu b</a:t>
            </a:r>
            <a:endParaRPr lang="en-US" altLang="zh-CN" sz="1600" dirty="0"/>
          </a:p>
          <a:p>
            <a:r>
              <a:rPr lang="en-US" altLang="zh-CN" sz="1600" dirty="0" smtClean="0"/>
              <a:t>&lt;</a:t>
            </a:r>
            <a:r>
              <a:rPr lang="en-US" altLang="zh-CN" sz="1600" dirty="0"/>
              <a:t>trim prefix </a:t>
            </a:r>
            <a:r>
              <a:rPr lang="en-US" altLang="zh-CN" sz="1600" dirty="0" smtClean="0"/>
              <a:t>="</a:t>
            </a:r>
            <a:r>
              <a:rPr lang="en-US" altLang="zh-CN" sz="1600" dirty="0"/>
              <a:t>WHERE" prefix </a:t>
            </a:r>
            <a:r>
              <a:rPr lang="en-US" altLang="zh-CN" sz="1600" dirty="0" smtClean="0"/>
              <a:t>Overrides</a:t>
            </a:r>
            <a:r>
              <a:rPr lang="en-US" altLang="zh-CN" sz="1600" dirty="0"/>
              <a:t>="AND | OR"&gt; </a:t>
            </a:r>
          </a:p>
          <a:p>
            <a:r>
              <a:rPr lang="en-US" altLang="zh-CN" sz="1600" dirty="0"/>
              <a:t>&lt;if test="id != null and id !='' "&gt; </a:t>
            </a:r>
          </a:p>
          <a:p>
            <a:r>
              <a:rPr lang="en-US" altLang="zh-CN" sz="1600" dirty="0"/>
              <a:t>AND b.id =#{id} </a:t>
            </a:r>
          </a:p>
          <a:p>
            <a:r>
              <a:rPr lang="en-US" altLang="zh-CN" sz="1600" dirty="0"/>
              <a:t>&lt;/if&gt; </a:t>
            </a:r>
          </a:p>
          <a:p>
            <a:r>
              <a:rPr lang="en-US" altLang="zh-CN" sz="1600" dirty="0"/>
              <a:t>&lt;if test="name != null"&gt; </a:t>
            </a:r>
          </a:p>
          <a:p>
            <a:r>
              <a:rPr lang="en-US" altLang="zh-CN" sz="1600" dirty="0"/>
              <a:t>AND b.menu_name like #{name} </a:t>
            </a:r>
          </a:p>
          <a:p>
            <a:r>
              <a:rPr lang="en-US" altLang="zh-CN" sz="1600" dirty="0"/>
              <a:t>&lt;/if&gt; </a:t>
            </a:r>
          </a:p>
          <a:p>
            <a:r>
              <a:rPr lang="en-US" altLang="zh-CN" sz="1600" dirty="0"/>
              <a:t>&lt;/trim&gt; </a:t>
            </a:r>
            <a:endParaRPr lang="en-US" altLang="zh-CN" sz="1600" dirty="0" smtClean="0"/>
          </a:p>
          <a:p>
            <a:endParaRPr lang="en-US" altLang="zh-CN" sz="1600" dirty="0" smtClean="0"/>
          </a:p>
          <a:p>
            <a:r>
              <a:rPr lang="zh-CN" altLang="en-US" sz="1600" dirty="0" smtClean="0">
                <a:solidFill>
                  <a:srgbClr val="FF0000"/>
                </a:solidFill>
              </a:rPr>
              <a:t>如果</a:t>
            </a:r>
            <a:r>
              <a:rPr lang="en-US" altLang="zh-CN" sz="1600" dirty="0" smtClean="0">
                <a:solidFill>
                  <a:srgbClr val="FF0000"/>
                </a:solidFill>
              </a:rPr>
              <a:t>id</a:t>
            </a:r>
            <a:r>
              <a:rPr lang="zh-CN" altLang="en-US" sz="1600" dirty="0" smtClean="0">
                <a:solidFill>
                  <a:srgbClr val="FF0000"/>
                </a:solidFill>
              </a:rPr>
              <a:t>为</a:t>
            </a:r>
            <a:r>
              <a:rPr lang="en-US" altLang="zh-CN" sz="1600" dirty="0" smtClean="0">
                <a:solidFill>
                  <a:srgbClr val="FF0000"/>
                </a:solidFill>
              </a:rPr>
              <a:t>1，name</a:t>
            </a:r>
            <a:r>
              <a:rPr lang="zh-CN" altLang="en-US" sz="1600" dirty="0" smtClean="0">
                <a:solidFill>
                  <a:srgbClr val="FF0000"/>
                </a:solidFill>
              </a:rPr>
              <a:t>为</a:t>
            </a:r>
            <a:r>
              <a:rPr lang="en-US" altLang="zh-CN" sz="1600" dirty="0">
                <a:solidFill>
                  <a:srgbClr val="FF0000"/>
                </a:solidFill>
              </a:rPr>
              <a:t>ab </a:t>
            </a:r>
            <a:r>
              <a:rPr lang="zh-CN" altLang="en-US" sz="1600" dirty="0" smtClean="0">
                <a:solidFill>
                  <a:srgbClr val="FF0000"/>
                </a:solidFill>
              </a:rPr>
              <a:t>，最终的</a:t>
            </a:r>
            <a:r>
              <a:rPr lang="en-US" altLang="zh-CN" sz="1600" dirty="0" smtClean="0">
                <a:solidFill>
                  <a:srgbClr val="FF0000"/>
                </a:solidFill>
              </a:rPr>
              <a:t>SQL</a:t>
            </a:r>
            <a:r>
              <a:rPr lang="zh-CN" altLang="en-US" sz="1600" dirty="0" smtClean="0">
                <a:solidFill>
                  <a:srgbClr val="FF0000"/>
                </a:solidFill>
              </a:rPr>
              <a:t>为：</a:t>
            </a:r>
            <a:endParaRPr lang="en-US" altLang="zh-CN" sz="1600" dirty="0" smtClean="0">
              <a:solidFill>
                <a:srgbClr val="FF0000"/>
              </a:solidFill>
            </a:endParaRPr>
          </a:p>
          <a:p>
            <a:r>
              <a:rPr lang="en-US" altLang="zh-CN" sz="1600" dirty="0" smtClean="0">
                <a:solidFill>
                  <a:srgbClr val="FF0000"/>
                </a:solidFill>
              </a:rPr>
              <a:t>select </a:t>
            </a:r>
            <a:r>
              <a:rPr lang="en-US" altLang="zh-CN" sz="1600" dirty="0">
                <a:solidFill>
                  <a:srgbClr val="FF0000"/>
                </a:solidFill>
              </a:rPr>
              <a:t>b.* from </a:t>
            </a:r>
            <a:r>
              <a:rPr lang="en-US" altLang="zh-CN" sz="1600" dirty="0" err="1">
                <a:solidFill>
                  <a:srgbClr val="FF0000"/>
                </a:solidFill>
              </a:rPr>
              <a:t>sys_menu</a:t>
            </a:r>
            <a:r>
              <a:rPr lang="en-US" altLang="zh-CN" sz="1600" dirty="0">
                <a:solidFill>
                  <a:srgbClr val="FF0000"/>
                </a:solidFill>
              </a:rPr>
              <a:t> b </a:t>
            </a:r>
            <a:r>
              <a:rPr lang="en-US" altLang="zh-CN" sz="1600" dirty="0" smtClean="0">
                <a:solidFill>
                  <a:srgbClr val="FF0000"/>
                </a:solidFill>
              </a:rPr>
              <a:t>where b. id =‘1’ and  </a:t>
            </a:r>
            <a:r>
              <a:rPr lang="en-US" altLang="zh-CN" sz="1600" dirty="0" err="1" smtClean="0">
                <a:solidFill>
                  <a:srgbClr val="FF0000"/>
                </a:solidFill>
              </a:rPr>
              <a:t>b.menu</a:t>
            </a:r>
            <a:r>
              <a:rPr lang="en-US" altLang="zh-CN" sz="1600" dirty="0" smtClean="0">
                <a:solidFill>
                  <a:srgbClr val="FF0000"/>
                </a:solidFill>
              </a:rPr>
              <a:t> like ‘ab’</a:t>
            </a:r>
            <a:endParaRPr lang="en-US" altLang="zh-CN" sz="1600" dirty="0">
              <a:solidFill>
                <a:srgbClr val="FF0000"/>
              </a:solidFill>
            </a:endParaRPr>
          </a:p>
        </p:txBody>
      </p:sp>
    </p:spTree>
    <p:extLst>
      <p:ext uri="{BB962C8B-B14F-4D97-AF65-F5344CB8AC3E}">
        <p14:creationId xmlns:p14="http://schemas.microsoft.com/office/powerpoint/2010/main" val="2487502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3133" y="495759"/>
            <a:ext cx="6128536" cy="645004"/>
          </a:xfrm>
        </p:spPr>
        <p:txBody>
          <a:bodyPr>
            <a:normAutofit/>
          </a:bodyPr>
          <a:lstStyle/>
          <a:p>
            <a:pPr algn="l"/>
            <a:r>
              <a:rPr lang="en-US" altLang="zh-CN" sz="1800" b="1" dirty="0">
                <a:solidFill>
                  <a:schemeClr val="accent6">
                    <a:lumMod val="75000"/>
                  </a:schemeClr>
                </a:solidFill>
              </a:rPr>
              <a:t>t</a:t>
            </a:r>
            <a:r>
              <a:rPr lang="en-US" altLang="zh-CN" sz="1800" b="1" dirty="0" smtClean="0">
                <a:solidFill>
                  <a:schemeClr val="accent6">
                    <a:lumMod val="75000"/>
                  </a:schemeClr>
                </a:solidFill>
              </a:rPr>
              <a:t>rim</a:t>
            </a:r>
            <a:endParaRPr lang="zh-CN" altLang="en-US" sz="1800" b="1" dirty="0">
              <a:solidFill>
                <a:schemeClr val="accent6">
                  <a:lumMod val="75000"/>
                </a:schemeClr>
              </a:solidFill>
            </a:endParaRPr>
          </a:p>
        </p:txBody>
      </p:sp>
      <p:sp>
        <p:nvSpPr>
          <p:cNvPr id="3" name="文本框 2"/>
          <p:cNvSpPr txBox="1"/>
          <p:nvPr/>
        </p:nvSpPr>
        <p:spPr>
          <a:xfrm>
            <a:off x="286439" y="1294999"/>
            <a:ext cx="7484724" cy="2554545"/>
          </a:xfrm>
          <a:prstGeom prst="rect">
            <a:avLst/>
          </a:prstGeom>
          <a:noFill/>
        </p:spPr>
        <p:txBody>
          <a:bodyPr wrap="square" rtlCol="0">
            <a:spAutoFit/>
          </a:bodyPr>
          <a:lstStyle/>
          <a:p>
            <a:r>
              <a:rPr lang="en-US" altLang="zh-CN" sz="1600" dirty="0" smtClean="0"/>
              <a:t>Update sys_memu b</a:t>
            </a:r>
          </a:p>
          <a:p>
            <a:r>
              <a:rPr lang="en-US" altLang="zh-CN" sz="1600" dirty="0" smtClean="0"/>
              <a:t>&lt;set&gt;</a:t>
            </a:r>
            <a:endParaRPr lang="en-US" altLang="zh-CN" sz="1600" dirty="0"/>
          </a:p>
          <a:p>
            <a:r>
              <a:rPr lang="en-US" altLang="zh-CN" sz="1600" dirty="0" smtClean="0"/>
              <a:t>&lt;</a:t>
            </a:r>
            <a:r>
              <a:rPr lang="en-US" altLang="zh-CN" sz="1600" dirty="0"/>
              <a:t>trim prefix </a:t>
            </a:r>
            <a:r>
              <a:rPr lang="en-US" altLang="zh-CN" sz="1600" dirty="0" smtClean="0"/>
              <a:t>="</a:t>
            </a:r>
            <a:r>
              <a:rPr lang="en-US" altLang="zh-CN" sz="1600" dirty="0"/>
              <a:t>WHERE" suffixOverrides </a:t>
            </a:r>
            <a:r>
              <a:rPr lang="en-US" altLang="zh-CN" sz="1600" dirty="0" smtClean="0"/>
              <a:t>=“,"&gt; </a:t>
            </a:r>
            <a:endParaRPr lang="en-US" altLang="zh-CN" sz="1600" dirty="0"/>
          </a:p>
          <a:p>
            <a:r>
              <a:rPr lang="en-US" altLang="zh-CN" sz="1600" dirty="0"/>
              <a:t>&lt;if test</a:t>
            </a:r>
            <a:r>
              <a:rPr lang="en-US" altLang="zh-CN" sz="1600" dirty="0" smtClean="0"/>
              <a:t>=“name </a:t>
            </a:r>
            <a:r>
              <a:rPr lang="en-US" altLang="zh-CN" sz="1600" dirty="0"/>
              <a:t>!= null and </a:t>
            </a:r>
            <a:r>
              <a:rPr lang="en-US" altLang="zh-CN" sz="1600" dirty="0" smtClean="0"/>
              <a:t>name!='' </a:t>
            </a:r>
            <a:r>
              <a:rPr lang="en-US" altLang="zh-CN" sz="1600" dirty="0"/>
              <a:t>"&gt; </a:t>
            </a:r>
          </a:p>
          <a:p>
            <a:r>
              <a:rPr lang="en-US" altLang="zh-CN" sz="1600" dirty="0" smtClean="0"/>
              <a:t> </a:t>
            </a:r>
            <a:r>
              <a:rPr lang="en-US" altLang="zh-CN" sz="1600" dirty="0"/>
              <a:t>b.menu_name </a:t>
            </a:r>
            <a:r>
              <a:rPr lang="en-US" altLang="zh-CN" sz="1600" dirty="0" smtClean="0"/>
              <a:t>= </a:t>
            </a:r>
            <a:r>
              <a:rPr lang="en-US" altLang="zh-CN" sz="1600" dirty="0"/>
              <a:t>#{name</a:t>
            </a:r>
            <a:r>
              <a:rPr lang="en-US" altLang="zh-CN" sz="1600" dirty="0" smtClean="0"/>
              <a:t>}, &lt;/</a:t>
            </a:r>
            <a:r>
              <a:rPr lang="en-US" altLang="zh-CN" sz="1600" dirty="0"/>
              <a:t>if&gt; </a:t>
            </a:r>
          </a:p>
          <a:p>
            <a:r>
              <a:rPr lang="en-US" altLang="zh-CN" sz="1600" dirty="0" smtClean="0"/>
              <a:t>&lt;/</a:t>
            </a:r>
            <a:r>
              <a:rPr lang="en-US" altLang="zh-CN" sz="1600" dirty="0"/>
              <a:t>trim&gt; </a:t>
            </a:r>
            <a:endParaRPr lang="en-US" altLang="zh-CN" sz="1600" dirty="0" smtClean="0"/>
          </a:p>
          <a:p>
            <a:r>
              <a:rPr lang="en-US" altLang="zh-CN" sz="1600" dirty="0" smtClean="0"/>
              <a:t>&lt;set&gt;</a:t>
            </a:r>
          </a:p>
          <a:p>
            <a:endParaRPr lang="en-US" altLang="zh-CN" sz="1600" dirty="0" smtClean="0"/>
          </a:p>
          <a:p>
            <a:r>
              <a:rPr lang="zh-CN" altLang="en-US" sz="1600" dirty="0" smtClean="0">
                <a:solidFill>
                  <a:srgbClr val="FF0000"/>
                </a:solidFill>
              </a:rPr>
              <a:t>如果</a:t>
            </a:r>
            <a:r>
              <a:rPr lang="en-US" altLang="zh-CN" sz="1600" dirty="0" smtClean="0">
                <a:solidFill>
                  <a:srgbClr val="FF0000"/>
                </a:solidFill>
              </a:rPr>
              <a:t>name</a:t>
            </a:r>
            <a:r>
              <a:rPr lang="zh-CN" altLang="en-US" sz="1600" dirty="0" smtClean="0">
                <a:solidFill>
                  <a:srgbClr val="FF0000"/>
                </a:solidFill>
              </a:rPr>
              <a:t>为</a:t>
            </a:r>
            <a:r>
              <a:rPr lang="en-US" altLang="zh-CN" sz="1600" dirty="0">
                <a:solidFill>
                  <a:srgbClr val="FF0000"/>
                </a:solidFill>
              </a:rPr>
              <a:t>ab </a:t>
            </a:r>
            <a:r>
              <a:rPr lang="zh-CN" altLang="en-US" sz="1600" dirty="0" smtClean="0">
                <a:solidFill>
                  <a:srgbClr val="FF0000"/>
                </a:solidFill>
              </a:rPr>
              <a:t>，最终的</a:t>
            </a:r>
            <a:r>
              <a:rPr lang="en-US" altLang="zh-CN" sz="1600" dirty="0" smtClean="0">
                <a:solidFill>
                  <a:srgbClr val="FF0000"/>
                </a:solidFill>
              </a:rPr>
              <a:t>SQL</a:t>
            </a:r>
            <a:r>
              <a:rPr lang="zh-CN" altLang="en-US" sz="1600" dirty="0" smtClean="0">
                <a:solidFill>
                  <a:srgbClr val="FF0000"/>
                </a:solidFill>
              </a:rPr>
              <a:t>为：</a:t>
            </a:r>
            <a:endParaRPr lang="en-US" altLang="zh-CN" sz="1600" dirty="0" smtClean="0">
              <a:solidFill>
                <a:srgbClr val="FF0000"/>
              </a:solidFill>
            </a:endParaRPr>
          </a:p>
          <a:p>
            <a:r>
              <a:rPr lang="en-US" altLang="zh-CN" sz="1600" dirty="0">
                <a:solidFill>
                  <a:srgbClr val="FF0000"/>
                </a:solidFill>
              </a:rPr>
              <a:t>Update sys_memu </a:t>
            </a:r>
            <a:r>
              <a:rPr lang="en-US" altLang="zh-CN" sz="1600" dirty="0" smtClean="0">
                <a:solidFill>
                  <a:srgbClr val="FF0000"/>
                </a:solidFill>
              </a:rPr>
              <a:t>b set  </a:t>
            </a:r>
            <a:r>
              <a:rPr lang="en-US" altLang="zh-CN" sz="1600" dirty="0">
                <a:solidFill>
                  <a:srgbClr val="FF0000"/>
                </a:solidFill>
              </a:rPr>
              <a:t> b.menu_name = </a:t>
            </a:r>
            <a:r>
              <a:rPr lang="en-US" altLang="zh-CN" sz="1600" dirty="0" smtClean="0">
                <a:solidFill>
                  <a:srgbClr val="FF0000"/>
                </a:solidFill>
              </a:rPr>
              <a:t>‘ab’</a:t>
            </a:r>
            <a:endParaRPr lang="en-US" altLang="zh-CN" sz="1600" dirty="0">
              <a:solidFill>
                <a:srgbClr val="FF0000"/>
              </a:solidFill>
            </a:endParaRPr>
          </a:p>
        </p:txBody>
      </p:sp>
    </p:spTree>
    <p:extLst>
      <p:ext uri="{BB962C8B-B14F-4D97-AF65-F5344CB8AC3E}">
        <p14:creationId xmlns:p14="http://schemas.microsoft.com/office/powerpoint/2010/main" val="3869384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762" y="649995"/>
            <a:ext cx="8229600" cy="589504"/>
          </a:xfrm>
        </p:spPr>
        <p:txBody>
          <a:bodyPr>
            <a:normAutofit/>
          </a:bodyPr>
          <a:lstStyle/>
          <a:p>
            <a:pPr algn="l"/>
            <a:r>
              <a:rPr lang="zh-CN" altLang="en-US" sz="1800" b="1" dirty="0" smtClean="0"/>
              <a:t>六、</a:t>
            </a:r>
            <a:r>
              <a:rPr lang="en-US" altLang="zh-CN" sz="1800" b="1" dirty="0" err="1" smtClean="0"/>
              <a:t>mybatis</a:t>
            </a:r>
            <a:r>
              <a:rPr lang="zh-CN" altLang="en-US" sz="1800" b="1" dirty="0" smtClean="0"/>
              <a:t>分页插件</a:t>
            </a:r>
            <a:endParaRPr lang="zh-CN" altLang="en-US" sz="1800" b="1" dirty="0"/>
          </a:p>
        </p:txBody>
      </p:sp>
      <p:sp>
        <p:nvSpPr>
          <p:cNvPr id="4" name="文本框 3"/>
          <p:cNvSpPr txBox="1"/>
          <p:nvPr/>
        </p:nvSpPr>
        <p:spPr>
          <a:xfrm>
            <a:off x="661012" y="1410159"/>
            <a:ext cx="7304183" cy="1323439"/>
          </a:xfrm>
          <a:prstGeom prst="rect">
            <a:avLst/>
          </a:prstGeom>
          <a:noFill/>
        </p:spPr>
        <p:txBody>
          <a:bodyPr wrap="square" rtlCol="0">
            <a:spAutoFit/>
          </a:bodyPr>
          <a:lstStyle/>
          <a:p>
            <a:pPr marL="742950" lvl="1" indent="-285750">
              <a:buFont typeface="Wingdings" panose="05000000000000000000" pitchFamily="2" charset="2"/>
              <a:buChar char="Ø"/>
            </a:pPr>
            <a:r>
              <a:rPr lang="zh-CN" altLang="en-US" sz="1600" b="1" dirty="0" smtClean="0"/>
              <a:t>拦截器的概念</a:t>
            </a:r>
            <a:endParaRPr lang="en-US" altLang="zh-CN" sz="1600" b="1" dirty="0" smtClean="0"/>
          </a:p>
          <a:p>
            <a:pPr marL="742950" lvl="1" indent="-285750">
              <a:buFont typeface="Wingdings" panose="05000000000000000000" pitchFamily="2" charset="2"/>
              <a:buChar char="Ø"/>
            </a:pPr>
            <a:r>
              <a:rPr lang="en-US" altLang="zh-CN" sz="1600" b="1" dirty="0"/>
              <a:t>Interceptor</a:t>
            </a:r>
            <a:r>
              <a:rPr lang="zh-CN" altLang="en-US" sz="1600" b="1" dirty="0" smtClean="0"/>
              <a:t>接口</a:t>
            </a:r>
            <a:endParaRPr lang="en-US" altLang="zh-CN" sz="1600" b="1" dirty="0" smtClean="0"/>
          </a:p>
          <a:p>
            <a:pPr marL="742950" lvl="1" indent="-285750">
              <a:buFont typeface="Wingdings" panose="05000000000000000000" pitchFamily="2" charset="2"/>
              <a:buChar char="Ø"/>
            </a:pPr>
            <a:r>
              <a:rPr lang="en-US" altLang="zh-CN" sz="1600" b="1" dirty="0"/>
              <a:t>Mybatis</a:t>
            </a:r>
            <a:r>
              <a:rPr lang="zh-CN" altLang="en-US" sz="1600" b="1" dirty="0"/>
              <a:t>可拦截的</a:t>
            </a:r>
            <a:r>
              <a:rPr lang="zh-CN" altLang="en-US" sz="1600" b="1" dirty="0" smtClean="0"/>
              <a:t>方法</a:t>
            </a:r>
            <a:endParaRPr lang="en-US" altLang="zh-CN" sz="1600" b="1" dirty="0" smtClean="0"/>
          </a:p>
          <a:p>
            <a:pPr marL="742950" lvl="1" indent="-285750">
              <a:buFont typeface="Wingdings" panose="05000000000000000000" pitchFamily="2" charset="2"/>
              <a:buChar char="Ø"/>
            </a:pPr>
            <a:r>
              <a:rPr lang="zh-CN" altLang="en-US" sz="1600" b="1" dirty="0" smtClean="0"/>
              <a:t>拦截器</a:t>
            </a:r>
            <a:r>
              <a:rPr lang="zh-CN" altLang="en-US" sz="1600" b="1" dirty="0"/>
              <a:t>注册</a:t>
            </a:r>
            <a:endParaRPr lang="zh-CN" altLang="en-US" sz="1600" b="1" dirty="0"/>
          </a:p>
          <a:p>
            <a:pPr marL="742950" lvl="1" indent="-285750">
              <a:buFont typeface="Wingdings" panose="05000000000000000000" pitchFamily="2" charset="2"/>
              <a:buChar char="Ø"/>
            </a:pPr>
            <a:r>
              <a:rPr lang="zh-CN" altLang="en-US" sz="1600" b="1" dirty="0" smtClean="0"/>
              <a:t>拦截器实现分页</a:t>
            </a:r>
            <a:endParaRPr lang="zh-CN" altLang="en-US" sz="1600" b="1" dirty="0"/>
          </a:p>
        </p:txBody>
      </p:sp>
    </p:spTree>
    <p:extLst>
      <p:ext uri="{BB962C8B-B14F-4D97-AF65-F5344CB8AC3E}">
        <p14:creationId xmlns:p14="http://schemas.microsoft.com/office/powerpoint/2010/main" val="1513781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762" y="649995"/>
            <a:ext cx="8229600" cy="589504"/>
          </a:xfrm>
        </p:spPr>
        <p:txBody>
          <a:bodyPr>
            <a:normAutofit fontScale="90000"/>
          </a:bodyPr>
          <a:lstStyle/>
          <a:p>
            <a:pPr lvl="1" algn="l" defTabSz="457200" rtl="0">
              <a:spcBef>
                <a:spcPct val="0"/>
              </a:spcBef>
            </a:pPr>
            <a:r>
              <a:rPr lang="zh-CN" altLang="en-US" sz="1600" b="1" dirty="0" smtClean="0">
                <a:solidFill>
                  <a:schemeClr val="accent6">
                    <a:lumMod val="75000"/>
                  </a:schemeClr>
                </a:solidFill>
              </a:rPr>
              <a:t>拦截器的概念</a:t>
            </a:r>
            <a:r>
              <a:rPr lang="en-US" altLang="zh-CN" sz="1600" b="1" dirty="0" smtClean="0">
                <a:solidFill>
                  <a:schemeClr val="accent6">
                    <a:lumMod val="75000"/>
                  </a:schemeClr>
                </a:solidFill>
              </a:rPr>
              <a:t/>
            </a:r>
            <a:br>
              <a:rPr lang="en-US" altLang="zh-CN" sz="1600" b="1" dirty="0" smtClean="0">
                <a:solidFill>
                  <a:schemeClr val="accent6">
                    <a:lumMod val="75000"/>
                  </a:schemeClr>
                </a:solidFill>
              </a:rPr>
            </a:br>
            <a:endParaRPr lang="zh-CN" altLang="en-US" sz="1800" b="1" dirty="0">
              <a:solidFill>
                <a:schemeClr val="accent6">
                  <a:lumMod val="75000"/>
                </a:schemeClr>
              </a:solidFill>
            </a:endParaRPr>
          </a:p>
        </p:txBody>
      </p:sp>
      <p:sp>
        <p:nvSpPr>
          <p:cNvPr id="4" name="文本框 3"/>
          <p:cNvSpPr txBox="1"/>
          <p:nvPr/>
        </p:nvSpPr>
        <p:spPr>
          <a:xfrm>
            <a:off x="661012" y="1410159"/>
            <a:ext cx="7304183" cy="1077218"/>
          </a:xfrm>
          <a:prstGeom prst="rect">
            <a:avLst/>
          </a:prstGeom>
          <a:noFill/>
        </p:spPr>
        <p:txBody>
          <a:bodyPr wrap="square" rtlCol="0">
            <a:spAutoFit/>
          </a:bodyPr>
          <a:lstStyle/>
          <a:p>
            <a:r>
              <a:rPr lang="zh-CN" altLang="en-US" sz="1600" dirty="0"/>
              <a:t> 拦截</a:t>
            </a:r>
            <a:r>
              <a:rPr lang="zh-CN" altLang="en-US" sz="1600" dirty="0" smtClean="0"/>
              <a:t>器可以</a:t>
            </a:r>
            <a:r>
              <a:rPr lang="zh-CN" altLang="en-US" sz="1600" dirty="0"/>
              <a:t>拦截某些方法的调用，我们可以选择在这些被拦截的方法执行前后加上某些逻辑，也可以在执行这些被拦截的方法时执行自己的逻辑而不再执行被拦截的</a:t>
            </a:r>
            <a:r>
              <a:rPr lang="zh-CN" altLang="en-US" sz="1600" dirty="0" smtClean="0"/>
              <a:t>方，</a:t>
            </a:r>
            <a:r>
              <a:rPr lang="en-US" altLang="zh-CN" sz="1600" dirty="0" smtClean="0"/>
              <a:t>Mybatis</a:t>
            </a:r>
            <a:r>
              <a:rPr lang="zh-CN" altLang="en-US" sz="1600" dirty="0"/>
              <a:t>拦截器设计的一个初衷就是为了供用户在某些时候可以实现自己的逻辑而不必去动</a:t>
            </a:r>
            <a:r>
              <a:rPr lang="en-US" altLang="zh-CN" sz="1600" dirty="0"/>
              <a:t>Mybatis</a:t>
            </a:r>
            <a:r>
              <a:rPr lang="zh-CN" altLang="en-US" sz="1600" dirty="0"/>
              <a:t>固有的</a:t>
            </a:r>
            <a:r>
              <a:rPr lang="zh-CN" altLang="en-US" sz="1600" dirty="0" smtClean="0"/>
              <a:t>逻辑。</a:t>
            </a:r>
            <a:endParaRPr lang="zh-CN" altLang="en-US" sz="1600" dirty="0">
              <a:solidFill>
                <a:srgbClr val="FF0000"/>
              </a:solidFill>
            </a:endParaRPr>
          </a:p>
        </p:txBody>
      </p:sp>
    </p:spTree>
    <p:extLst>
      <p:ext uri="{BB962C8B-B14F-4D97-AF65-F5344CB8AC3E}">
        <p14:creationId xmlns:p14="http://schemas.microsoft.com/office/powerpoint/2010/main" val="1427678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762" y="649995"/>
            <a:ext cx="8229600" cy="589504"/>
          </a:xfrm>
        </p:spPr>
        <p:txBody>
          <a:bodyPr>
            <a:noAutofit/>
          </a:bodyPr>
          <a:lstStyle/>
          <a:p>
            <a:pPr lvl="1" algn="l" defTabSz="457200" rtl="0">
              <a:spcBef>
                <a:spcPct val="0"/>
              </a:spcBef>
            </a:pPr>
            <a:r>
              <a:rPr lang="en-US" altLang="zh-CN" b="1" dirty="0" smtClean="0">
                <a:solidFill>
                  <a:schemeClr val="accent6">
                    <a:lumMod val="75000"/>
                  </a:schemeClr>
                </a:solidFill>
              </a:rPr>
              <a:t>Interceptor</a:t>
            </a:r>
            <a:r>
              <a:rPr lang="zh-CN" altLang="en-US" b="1" dirty="0" smtClean="0">
                <a:solidFill>
                  <a:schemeClr val="accent6">
                    <a:lumMod val="75000"/>
                  </a:schemeClr>
                </a:solidFill>
              </a:rPr>
              <a:t>接口</a:t>
            </a:r>
            <a:r>
              <a:rPr lang="en-US" altLang="zh-CN" b="1" dirty="0" smtClean="0">
                <a:solidFill>
                  <a:schemeClr val="accent6">
                    <a:lumMod val="75000"/>
                  </a:schemeClr>
                </a:solidFill>
              </a:rPr>
              <a:t/>
            </a:r>
            <a:br>
              <a:rPr lang="en-US" altLang="zh-CN" b="1" dirty="0" smtClean="0">
                <a:solidFill>
                  <a:schemeClr val="accent6">
                    <a:lumMod val="75000"/>
                  </a:schemeClr>
                </a:solidFill>
              </a:rPr>
            </a:br>
            <a:endParaRPr lang="zh-CN" altLang="en-US" b="1" dirty="0">
              <a:solidFill>
                <a:schemeClr val="accent6">
                  <a:lumMod val="75000"/>
                </a:schemeClr>
              </a:solidFill>
            </a:endParaRPr>
          </a:p>
        </p:txBody>
      </p:sp>
      <p:sp>
        <p:nvSpPr>
          <p:cNvPr id="4" name="文本框 3"/>
          <p:cNvSpPr txBox="1"/>
          <p:nvPr/>
        </p:nvSpPr>
        <p:spPr>
          <a:xfrm>
            <a:off x="661012" y="1410159"/>
            <a:ext cx="7304183" cy="2308324"/>
          </a:xfrm>
          <a:prstGeom prst="rect">
            <a:avLst/>
          </a:prstGeom>
          <a:noFill/>
        </p:spPr>
        <p:txBody>
          <a:bodyPr wrap="square" rtlCol="0">
            <a:spAutoFit/>
          </a:bodyPr>
          <a:lstStyle/>
          <a:p>
            <a:r>
              <a:rPr lang="zh-CN" altLang="en-US" sz="1600" dirty="0"/>
              <a:t>对于拦截器</a:t>
            </a:r>
            <a:r>
              <a:rPr lang="en-US" altLang="zh-CN" sz="1600" dirty="0"/>
              <a:t>Mybatis</a:t>
            </a:r>
            <a:r>
              <a:rPr lang="zh-CN" altLang="en-US" sz="1600" dirty="0"/>
              <a:t>为我们提供了一个</a:t>
            </a:r>
            <a:r>
              <a:rPr lang="en-US" altLang="zh-CN" sz="1600" dirty="0"/>
              <a:t>Interceptor</a:t>
            </a:r>
            <a:r>
              <a:rPr lang="zh-CN" altLang="en-US" sz="1600" dirty="0"/>
              <a:t>接口，通过实现该接口就可以定义我们自己的拦截</a:t>
            </a:r>
            <a:r>
              <a:rPr lang="zh-CN" altLang="en-US" sz="1600" dirty="0" smtClean="0"/>
              <a:t>器。</a:t>
            </a:r>
            <a:endParaRPr lang="en-US" altLang="zh-CN" sz="1600" dirty="0" smtClean="0"/>
          </a:p>
          <a:p>
            <a:endParaRPr lang="en-US" altLang="zh-CN" sz="1600" dirty="0" smtClean="0"/>
          </a:p>
          <a:p>
            <a:r>
              <a:rPr lang="en-US" altLang="zh-CN" sz="1600" dirty="0">
                <a:solidFill>
                  <a:srgbClr val="0070C0"/>
                </a:solidFill>
              </a:rPr>
              <a:t>public interface Interceptor {  </a:t>
            </a:r>
          </a:p>
          <a:p>
            <a:r>
              <a:rPr lang="en-US" altLang="zh-CN" sz="1600" dirty="0">
                <a:solidFill>
                  <a:srgbClr val="0070C0"/>
                </a:solidFill>
              </a:rPr>
              <a:t>  Object intercept(Invocation invocation) throws Throwable;   </a:t>
            </a:r>
          </a:p>
          <a:p>
            <a:r>
              <a:rPr lang="en-US" altLang="zh-CN" sz="1600" dirty="0">
                <a:solidFill>
                  <a:srgbClr val="0070C0"/>
                </a:solidFill>
              </a:rPr>
              <a:t>  Object plugin(Object target);   </a:t>
            </a:r>
          </a:p>
          <a:p>
            <a:r>
              <a:rPr lang="en-US" altLang="zh-CN" sz="1600" dirty="0">
                <a:solidFill>
                  <a:srgbClr val="0070C0"/>
                </a:solidFill>
              </a:rPr>
              <a:t>  void setProperties(Properties properties);   </a:t>
            </a:r>
          </a:p>
          <a:p>
            <a:r>
              <a:rPr lang="en-US" altLang="zh-CN" sz="1600" dirty="0">
                <a:solidFill>
                  <a:srgbClr val="0070C0"/>
                </a:solidFill>
              </a:rPr>
              <a:t>} </a:t>
            </a:r>
            <a:endParaRPr lang="en-US" altLang="zh-CN" sz="1600" dirty="0">
              <a:solidFill>
                <a:srgbClr val="0070C0"/>
              </a:solidFill>
            </a:endParaRPr>
          </a:p>
          <a:p>
            <a:endParaRPr lang="zh-CN" altLang="en-US" sz="1600" dirty="0">
              <a:solidFill>
                <a:srgbClr val="FF0000"/>
              </a:solidFill>
            </a:endParaRPr>
          </a:p>
        </p:txBody>
      </p:sp>
    </p:spTree>
    <p:extLst>
      <p:ext uri="{BB962C8B-B14F-4D97-AF65-F5344CB8AC3E}">
        <p14:creationId xmlns:p14="http://schemas.microsoft.com/office/powerpoint/2010/main" val="20948538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762" y="649995"/>
            <a:ext cx="8229600" cy="589504"/>
          </a:xfrm>
        </p:spPr>
        <p:txBody>
          <a:bodyPr>
            <a:noAutofit/>
          </a:bodyPr>
          <a:lstStyle/>
          <a:p>
            <a:pPr lvl="1" algn="l" defTabSz="457200" rtl="0">
              <a:spcBef>
                <a:spcPct val="0"/>
              </a:spcBef>
            </a:pPr>
            <a:r>
              <a:rPr lang="en-US" altLang="zh-CN" b="1" dirty="0" smtClean="0">
                <a:solidFill>
                  <a:schemeClr val="accent6">
                    <a:lumMod val="75000"/>
                  </a:schemeClr>
                </a:solidFill>
              </a:rPr>
              <a:t>Interceptor</a:t>
            </a:r>
            <a:r>
              <a:rPr lang="zh-CN" altLang="en-US" b="1" dirty="0" smtClean="0">
                <a:solidFill>
                  <a:schemeClr val="accent6">
                    <a:lumMod val="75000"/>
                  </a:schemeClr>
                </a:solidFill>
              </a:rPr>
              <a:t>接口</a:t>
            </a:r>
            <a:r>
              <a:rPr lang="en-US" altLang="zh-CN" b="1" dirty="0" smtClean="0">
                <a:solidFill>
                  <a:schemeClr val="accent6">
                    <a:lumMod val="75000"/>
                  </a:schemeClr>
                </a:solidFill>
              </a:rPr>
              <a:t/>
            </a:r>
            <a:br>
              <a:rPr lang="en-US" altLang="zh-CN" b="1" dirty="0" smtClean="0">
                <a:solidFill>
                  <a:schemeClr val="accent6">
                    <a:lumMod val="75000"/>
                  </a:schemeClr>
                </a:solidFill>
              </a:rPr>
            </a:br>
            <a:endParaRPr lang="zh-CN" altLang="en-US" b="1" dirty="0">
              <a:solidFill>
                <a:schemeClr val="accent6">
                  <a:lumMod val="75000"/>
                </a:schemeClr>
              </a:solidFill>
            </a:endParaRPr>
          </a:p>
        </p:txBody>
      </p:sp>
      <p:sp>
        <p:nvSpPr>
          <p:cNvPr id="4" name="文本框 3"/>
          <p:cNvSpPr txBox="1"/>
          <p:nvPr/>
        </p:nvSpPr>
        <p:spPr>
          <a:xfrm>
            <a:off x="661012" y="1410159"/>
            <a:ext cx="7414352" cy="3293209"/>
          </a:xfrm>
          <a:prstGeom prst="rect">
            <a:avLst/>
          </a:prstGeom>
          <a:noFill/>
        </p:spPr>
        <p:txBody>
          <a:bodyPr wrap="square" rtlCol="0">
            <a:spAutoFit/>
          </a:bodyPr>
          <a:lstStyle/>
          <a:p>
            <a:r>
              <a:rPr lang="zh-CN" altLang="en-US" sz="1600" dirty="0"/>
              <a:t>我们可以看到在该接口中一共定义有三个方法，</a:t>
            </a:r>
            <a:r>
              <a:rPr lang="en-US" altLang="zh-CN" sz="1600" dirty="0"/>
              <a:t>intercept</a:t>
            </a:r>
            <a:r>
              <a:rPr lang="zh-CN" altLang="en-US" sz="1600" dirty="0"/>
              <a:t>、</a:t>
            </a:r>
            <a:r>
              <a:rPr lang="en-US" altLang="zh-CN" sz="1600" dirty="0"/>
              <a:t>plugin</a:t>
            </a:r>
            <a:r>
              <a:rPr lang="zh-CN" altLang="en-US" sz="1600" dirty="0"/>
              <a:t>和</a:t>
            </a:r>
            <a:r>
              <a:rPr lang="en-US" altLang="zh-CN" sz="1600" dirty="0"/>
              <a:t>setProperties</a:t>
            </a:r>
            <a:r>
              <a:rPr lang="zh-CN" altLang="en-US" sz="1600" dirty="0"/>
              <a:t>。</a:t>
            </a:r>
            <a:r>
              <a:rPr lang="en-US" altLang="zh-CN" sz="1600" dirty="0"/>
              <a:t>plugin</a:t>
            </a:r>
            <a:r>
              <a:rPr lang="zh-CN" altLang="en-US" sz="1600" dirty="0"/>
              <a:t>方法是拦截器用于封装目标对象的，通过该方法我们可以返回目标对象本身，也可以返回一个它的代理。当返回的是代理的时候我们可以对其中的方法进行拦截来调用</a:t>
            </a:r>
            <a:r>
              <a:rPr lang="en-US" altLang="zh-CN" sz="1600" dirty="0"/>
              <a:t>intercept</a:t>
            </a:r>
            <a:r>
              <a:rPr lang="zh-CN" altLang="en-US" sz="1600" dirty="0"/>
              <a:t>方法</a:t>
            </a:r>
            <a:r>
              <a:rPr lang="zh-CN" altLang="en-US" sz="1600" dirty="0" smtClean="0"/>
              <a:t>，也</a:t>
            </a:r>
            <a:r>
              <a:rPr lang="zh-CN" altLang="en-US" sz="1600" dirty="0"/>
              <a:t>可以调用其他</a:t>
            </a:r>
            <a:r>
              <a:rPr lang="zh-CN" altLang="en-US" sz="1600" dirty="0" smtClean="0"/>
              <a:t>方法。</a:t>
            </a:r>
            <a:r>
              <a:rPr lang="en-US" altLang="zh-CN" sz="1600" dirty="0"/>
              <a:t>setProperties</a:t>
            </a:r>
            <a:r>
              <a:rPr lang="zh-CN" altLang="en-US" sz="1600" dirty="0"/>
              <a:t>方法是用于在</a:t>
            </a:r>
            <a:r>
              <a:rPr lang="en-US" altLang="zh-CN" sz="1600" dirty="0"/>
              <a:t>Mybatis</a:t>
            </a:r>
            <a:r>
              <a:rPr lang="zh-CN" altLang="en-US" sz="1600" dirty="0"/>
              <a:t>配置文件中指定一些属性的。</a:t>
            </a:r>
          </a:p>
          <a:p>
            <a:r>
              <a:rPr lang="zh-CN" altLang="en-US" sz="1600" dirty="0" smtClean="0"/>
              <a:t>定义</a:t>
            </a:r>
            <a:r>
              <a:rPr lang="zh-CN" altLang="en-US" sz="1600" dirty="0"/>
              <a:t>自己的</a:t>
            </a:r>
            <a:r>
              <a:rPr lang="en-US" altLang="zh-CN" sz="1600" dirty="0"/>
              <a:t>Interceptor</a:t>
            </a:r>
            <a:r>
              <a:rPr lang="zh-CN" altLang="en-US" sz="1600" dirty="0"/>
              <a:t>最重要的是要实现</a:t>
            </a:r>
            <a:r>
              <a:rPr lang="en-US" altLang="zh-CN" sz="1600" dirty="0"/>
              <a:t>plugin</a:t>
            </a:r>
            <a:r>
              <a:rPr lang="zh-CN" altLang="en-US" sz="1600" dirty="0"/>
              <a:t>方法和</a:t>
            </a:r>
            <a:r>
              <a:rPr lang="en-US" altLang="zh-CN" sz="1600" dirty="0"/>
              <a:t>intercept</a:t>
            </a:r>
            <a:r>
              <a:rPr lang="zh-CN" altLang="en-US" sz="1600" dirty="0"/>
              <a:t>方法，在</a:t>
            </a:r>
            <a:r>
              <a:rPr lang="en-US" altLang="zh-CN" sz="1600" dirty="0"/>
              <a:t>plugin</a:t>
            </a:r>
            <a:r>
              <a:rPr lang="zh-CN" altLang="en-US" sz="1600" dirty="0"/>
              <a:t>方法中我们可以决定是否要进行拦截进而决定要返回一个什么样的目标对象。而</a:t>
            </a:r>
            <a:r>
              <a:rPr lang="en-US" altLang="zh-CN" sz="1600" dirty="0"/>
              <a:t>intercept</a:t>
            </a:r>
            <a:r>
              <a:rPr lang="zh-CN" altLang="en-US" sz="1600" dirty="0"/>
              <a:t>方法就是要进行拦截的时候要执行的方法</a:t>
            </a:r>
            <a:r>
              <a:rPr lang="zh-CN" altLang="en-US" sz="1600" dirty="0" smtClean="0"/>
              <a:t>。</a:t>
            </a:r>
            <a:endParaRPr lang="en-US" altLang="zh-CN" sz="1600" dirty="0" smtClean="0"/>
          </a:p>
          <a:p>
            <a:endParaRPr lang="en-US" altLang="zh-CN" sz="1600" dirty="0"/>
          </a:p>
          <a:p>
            <a:r>
              <a:rPr lang="zh-CN" altLang="en-US" sz="1600" dirty="0"/>
              <a:t>对于实现自己的</a:t>
            </a:r>
            <a:r>
              <a:rPr lang="en-US" altLang="zh-CN" sz="1600" dirty="0"/>
              <a:t>Interceptor</a:t>
            </a:r>
            <a:r>
              <a:rPr lang="zh-CN" altLang="en-US" sz="1600" dirty="0"/>
              <a:t>而言有两个很重要的注解，一个是</a:t>
            </a:r>
            <a:r>
              <a:rPr lang="en-US" altLang="zh-CN" sz="1600" dirty="0"/>
              <a:t>@Intercepts</a:t>
            </a:r>
            <a:r>
              <a:rPr lang="zh-CN" altLang="en-US" sz="1600" dirty="0"/>
              <a:t>，其值是一个</a:t>
            </a:r>
            <a:r>
              <a:rPr lang="en-US" altLang="zh-CN" sz="1600" dirty="0"/>
              <a:t>@Signature</a:t>
            </a:r>
            <a:r>
              <a:rPr lang="zh-CN" altLang="en-US" sz="1600" dirty="0"/>
              <a:t>数组。</a:t>
            </a:r>
            <a:r>
              <a:rPr lang="en-US" altLang="zh-CN" sz="1600" dirty="0"/>
              <a:t>@Intercepts</a:t>
            </a:r>
            <a:r>
              <a:rPr lang="zh-CN" altLang="en-US" sz="1600" dirty="0"/>
              <a:t>用于表明当前的对象是一个</a:t>
            </a:r>
            <a:r>
              <a:rPr lang="en-US" altLang="zh-CN" sz="1600" dirty="0"/>
              <a:t>Interceptor</a:t>
            </a:r>
            <a:r>
              <a:rPr lang="zh-CN" altLang="en-US" sz="1600" dirty="0"/>
              <a:t>，而</a:t>
            </a:r>
            <a:r>
              <a:rPr lang="en-US" altLang="zh-CN" sz="1600" dirty="0"/>
              <a:t>@Signature</a:t>
            </a:r>
            <a:r>
              <a:rPr lang="zh-CN" altLang="en-US" sz="1600" dirty="0"/>
              <a:t>则表明要拦截的接口、方法以及对应的参数类型。</a:t>
            </a:r>
          </a:p>
          <a:p>
            <a:endParaRPr lang="zh-CN" altLang="en-US" sz="1600" dirty="0">
              <a:solidFill>
                <a:srgbClr val="FF0000"/>
              </a:solidFill>
            </a:endParaRPr>
          </a:p>
        </p:txBody>
      </p:sp>
    </p:spTree>
    <p:extLst>
      <p:ext uri="{BB962C8B-B14F-4D97-AF65-F5344CB8AC3E}">
        <p14:creationId xmlns:p14="http://schemas.microsoft.com/office/powerpoint/2010/main" val="3559069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内容占位符 20"/>
          <p:cNvSpPr>
            <a:spLocks noGrp="1"/>
          </p:cNvSpPr>
          <p:nvPr>
            <p:ph idx="4294967295"/>
          </p:nvPr>
        </p:nvSpPr>
        <p:spPr>
          <a:xfrm>
            <a:off x="457200" y="1140348"/>
            <a:ext cx="7116896" cy="1382516"/>
          </a:xfrm>
        </p:spPr>
        <p:txBody>
          <a:bodyPr/>
          <a:lstStyle/>
          <a:p>
            <a:pPr>
              <a:buFont typeface="Wingdings" panose="05000000000000000000" pitchFamily="2" charset="2"/>
              <a:buAutoNum type="arabicPeriod"/>
              <a:defRPr/>
            </a:pPr>
            <a:endParaRPr lang="en-US" altLang="zh-CN" sz="1500" dirty="0"/>
          </a:p>
          <a:p>
            <a:pPr marL="0" indent="0">
              <a:buNone/>
              <a:defRPr/>
            </a:pPr>
            <a:endParaRPr lang="en-US" altLang="zh-CN" sz="1500" dirty="0" smtClean="0"/>
          </a:p>
          <a:p>
            <a:pPr marL="0" indent="0">
              <a:buNone/>
              <a:defRPr/>
            </a:pPr>
            <a:r>
              <a:rPr lang="en-US" altLang="zh-CN" sz="1600" dirty="0" smtClean="0"/>
              <a:t> </a:t>
            </a:r>
            <a:r>
              <a:rPr lang="en-US" altLang="zh-CN" sz="1600" dirty="0" err="1" smtClean="0"/>
              <a:t>mybatis</a:t>
            </a:r>
            <a:r>
              <a:rPr lang="zh-CN" altLang="en-US" sz="1600" dirty="0" smtClean="0"/>
              <a:t>是一个半自动化的数据库持久层（</a:t>
            </a:r>
            <a:r>
              <a:rPr lang="en-US" altLang="zh-CN" sz="1600" dirty="0" smtClean="0"/>
              <a:t>ORM</a:t>
            </a:r>
            <a:r>
              <a:rPr lang="zh-CN" altLang="en-US" sz="1600" dirty="0" smtClean="0"/>
              <a:t>）框架，支</a:t>
            </a:r>
            <a:r>
              <a:rPr lang="zh-CN" altLang="zh-CN" sz="1600" dirty="0" smtClean="0"/>
              <a:t>持</a:t>
            </a:r>
            <a:r>
              <a:rPr lang="zh-CN" altLang="zh-CN" sz="1600" dirty="0"/>
              <a:t>自定义</a:t>
            </a:r>
            <a:r>
              <a:rPr lang="en-US" altLang="zh-CN" sz="1600" dirty="0"/>
              <a:t>SQL</a:t>
            </a:r>
            <a:r>
              <a:rPr lang="zh-CN" altLang="zh-CN" sz="1600" dirty="0"/>
              <a:t>，存储过程及高级</a:t>
            </a:r>
            <a:r>
              <a:rPr lang="zh-CN" altLang="zh-CN" sz="1600" dirty="0" smtClean="0"/>
              <a:t>映射</a:t>
            </a:r>
            <a:r>
              <a:rPr lang="zh-CN" altLang="en-US" sz="1600" dirty="0" smtClean="0"/>
              <a:t>，</a:t>
            </a:r>
            <a:r>
              <a:rPr lang="zh-CN" altLang="zh-CN" sz="1600" dirty="0" smtClean="0"/>
              <a:t>消除了</a:t>
            </a:r>
            <a:r>
              <a:rPr lang="zh-CN" altLang="en-US" sz="1600" dirty="0" smtClean="0"/>
              <a:t>几乎全部</a:t>
            </a:r>
            <a:r>
              <a:rPr lang="zh-CN" altLang="en-US" sz="1600" dirty="0"/>
              <a:t>的</a:t>
            </a:r>
            <a:r>
              <a:rPr lang="en-US" altLang="zh-CN" sz="1600" dirty="0" smtClean="0"/>
              <a:t>JDBC</a:t>
            </a:r>
            <a:r>
              <a:rPr lang="zh-CN" altLang="zh-CN" sz="1600" dirty="0"/>
              <a:t>代码及返回结果集和参数的手工</a:t>
            </a:r>
            <a:r>
              <a:rPr lang="zh-CN" altLang="zh-CN" sz="1600" dirty="0" smtClean="0"/>
              <a:t>设置</a:t>
            </a:r>
            <a:r>
              <a:rPr lang="zh-CN" altLang="en-US" sz="1600" dirty="0" smtClean="0"/>
              <a:t>。</a:t>
            </a: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
        <p:nvSpPr>
          <p:cNvPr id="2" name="标题 1"/>
          <p:cNvSpPr>
            <a:spLocks noGrp="1"/>
          </p:cNvSpPr>
          <p:nvPr>
            <p:ph type="title"/>
          </p:nvPr>
        </p:nvSpPr>
        <p:spPr>
          <a:xfrm>
            <a:off x="457200" y="536485"/>
            <a:ext cx="5282588" cy="857250"/>
          </a:xfrm>
        </p:spPr>
        <p:txBody>
          <a:bodyPr>
            <a:normAutofit/>
          </a:bodyPr>
          <a:lstStyle/>
          <a:p>
            <a:pPr algn="l"/>
            <a:r>
              <a:rPr lang="en-US" altLang="zh-CN" sz="1800" b="1" dirty="0" err="1" smtClean="0">
                <a:solidFill>
                  <a:schemeClr val="accent6">
                    <a:lumMod val="75000"/>
                  </a:schemeClr>
                </a:solidFill>
              </a:rPr>
              <a:t>mybatis</a:t>
            </a:r>
            <a:r>
              <a:rPr lang="zh-CN" altLang="en-US" sz="1800" b="1" dirty="0" smtClean="0">
                <a:solidFill>
                  <a:schemeClr val="accent6">
                    <a:lumMod val="75000"/>
                  </a:schemeClr>
                </a:solidFill>
              </a:rPr>
              <a:t>是</a:t>
            </a:r>
            <a:r>
              <a:rPr lang="zh-CN" altLang="en-US" sz="1800" b="1" dirty="0">
                <a:solidFill>
                  <a:schemeClr val="accent6">
                    <a:lumMod val="75000"/>
                  </a:schemeClr>
                </a:solidFill>
              </a:rPr>
              <a:t>什么？</a:t>
            </a:r>
            <a:endParaRPr lang="zh-CN" altLang="en-US" sz="1800" dirty="0"/>
          </a:p>
        </p:txBody>
      </p:sp>
    </p:spTree>
    <p:extLst>
      <p:ext uri="{BB962C8B-B14F-4D97-AF65-F5344CB8AC3E}">
        <p14:creationId xmlns:p14="http://schemas.microsoft.com/office/powerpoint/2010/main" val="13565335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762" y="649995"/>
            <a:ext cx="8229600" cy="589504"/>
          </a:xfrm>
        </p:spPr>
        <p:txBody>
          <a:bodyPr>
            <a:noAutofit/>
          </a:bodyPr>
          <a:lstStyle/>
          <a:p>
            <a:pPr lvl="1" algn="l" defTabSz="457200" rtl="0">
              <a:spcBef>
                <a:spcPct val="0"/>
              </a:spcBef>
            </a:pPr>
            <a:r>
              <a:rPr lang="en-US" altLang="zh-CN" b="1" dirty="0">
                <a:solidFill>
                  <a:schemeClr val="accent6">
                    <a:lumMod val="75000"/>
                  </a:schemeClr>
                </a:solidFill>
              </a:rPr>
              <a:t>Mybatis</a:t>
            </a:r>
            <a:r>
              <a:rPr lang="zh-CN" altLang="en-US" b="1" dirty="0">
                <a:solidFill>
                  <a:schemeClr val="accent6">
                    <a:lumMod val="75000"/>
                  </a:schemeClr>
                </a:solidFill>
              </a:rPr>
              <a:t>可拦截的</a:t>
            </a:r>
            <a:r>
              <a:rPr lang="zh-CN" altLang="en-US" b="1" dirty="0" smtClean="0">
                <a:solidFill>
                  <a:schemeClr val="accent6">
                    <a:lumMod val="75000"/>
                  </a:schemeClr>
                </a:solidFill>
              </a:rPr>
              <a:t>方法</a:t>
            </a:r>
            <a:r>
              <a:rPr lang="en-US" altLang="zh-CN" b="1" dirty="0" smtClean="0">
                <a:solidFill>
                  <a:schemeClr val="accent6">
                    <a:lumMod val="75000"/>
                  </a:schemeClr>
                </a:solidFill>
              </a:rPr>
              <a:t/>
            </a:r>
            <a:br>
              <a:rPr lang="en-US" altLang="zh-CN" b="1" dirty="0" smtClean="0">
                <a:solidFill>
                  <a:schemeClr val="accent6">
                    <a:lumMod val="75000"/>
                  </a:schemeClr>
                </a:solidFill>
              </a:rPr>
            </a:br>
            <a:endParaRPr lang="zh-CN" altLang="en-US" b="1" dirty="0">
              <a:solidFill>
                <a:schemeClr val="accent6">
                  <a:lumMod val="75000"/>
                </a:schemeClr>
              </a:solidFill>
            </a:endParaRPr>
          </a:p>
        </p:txBody>
      </p:sp>
      <p:sp>
        <p:nvSpPr>
          <p:cNvPr id="4" name="文本框 3"/>
          <p:cNvSpPr txBox="1"/>
          <p:nvPr/>
        </p:nvSpPr>
        <p:spPr>
          <a:xfrm>
            <a:off x="661012" y="1410159"/>
            <a:ext cx="7414352" cy="1077218"/>
          </a:xfrm>
          <a:prstGeom prst="rect">
            <a:avLst/>
          </a:prstGeom>
          <a:noFill/>
        </p:spPr>
        <p:txBody>
          <a:bodyPr wrap="square" rtlCol="0">
            <a:spAutoFit/>
          </a:bodyPr>
          <a:lstStyle/>
          <a:p>
            <a:r>
              <a:rPr lang="en-US" altLang="zh-CN" sz="1600" dirty="0"/>
              <a:t>Mybatis</a:t>
            </a:r>
            <a:r>
              <a:rPr lang="zh-CN" altLang="en-US" sz="1600" dirty="0"/>
              <a:t>拦截器只能拦截四种类型的接口：</a:t>
            </a:r>
            <a:r>
              <a:rPr lang="en-US" altLang="zh-CN" sz="1600" dirty="0"/>
              <a:t>Executor</a:t>
            </a:r>
            <a:r>
              <a:rPr lang="zh-CN" altLang="en-US" sz="1600" dirty="0"/>
              <a:t>、</a:t>
            </a:r>
            <a:r>
              <a:rPr lang="en-US" altLang="zh-CN" sz="1600" dirty="0"/>
              <a:t>StatementHandler</a:t>
            </a:r>
            <a:r>
              <a:rPr lang="zh-CN" altLang="en-US" sz="1600" dirty="0"/>
              <a:t>、</a:t>
            </a:r>
            <a:r>
              <a:rPr lang="en-US" altLang="zh-CN" sz="1600" dirty="0" err="1"/>
              <a:t>ParameterHandler</a:t>
            </a:r>
            <a:r>
              <a:rPr lang="zh-CN" altLang="en-US" sz="1600" dirty="0"/>
              <a:t>和</a:t>
            </a:r>
            <a:r>
              <a:rPr lang="en-US" altLang="zh-CN" sz="1600" dirty="0" err="1"/>
              <a:t>ResultSetHandler</a:t>
            </a:r>
            <a:r>
              <a:rPr lang="zh-CN" altLang="en-US" sz="1600" dirty="0"/>
              <a:t>。这是在</a:t>
            </a:r>
            <a:r>
              <a:rPr lang="en-US" altLang="zh-CN" sz="1600" dirty="0"/>
              <a:t>Mybatis</a:t>
            </a:r>
            <a:r>
              <a:rPr lang="zh-CN" altLang="en-US" sz="1600" dirty="0"/>
              <a:t>的</a:t>
            </a:r>
            <a:r>
              <a:rPr lang="en-US" altLang="zh-CN" sz="1600" dirty="0"/>
              <a:t>Configuration</a:t>
            </a:r>
            <a:r>
              <a:rPr lang="zh-CN" altLang="en-US" sz="1600" dirty="0"/>
              <a:t>中写死了的，如果要支持拦截其他接口就需要我们重写</a:t>
            </a:r>
            <a:r>
              <a:rPr lang="en-US" altLang="zh-CN" sz="1600" dirty="0"/>
              <a:t>Mybatis</a:t>
            </a:r>
            <a:r>
              <a:rPr lang="zh-CN" altLang="en-US" sz="1600" dirty="0"/>
              <a:t>的</a:t>
            </a:r>
            <a:r>
              <a:rPr lang="en-US" altLang="zh-CN" sz="1600" dirty="0"/>
              <a:t>Configuration</a:t>
            </a:r>
            <a:r>
              <a:rPr lang="zh-CN" altLang="en-US" sz="1600" dirty="0"/>
              <a:t>。</a:t>
            </a:r>
            <a:r>
              <a:rPr lang="en-US" altLang="zh-CN" sz="1600" dirty="0"/>
              <a:t>Mybatis</a:t>
            </a:r>
            <a:r>
              <a:rPr lang="zh-CN" altLang="en-US" sz="1600" dirty="0"/>
              <a:t>可以对这四个接口中所有的方法进行拦截。</a:t>
            </a:r>
            <a:endParaRPr lang="zh-CN" altLang="en-US" sz="1600" dirty="0">
              <a:solidFill>
                <a:srgbClr val="FF0000"/>
              </a:solidFill>
            </a:endParaRPr>
          </a:p>
        </p:txBody>
      </p:sp>
    </p:spTree>
    <p:extLst>
      <p:ext uri="{BB962C8B-B14F-4D97-AF65-F5344CB8AC3E}">
        <p14:creationId xmlns:p14="http://schemas.microsoft.com/office/powerpoint/2010/main" val="31077105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762" y="649995"/>
            <a:ext cx="8229600" cy="589504"/>
          </a:xfrm>
        </p:spPr>
        <p:txBody>
          <a:bodyPr>
            <a:noAutofit/>
          </a:bodyPr>
          <a:lstStyle/>
          <a:p>
            <a:pPr lvl="1" algn="l" defTabSz="457200" rtl="0">
              <a:spcBef>
                <a:spcPct val="0"/>
              </a:spcBef>
            </a:pPr>
            <a:r>
              <a:rPr lang="zh-CN" altLang="en-US" b="1" dirty="0" smtClean="0">
                <a:solidFill>
                  <a:schemeClr val="accent6">
                    <a:lumMod val="75000"/>
                  </a:schemeClr>
                </a:solidFill>
              </a:rPr>
              <a:t>拦截器注册</a:t>
            </a:r>
            <a:r>
              <a:rPr lang="en-US" altLang="zh-CN" b="1" dirty="0" smtClean="0">
                <a:solidFill>
                  <a:schemeClr val="accent6">
                    <a:lumMod val="75000"/>
                  </a:schemeClr>
                </a:solidFill>
              </a:rPr>
              <a:t/>
            </a:r>
            <a:br>
              <a:rPr lang="en-US" altLang="zh-CN" b="1" dirty="0" smtClean="0">
                <a:solidFill>
                  <a:schemeClr val="accent6">
                    <a:lumMod val="75000"/>
                  </a:schemeClr>
                </a:solidFill>
              </a:rPr>
            </a:br>
            <a:endParaRPr lang="zh-CN" altLang="en-US" b="1" dirty="0">
              <a:solidFill>
                <a:schemeClr val="accent6">
                  <a:lumMod val="75000"/>
                </a:schemeClr>
              </a:solidFill>
            </a:endParaRPr>
          </a:p>
        </p:txBody>
      </p:sp>
      <p:sp>
        <p:nvSpPr>
          <p:cNvPr id="4" name="文本框 3"/>
          <p:cNvSpPr txBox="1"/>
          <p:nvPr/>
        </p:nvSpPr>
        <p:spPr>
          <a:xfrm>
            <a:off x="661012" y="1410159"/>
            <a:ext cx="7414352" cy="3293209"/>
          </a:xfrm>
          <a:prstGeom prst="rect">
            <a:avLst/>
          </a:prstGeom>
          <a:noFill/>
        </p:spPr>
        <p:txBody>
          <a:bodyPr wrap="square" rtlCol="0">
            <a:spAutoFit/>
          </a:bodyPr>
          <a:lstStyle/>
          <a:p>
            <a:r>
              <a:rPr lang="zh-CN" altLang="en-US" sz="1600" dirty="0"/>
              <a:t>注册拦截器是通过在</a:t>
            </a:r>
            <a:r>
              <a:rPr lang="en-US" altLang="zh-CN" sz="1600" dirty="0"/>
              <a:t>Mybatis</a:t>
            </a:r>
            <a:r>
              <a:rPr lang="zh-CN" altLang="en-US" sz="1600" dirty="0"/>
              <a:t>配置文件中</a:t>
            </a:r>
            <a:r>
              <a:rPr lang="en-US" altLang="zh-CN" sz="1600" dirty="0"/>
              <a:t>plugins</a:t>
            </a:r>
            <a:r>
              <a:rPr lang="zh-CN" altLang="en-US" sz="1600" dirty="0"/>
              <a:t>元素下的</a:t>
            </a:r>
            <a:r>
              <a:rPr lang="en-US" altLang="zh-CN" sz="1600" dirty="0"/>
              <a:t>plugin</a:t>
            </a:r>
            <a:r>
              <a:rPr lang="zh-CN" altLang="en-US" sz="1600" dirty="0"/>
              <a:t>元素来进行的。一个</a:t>
            </a:r>
            <a:r>
              <a:rPr lang="en-US" altLang="zh-CN" sz="1600" dirty="0"/>
              <a:t>plugin</a:t>
            </a:r>
            <a:r>
              <a:rPr lang="zh-CN" altLang="en-US" sz="1600" dirty="0"/>
              <a:t>对应着一个拦截器，在</a:t>
            </a:r>
            <a:r>
              <a:rPr lang="en-US" altLang="zh-CN" sz="1600" dirty="0"/>
              <a:t>plugin</a:t>
            </a:r>
            <a:r>
              <a:rPr lang="zh-CN" altLang="en-US" sz="1600" dirty="0"/>
              <a:t>元素下面我们可以指定若干个</a:t>
            </a:r>
            <a:r>
              <a:rPr lang="en-US" altLang="zh-CN" sz="1600" dirty="0"/>
              <a:t>property</a:t>
            </a:r>
            <a:r>
              <a:rPr lang="zh-CN" altLang="en-US" sz="1600" dirty="0"/>
              <a:t>子元素。</a:t>
            </a:r>
            <a:r>
              <a:rPr lang="en-US" altLang="zh-CN" sz="1600" dirty="0"/>
              <a:t>Mybatis</a:t>
            </a:r>
            <a:r>
              <a:rPr lang="zh-CN" altLang="en-US" sz="1600" dirty="0"/>
              <a:t>在注册定义的拦截器时会先把对应拦截器下面的所有</a:t>
            </a:r>
            <a:r>
              <a:rPr lang="en-US" altLang="zh-CN" sz="1600" dirty="0"/>
              <a:t>property</a:t>
            </a:r>
            <a:r>
              <a:rPr lang="zh-CN" altLang="en-US" sz="1600" dirty="0"/>
              <a:t>通过</a:t>
            </a:r>
            <a:r>
              <a:rPr lang="en-US" altLang="zh-CN" sz="1600" dirty="0"/>
              <a:t>Interceptor</a:t>
            </a:r>
            <a:r>
              <a:rPr lang="zh-CN" altLang="en-US" sz="1600" dirty="0"/>
              <a:t>的</a:t>
            </a:r>
            <a:r>
              <a:rPr lang="en-US" altLang="zh-CN" sz="1600" dirty="0"/>
              <a:t>setProperties</a:t>
            </a:r>
            <a:r>
              <a:rPr lang="zh-CN" altLang="en-US" sz="1600" dirty="0"/>
              <a:t>方法注入给对应的拦截</a:t>
            </a:r>
            <a:r>
              <a:rPr lang="zh-CN" altLang="en-US" sz="1600" dirty="0" smtClean="0"/>
              <a:t>器</a:t>
            </a:r>
            <a:endParaRPr lang="en-US" altLang="zh-CN" sz="1600" dirty="0" smtClean="0"/>
          </a:p>
          <a:p>
            <a:endParaRPr lang="en-US" altLang="zh-CN" sz="1600" dirty="0"/>
          </a:p>
          <a:p>
            <a:r>
              <a:rPr lang="en-US" altLang="zh-CN" sz="1600" b="1" dirty="0">
                <a:solidFill>
                  <a:srgbClr val="0070C0"/>
                </a:solidFill>
              </a:rPr>
              <a:t>&lt;plugins&gt;</a:t>
            </a:r>
            <a:r>
              <a:rPr lang="en-US" altLang="zh-CN" sz="1600" dirty="0">
                <a:solidFill>
                  <a:srgbClr val="0070C0"/>
                </a:solidFill>
              </a:rPr>
              <a:t>  </a:t>
            </a:r>
          </a:p>
          <a:p>
            <a:r>
              <a:rPr lang="en-US" altLang="zh-CN" sz="1600" dirty="0">
                <a:solidFill>
                  <a:srgbClr val="0070C0"/>
                </a:solidFill>
              </a:rPr>
              <a:t>       </a:t>
            </a:r>
            <a:r>
              <a:rPr lang="en-US" altLang="zh-CN" sz="1600" b="1" dirty="0">
                <a:solidFill>
                  <a:srgbClr val="0070C0"/>
                </a:solidFill>
              </a:rPr>
              <a:t>&lt;plugin</a:t>
            </a:r>
            <a:r>
              <a:rPr lang="en-US" altLang="zh-CN" sz="1600" dirty="0">
                <a:solidFill>
                  <a:srgbClr val="0070C0"/>
                </a:solidFill>
              </a:rPr>
              <a:t> interceptor="</a:t>
            </a:r>
            <a:r>
              <a:rPr lang="en-US" altLang="zh-CN" sz="1600" dirty="0" err="1">
                <a:solidFill>
                  <a:srgbClr val="0070C0"/>
                </a:solidFill>
              </a:rPr>
              <a:t>com.tiantian.mybatis.interceptor.MyInterceptor</a:t>
            </a:r>
            <a:r>
              <a:rPr lang="en-US" altLang="zh-CN" sz="1600" dirty="0">
                <a:solidFill>
                  <a:srgbClr val="0070C0"/>
                </a:solidFill>
              </a:rPr>
              <a:t>"</a:t>
            </a:r>
            <a:r>
              <a:rPr lang="en-US" altLang="zh-CN" sz="1600" b="1" dirty="0">
                <a:solidFill>
                  <a:srgbClr val="0070C0"/>
                </a:solidFill>
              </a:rPr>
              <a:t>&gt;</a:t>
            </a:r>
            <a:r>
              <a:rPr lang="en-US" altLang="zh-CN" sz="1600" dirty="0">
                <a:solidFill>
                  <a:srgbClr val="0070C0"/>
                </a:solidFill>
              </a:rPr>
              <a:t>  </a:t>
            </a:r>
          </a:p>
          <a:p>
            <a:r>
              <a:rPr lang="en-US" altLang="zh-CN" sz="1600" dirty="0">
                <a:solidFill>
                  <a:srgbClr val="0070C0"/>
                </a:solidFill>
              </a:rPr>
              <a:t>           </a:t>
            </a:r>
            <a:r>
              <a:rPr lang="en-US" altLang="zh-CN" sz="1600" b="1" dirty="0">
                <a:solidFill>
                  <a:srgbClr val="0070C0"/>
                </a:solidFill>
              </a:rPr>
              <a:t>&lt;property</a:t>
            </a:r>
            <a:r>
              <a:rPr lang="en-US" altLang="zh-CN" sz="1600" dirty="0">
                <a:solidFill>
                  <a:srgbClr val="0070C0"/>
                </a:solidFill>
              </a:rPr>
              <a:t> name="prop1" value="prop1"</a:t>
            </a:r>
            <a:r>
              <a:rPr lang="en-US" altLang="zh-CN" sz="1600" b="1" dirty="0">
                <a:solidFill>
                  <a:srgbClr val="0070C0"/>
                </a:solidFill>
              </a:rPr>
              <a:t>/&gt;</a:t>
            </a:r>
            <a:r>
              <a:rPr lang="en-US" altLang="zh-CN" sz="1600" dirty="0">
                <a:solidFill>
                  <a:srgbClr val="0070C0"/>
                </a:solidFill>
              </a:rPr>
              <a:t>  </a:t>
            </a:r>
          </a:p>
          <a:p>
            <a:r>
              <a:rPr lang="en-US" altLang="zh-CN" sz="1600" dirty="0">
                <a:solidFill>
                  <a:srgbClr val="0070C0"/>
                </a:solidFill>
              </a:rPr>
              <a:t>           </a:t>
            </a:r>
            <a:r>
              <a:rPr lang="en-US" altLang="zh-CN" sz="1600" b="1" dirty="0">
                <a:solidFill>
                  <a:srgbClr val="0070C0"/>
                </a:solidFill>
              </a:rPr>
              <a:t>&lt;property</a:t>
            </a:r>
            <a:r>
              <a:rPr lang="en-US" altLang="zh-CN" sz="1600" dirty="0">
                <a:solidFill>
                  <a:srgbClr val="0070C0"/>
                </a:solidFill>
              </a:rPr>
              <a:t> name="prop2" value="prop2"</a:t>
            </a:r>
            <a:r>
              <a:rPr lang="en-US" altLang="zh-CN" sz="1600" b="1" dirty="0">
                <a:solidFill>
                  <a:srgbClr val="0070C0"/>
                </a:solidFill>
              </a:rPr>
              <a:t>/&gt;</a:t>
            </a:r>
            <a:r>
              <a:rPr lang="en-US" altLang="zh-CN" sz="1600" dirty="0">
                <a:solidFill>
                  <a:srgbClr val="0070C0"/>
                </a:solidFill>
              </a:rPr>
              <a:t>  </a:t>
            </a:r>
          </a:p>
          <a:p>
            <a:r>
              <a:rPr lang="en-US" altLang="zh-CN" sz="1600" dirty="0">
                <a:solidFill>
                  <a:srgbClr val="0070C0"/>
                </a:solidFill>
              </a:rPr>
              <a:t>       </a:t>
            </a:r>
            <a:r>
              <a:rPr lang="en-US" altLang="zh-CN" sz="1600" b="1" dirty="0">
                <a:solidFill>
                  <a:srgbClr val="0070C0"/>
                </a:solidFill>
              </a:rPr>
              <a:t>&lt;/plugin&gt;</a:t>
            </a:r>
            <a:r>
              <a:rPr lang="en-US" altLang="zh-CN" sz="1600" dirty="0">
                <a:solidFill>
                  <a:srgbClr val="0070C0"/>
                </a:solidFill>
              </a:rPr>
              <a:t> </a:t>
            </a:r>
            <a:r>
              <a:rPr lang="en-US" altLang="zh-CN" sz="1600" dirty="0"/>
              <a:t> </a:t>
            </a:r>
          </a:p>
          <a:p>
            <a:endParaRPr lang="en-US" altLang="zh-CN" sz="1600" dirty="0" smtClean="0"/>
          </a:p>
          <a:p>
            <a:endParaRPr lang="en-US" altLang="zh-CN" sz="1600" dirty="0"/>
          </a:p>
          <a:p>
            <a:endParaRPr lang="zh-CN" altLang="en-US" sz="1600" dirty="0">
              <a:solidFill>
                <a:srgbClr val="FF0000"/>
              </a:solidFill>
            </a:endParaRPr>
          </a:p>
        </p:txBody>
      </p:sp>
    </p:spTree>
    <p:extLst>
      <p:ext uri="{BB962C8B-B14F-4D97-AF65-F5344CB8AC3E}">
        <p14:creationId xmlns:p14="http://schemas.microsoft.com/office/powerpoint/2010/main" val="1770807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762" y="561860"/>
            <a:ext cx="8229600" cy="677639"/>
          </a:xfrm>
        </p:spPr>
        <p:txBody>
          <a:bodyPr>
            <a:normAutofit/>
          </a:bodyPr>
          <a:lstStyle/>
          <a:p>
            <a:pPr lvl="1" algn="l" defTabSz="457200" rtl="0">
              <a:spcBef>
                <a:spcPct val="0"/>
              </a:spcBef>
            </a:pPr>
            <a:r>
              <a:rPr lang="zh-CN" altLang="en-US" b="1" dirty="0" smtClean="0">
                <a:solidFill>
                  <a:schemeClr val="accent6">
                    <a:lumMod val="75000"/>
                  </a:schemeClr>
                </a:solidFill>
              </a:rPr>
              <a:t>拦截器实现分页</a:t>
            </a:r>
            <a:endParaRPr lang="zh-CN" altLang="en-US" b="1" dirty="0">
              <a:solidFill>
                <a:schemeClr val="accent6">
                  <a:lumMod val="75000"/>
                </a:schemeClr>
              </a:solidFill>
            </a:endParaRPr>
          </a:p>
        </p:txBody>
      </p:sp>
      <p:sp>
        <p:nvSpPr>
          <p:cNvPr id="4" name="文本框 3"/>
          <p:cNvSpPr txBox="1"/>
          <p:nvPr/>
        </p:nvSpPr>
        <p:spPr>
          <a:xfrm>
            <a:off x="363556" y="1239499"/>
            <a:ext cx="7711808" cy="2062103"/>
          </a:xfrm>
          <a:prstGeom prst="rect">
            <a:avLst/>
          </a:prstGeom>
          <a:noFill/>
        </p:spPr>
        <p:txBody>
          <a:bodyPr wrap="square" rtlCol="0">
            <a:spAutoFit/>
          </a:bodyPr>
          <a:lstStyle/>
          <a:p>
            <a:r>
              <a:rPr lang="en-US" altLang="zh-CN" sz="1600" dirty="0"/>
              <a:t>Mybatis</a:t>
            </a:r>
            <a:r>
              <a:rPr lang="zh-CN" altLang="en-US" sz="1600" dirty="0"/>
              <a:t>拦截器常常会被用来进行分页处理。我们知道要利用</a:t>
            </a:r>
            <a:r>
              <a:rPr lang="en-US" altLang="zh-CN" sz="1600" dirty="0"/>
              <a:t>JDBC</a:t>
            </a:r>
            <a:r>
              <a:rPr lang="zh-CN" altLang="en-US" sz="1600" dirty="0"/>
              <a:t>对数据库进行操作就必须要有一个对应的</a:t>
            </a:r>
            <a:r>
              <a:rPr lang="en-US" altLang="zh-CN" sz="1600" dirty="0"/>
              <a:t>Statement</a:t>
            </a:r>
            <a:r>
              <a:rPr lang="zh-CN" altLang="en-US" sz="1600" dirty="0"/>
              <a:t>对象，</a:t>
            </a:r>
            <a:r>
              <a:rPr lang="en-US" altLang="zh-CN" sz="1600" dirty="0"/>
              <a:t>Mybatis</a:t>
            </a:r>
            <a:r>
              <a:rPr lang="zh-CN" altLang="en-US" sz="1600" dirty="0"/>
              <a:t>在执行</a:t>
            </a:r>
            <a:r>
              <a:rPr lang="en-US" altLang="zh-CN" sz="1600" dirty="0"/>
              <a:t>Sql</a:t>
            </a:r>
            <a:r>
              <a:rPr lang="zh-CN" altLang="en-US" sz="1600" dirty="0"/>
              <a:t>语句前也会产生一个包含</a:t>
            </a:r>
            <a:r>
              <a:rPr lang="en-US" altLang="zh-CN" sz="1600" dirty="0"/>
              <a:t>Sql</a:t>
            </a:r>
            <a:r>
              <a:rPr lang="zh-CN" altLang="en-US" sz="1600" dirty="0"/>
              <a:t>语句的</a:t>
            </a:r>
            <a:r>
              <a:rPr lang="en-US" altLang="zh-CN" sz="1600" dirty="0"/>
              <a:t>Statement</a:t>
            </a:r>
            <a:r>
              <a:rPr lang="zh-CN" altLang="en-US" sz="1600" dirty="0"/>
              <a:t>对象，而且对应的</a:t>
            </a:r>
            <a:r>
              <a:rPr lang="en-US" altLang="zh-CN" sz="1600" dirty="0"/>
              <a:t>Sql</a:t>
            </a:r>
            <a:r>
              <a:rPr lang="zh-CN" altLang="en-US" sz="1600" dirty="0"/>
              <a:t>语句是在</a:t>
            </a:r>
            <a:r>
              <a:rPr lang="en-US" altLang="zh-CN" sz="1600" dirty="0"/>
              <a:t>Statement</a:t>
            </a:r>
            <a:r>
              <a:rPr lang="zh-CN" altLang="en-US" sz="1600" dirty="0"/>
              <a:t>之前产生的，所以我们就可以在它成</a:t>
            </a:r>
            <a:r>
              <a:rPr lang="en-US" altLang="zh-CN" sz="1600" dirty="0"/>
              <a:t>Statement</a:t>
            </a:r>
            <a:r>
              <a:rPr lang="zh-CN" altLang="en-US" sz="1600" dirty="0"/>
              <a:t>之前对用来生成</a:t>
            </a:r>
            <a:r>
              <a:rPr lang="en-US" altLang="zh-CN" sz="1600" dirty="0"/>
              <a:t>Statement</a:t>
            </a:r>
            <a:r>
              <a:rPr lang="zh-CN" altLang="en-US" sz="1600" dirty="0"/>
              <a:t>的</a:t>
            </a:r>
            <a:r>
              <a:rPr lang="en-US" altLang="zh-CN" sz="1600" dirty="0"/>
              <a:t>Sql</a:t>
            </a:r>
            <a:r>
              <a:rPr lang="zh-CN" altLang="en-US" sz="1600" dirty="0"/>
              <a:t>语句下手。在</a:t>
            </a:r>
            <a:r>
              <a:rPr lang="en-US" altLang="zh-CN" sz="1600" dirty="0"/>
              <a:t>Mybatis</a:t>
            </a:r>
            <a:r>
              <a:rPr lang="zh-CN" altLang="en-US" sz="1600" dirty="0"/>
              <a:t>中</a:t>
            </a:r>
            <a:r>
              <a:rPr lang="en-US" altLang="zh-CN" sz="1600" dirty="0"/>
              <a:t>Statement</a:t>
            </a:r>
            <a:r>
              <a:rPr lang="zh-CN" altLang="en-US" sz="1600" dirty="0"/>
              <a:t>语句是通过</a:t>
            </a:r>
            <a:r>
              <a:rPr lang="en-US" altLang="zh-CN" sz="1600" dirty="0"/>
              <a:t>RoutingStatementHandler</a:t>
            </a:r>
            <a:r>
              <a:rPr lang="zh-CN" altLang="en-US" sz="1600" dirty="0"/>
              <a:t>对象的</a:t>
            </a:r>
            <a:r>
              <a:rPr lang="en-US" altLang="zh-CN" sz="1600" dirty="0"/>
              <a:t>prepare</a:t>
            </a:r>
            <a:r>
              <a:rPr lang="zh-CN" altLang="en-US" sz="1600" dirty="0"/>
              <a:t>方法生成的。所以利用拦截器实现</a:t>
            </a:r>
            <a:r>
              <a:rPr lang="en-US" altLang="zh-CN" sz="1600" dirty="0"/>
              <a:t>Mybatis</a:t>
            </a:r>
            <a:r>
              <a:rPr lang="zh-CN" altLang="en-US" sz="1600" dirty="0"/>
              <a:t>分页的一个思路就是拦截</a:t>
            </a:r>
            <a:r>
              <a:rPr lang="en-US" altLang="zh-CN" sz="1600" dirty="0"/>
              <a:t>StatementHandler</a:t>
            </a:r>
            <a:r>
              <a:rPr lang="zh-CN" altLang="en-US" sz="1600" dirty="0"/>
              <a:t>接口的</a:t>
            </a:r>
            <a:r>
              <a:rPr lang="en-US" altLang="zh-CN" sz="1600" dirty="0"/>
              <a:t>prepare</a:t>
            </a:r>
            <a:r>
              <a:rPr lang="zh-CN" altLang="en-US" sz="1600" dirty="0"/>
              <a:t>方法，然后在拦截器方法中把</a:t>
            </a:r>
            <a:r>
              <a:rPr lang="en-US" altLang="zh-CN" sz="1600" dirty="0"/>
              <a:t>Sql</a:t>
            </a:r>
            <a:r>
              <a:rPr lang="zh-CN" altLang="en-US" sz="1600" dirty="0"/>
              <a:t>语句改成对应的分页查询</a:t>
            </a:r>
            <a:r>
              <a:rPr lang="en-US" altLang="zh-CN" sz="1600" dirty="0"/>
              <a:t>Sql</a:t>
            </a:r>
            <a:r>
              <a:rPr lang="zh-CN" altLang="en-US" sz="1600" dirty="0"/>
              <a:t>语句，之后再调用</a:t>
            </a:r>
            <a:r>
              <a:rPr lang="en-US" altLang="zh-CN" sz="1600" dirty="0"/>
              <a:t>StatementHandler</a:t>
            </a:r>
            <a:r>
              <a:rPr lang="zh-CN" altLang="en-US" sz="1600" dirty="0"/>
              <a:t>对象的</a:t>
            </a:r>
            <a:r>
              <a:rPr lang="en-US" altLang="zh-CN" sz="1600" dirty="0"/>
              <a:t>prepare</a:t>
            </a:r>
            <a:r>
              <a:rPr lang="zh-CN" altLang="en-US" sz="1600" dirty="0"/>
              <a:t>方法，即调用</a:t>
            </a:r>
            <a:r>
              <a:rPr lang="en-US" altLang="zh-CN" sz="1600" dirty="0"/>
              <a:t>invocation.proceed()</a:t>
            </a:r>
            <a:r>
              <a:rPr lang="zh-CN" altLang="en-US" sz="1600" dirty="0" smtClean="0"/>
              <a:t>。</a:t>
            </a:r>
            <a:endParaRPr lang="zh-CN" altLang="en-US" sz="1600" dirty="0">
              <a:solidFill>
                <a:srgbClr val="FF0000"/>
              </a:solidFill>
            </a:endParaRPr>
          </a:p>
        </p:txBody>
      </p:sp>
    </p:spTree>
    <p:extLst>
      <p:ext uri="{BB962C8B-B14F-4D97-AF65-F5344CB8AC3E}">
        <p14:creationId xmlns:p14="http://schemas.microsoft.com/office/powerpoint/2010/main" val="1891028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762" y="561860"/>
            <a:ext cx="8229600" cy="677639"/>
          </a:xfrm>
        </p:spPr>
        <p:txBody>
          <a:bodyPr>
            <a:normAutofit/>
          </a:bodyPr>
          <a:lstStyle/>
          <a:p>
            <a:pPr lvl="1" algn="l" defTabSz="457200" rtl="0">
              <a:spcBef>
                <a:spcPct val="0"/>
              </a:spcBef>
            </a:pPr>
            <a:r>
              <a:rPr lang="zh-CN" altLang="en-US" b="1" dirty="0" smtClean="0">
                <a:solidFill>
                  <a:schemeClr val="accent6">
                    <a:lumMod val="75000"/>
                  </a:schemeClr>
                </a:solidFill>
              </a:rPr>
              <a:t>拦截器实现分页</a:t>
            </a:r>
            <a:endParaRPr lang="zh-CN" altLang="en-US" b="1" dirty="0">
              <a:solidFill>
                <a:schemeClr val="accent6">
                  <a:lumMod val="75000"/>
                </a:schemeClr>
              </a:solidFill>
            </a:endParaRPr>
          </a:p>
        </p:txBody>
      </p:sp>
      <p:sp>
        <p:nvSpPr>
          <p:cNvPr id="4" name="文本框 3"/>
          <p:cNvSpPr txBox="1"/>
          <p:nvPr/>
        </p:nvSpPr>
        <p:spPr>
          <a:xfrm>
            <a:off x="363556" y="1239499"/>
            <a:ext cx="7711808" cy="3293209"/>
          </a:xfrm>
          <a:prstGeom prst="rect">
            <a:avLst/>
          </a:prstGeom>
          <a:noFill/>
        </p:spPr>
        <p:txBody>
          <a:bodyPr wrap="square" rtlCol="0">
            <a:spAutoFit/>
          </a:bodyPr>
          <a:lstStyle/>
          <a:p>
            <a:r>
              <a:rPr lang="zh-CN" altLang="en-US" sz="1600" dirty="0"/>
              <a:t>对于需要进行分页的</a:t>
            </a:r>
            <a:r>
              <a:rPr lang="en-US" altLang="zh-CN" sz="1600" dirty="0"/>
              <a:t>Mapper</a:t>
            </a:r>
            <a:r>
              <a:rPr lang="zh-CN" altLang="en-US" sz="1600" dirty="0"/>
              <a:t>映射，我们会给它传一个</a:t>
            </a:r>
            <a:r>
              <a:rPr lang="en-US" altLang="zh-CN" sz="1600" dirty="0"/>
              <a:t>Page</a:t>
            </a:r>
            <a:r>
              <a:rPr lang="zh-CN" altLang="en-US" sz="1600" dirty="0"/>
              <a:t>对象作为参数，我们可以看到</a:t>
            </a:r>
            <a:r>
              <a:rPr lang="en-US" altLang="zh-CN" sz="1600" dirty="0"/>
              <a:t>Page</a:t>
            </a:r>
            <a:r>
              <a:rPr lang="zh-CN" altLang="en-US" sz="1600" dirty="0"/>
              <a:t>对象里面包括了一些分页的基本信息，这些信息我们可以在拦截器里面用到，然后我们把除分页的基本信息以外的其他参数用一个</a:t>
            </a:r>
            <a:r>
              <a:rPr lang="en-US" altLang="zh-CN" sz="1600" dirty="0"/>
              <a:t>Map</a:t>
            </a:r>
            <a:r>
              <a:rPr lang="zh-CN" altLang="en-US" sz="1600" dirty="0"/>
              <a:t>对象进行</a:t>
            </a:r>
            <a:r>
              <a:rPr lang="zh-CN" altLang="en-US" sz="1600" dirty="0" smtClean="0"/>
              <a:t>包装。</a:t>
            </a:r>
            <a:endParaRPr lang="en-US" altLang="zh-CN" sz="1600" dirty="0" smtClean="0"/>
          </a:p>
          <a:p>
            <a:endParaRPr lang="en-US" altLang="zh-CN" sz="1600" dirty="0">
              <a:solidFill>
                <a:srgbClr val="FF0000"/>
              </a:solidFill>
            </a:endParaRPr>
          </a:p>
          <a:p>
            <a:r>
              <a:rPr lang="en-US" altLang="zh-CN" sz="1600" dirty="0">
                <a:solidFill>
                  <a:srgbClr val="0070C0"/>
                </a:solidFill>
              </a:rPr>
              <a:t>public class Page&lt;T&gt; {  </a:t>
            </a:r>
          </a:p>
          <a:p>
            <a:r>
              <a:rPr lang="en-US" altLang="zh-CN" sz="1600" dirty="0">
                <a:solidFill>
                  <a:srgbClr val="0070C0"/>
                </a:solidFill>
              </a:rPr>
              <a:t>    private int pageNo = 1;//</a:t>
            </a:r>
            <a:r>
              <a:rPr lang="zh-CN" altLang="en-US" sz="1600" dirty="0">
                <a:solidFill>
                  <a:srgbClr val="0070C0"/>
                </a:solidFill>
              </a:rPr>
              <a:t>页码，默认是第一页  </a:t>
            </a:r>
          </a:p>
          <a:p>
            <a:r>
              <a:rPr lang="zh-CN" altLang="en-US" sz="1600" dirty="0">
                <a:solidFill>
                  <a:srgbClr val="0070C0"/>
                </a:solidFill>
              </a:rPr>
              <a:t>    </a:t>
            </a:r>
            <a:r>
              <a:rPr lang="en-US" altLang="zh-CN" sz="1600" dirty="0">
                <a:solidFill>
                  <a:srgbClr val="0070C0"/>
                </a:solidFill>
              </a:rPr>
              <a:t>private int pageSize = 15;//</a:t>
            </a:r>
            <a:r>
              <a:rPr lang="zh-CN" altLang="en-US" sz="1600" dirty="0">
                <a:solidFill>
                  <a:srgbClr val="0070C0"/>
                </a:solidFill>
              </a:rPr>
              <a:t>每页显示的记录数，默认是</a:t>
            </a:r>
            <a:r>
              <a:rPr lang="en-US" altLang="zh-CN" sz="1600" dirty="0">
                <a:solidFill>
                  <a:srgbClr val="0070C0"/>
                </a:solidFill>
              </a:rPr>
              <a:t>15  </a:t>
            </a:r>
          </a:p>
          <a:p>
            <a:r>
              <a:rPr lang="en-US" altLang="zh-CN" sz="1600" dirty="0">
                <a:solidFill>
                  <a:srgbClr val="0070C0"/>
                </a:solidFill>
              </a:rPr>
              <a:t>    private int totalRecord;//</a:t>
            </a:r>
            <a:r>
              <a:rPr lang="zh-CN" altLang="en-US" sz="1600" dirty="0">
                <a:solidFill>
                  <a:srgbClr val="0070C0"/>
                </a:solidFill>
              </a:rPr>
              <a:t>总记录数  </a:t>
            </a:r>
          </a:p>
          <a:p>
            <a:r>
              <a:rPr lang="zh-CN" altLang="en-US" sz="1600" dirty="0">
                <a:solidFill>
                  <a:srgbClr val="0070C0"/>
                </a:solidFill>
              </a:rPr>
              <a:t>    </a:t>
            </a:r>
            <a:r>
              <a:rPr lang="en-US" altLang="zh-CN" sz="1600" dirty="0">
                <a:solidFill>
                  <a:srgbClr val="0070C0"/>
                </a:solidFill>
              </a:rPr>
              <a:t>private int totalPage;//</a:t>
            </a:r>
            <a:r>
              <a:rPr lang="zh-CN" altLang="en-US" sz="1600" dirty="0">
                <a:solidFill>
                  <a:srgbClr val="0070C0"/>
                </a:solidFill>
              </a:rPr>
              <a:t>总页数  </a:t>
            </a:r>
          </a:p>
          <a:p>
            <a:r>
              <a:rPr lang="zh-CN" altLang="en-US" sz="1600" dirty="0">
                <a:solidFill>
                  <a:srgbClr val="0070C0"/>
                </a:solidFill>
              </a:rPr>
              <a:t>    </a:t>
            </a:r>
            <a:r>
              <a:rPr lang="en-US" altLang="zh-CN" sz="1600" dirty="0">
                <a:solidFill>
                  <a:srgbClr val="0070C0"/>
                </a:solidFill>
              </a:rPr>
              <a:t>private List&lt;T&gt; results;//</a:t>
            </a:r>
            <a:r>
              <a:rPr lang="zh-CN" altLang="en-US" sz="1600" dirty="0">
                <a:solidFill>
                  <a:srgbClr val="0070C0"/>
                </a:solidFill>
              </a:rPr>
              <a:t>对应的当前页记录  </a:t>
            </a:r>
          </a:p>
          <a:p>
            <a:r>
              <a:rPr lang="zh-CN" altLang="en-US" sz="1600" dirty="0">
                <a:solidFill>
                  <a:srgbClr val="0070C0"/>
                </a:solidFill>
              </a:rPr>
              <a:t>    </a:t>
            </a:r>
            <a:r>
              <a:rPr lang="en-US" altLang="zh-CN" sz="1600" dirty="0">
                <a:solidFill>
                  <a:srgbClr val="0070C0"/>
                </a:solidFill>
              </a:rPr>
              <a:t>private Map&lt;String, Object&gt; params = new HashMap&lt;String, Object&gt;();//</a:t>
            </a:r>
            <a:r>
              <a:rPr lang="zh-CN" altLang="en-US" sz="1600" dirty="0">
                <a:solidFill>
                  <a:srgbClr val="0070C0"/>
                </a:solidFill>
              </a:rPr>
              <a:t>其他的参数我们把它分装成一个</a:t>
            </a:r>
            <a:r>
              <a:rPr lang="en-US" altLang="zh-CN" sz="1600" dirty="0">
                <a:solidFill>
                  <a:srgbClr val="0070C0"/>
                </a:solidFill>
              </a:rPr>
              <a:t>Map</a:t>
            </a:r>
            <a:r>
              <a:rPr lang="zh-CN" altLang="en-US" sz="1600" dirty="0">
                <a:solidFill>
                  <a:srgbClr val="0070C0"/>
                </a:solidFill>
              </a:rPr>
              <a:t>对象  </a:t>
            </a:r>
          </a:p>
          <a:p>
            <a:r>
              <a:rPr lang="zh-CN" altLang="en-US" sz="1600" dirty="0">
                <a:solidFill>
                  <a:srgbClr val="0070C0"/>
                </a:solidFill>
              </a:rPr>
              <a:t>    </a:t>
            </a:r>
            <a:r>
              <a:rPr lang="en-US" altLang="zh-CN" sz="1600" dirty="0">
                <a:solidFill>
                  <a:srgbClr val="0070C0"/>
                </a:solidFill>
              </a:rPr>
              <a:t>} </a:t>
            </a:r>
            <a:endParaRPr lang="zh-CN" altLang="en-US" sz="1600" dirty="0">
              <a:solidFill>
                <a:srgbClr val="0070C0"/>
              </a:solidFill>
            </a:endParaRPr>
          </a:p>
        </p:txBody>
      </p:sp>
    </p:spTree>
    <p:extLst>
      <p:ext uri="{BB962C8B-B14F-4D97-AF65-F5344CB8AC3E}">
        <p14:creationId xmlns:p14="http://schemas.microsoft.com/office/powerpoint/2010/main" val="33394789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762" y="561860"/>
            <a:ext cx="8229600" cy="677639"/>
          </a:xfrm>
        </p:spPr>
        <p:txBody>
          <a:bodyPr>
            <a:normAutofit/>
          </a:bodyPr>
          <a:lstStyle/>
          <a:p>
            <a:pPr lvl="1" algn="l" defTabSz="457200" rtl="0">
              <a:spcBef>
                <a:spcPct val="0"/>
              </a:spcBef>
            </a:pPr>
            <a:r>
              <a:rPr lang="zh-CN" altLang="en-US" b="1" dirty="0" smtClean="0">
                <a:solidFill>
                  <a:schemeClr val="accent6">
                    <a:lumMod val="75000"/>
                  </a:schemeClr>
                </a:solidFill>
              </a:rPr>
              <a:t>拦截器实现分页</a:t>
            </a:r>
            <a:endParaRPr lang="zh-CN" altLang="en-US" b="1" dirty="0">
              <a:solidFill>
                <a:schemeClr val="accent6">
                  <a:lumMod val="75000"/>
                </a:schemeClr>
              </a:solidFill>
            </a:endParaRPr>
          </a:p>
        </p:txBody>
      </p:sp>
      <p:sp>
        <p:nvSpPr>
          <p:cNvPr id="4" name="文本框 3"/>
          <p:cNvSpPr txBox="1"/>
          <p:nvPr/>
        </p:nvSpPr>
        <p:spPr>
          <a:xfrm>
            <a:off x="363556" y="1239499"/>
            <a:ext cx="7711808" cy="338554"/>
          </a:xfrm>
          <a:prstGeom prst="rect">
            <a:avLst/>
          </a:prstGeom>
          <a:noFill/>
        </p:spPr>
        <p:txBody>
          <a:bodyPr wrap="square" rtlCol="0">
            <a:spAutoFit/>
          </a:bodyPr>
          <a:lstStyle/>
          <a:p>
            <a:r>
              <a:rPr lang="zh-CN" altLang="en-US" sz="1600" dirty="0" smtClean="0">
                <a:solidFill>
                  <a:srgbClr val="0070C0"/>
                </a:solidFill>
              </a:rPr>
              <a:t>实现</a:t>
            </a:r>
            <a:r>
              <a:rPr lang="en-US" altLang="zh-CN" sz="1600" dirty="0" smtClean="0">
                <a:solidFill>
                  <a:srgbClr val="0070C0"/>
                </a:solidFill>
              </a:rPr>
              <a:t>PageInterceptor，</a:t>
            </a:r>
            <a:r>
              <a:rPr lang="zh-CN" altLang="en-US" sz="1600" dirty="0" smtClean="0">
                <a:solidFill>
                  <a:srgbClr val="0070C0"/>
                </a:solidFill>
              </a:rPr>
              <a:t>详见下面文件</a:t>
            </a:r>
            <a:endParaRPr lang="zh-CN" altLang="en-US" sz="1600" dirty="0">
              <a:solidFill>
                <a:srgbClr val="0070C0"/>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821055381"/>
              </p:ext>
            </p:extLst>
          </p:nvPr>
        </p:nvGraphicFramePr>
        <p:xfrm>
          <a:off x="2170323" y="2571750"/>
          <a:ext cx="2743200" cy="828675"/>
        </p:xfrm>
        <a:graphic>
          <a:graphicData uri="http://schemas.openxmlformats.org/presentationml/2006/ole">
            <mc:AlternateContent xmlns:mc="http://schemas.openxmlformats.org/markup-compatibility/2006">
              <mc:Choice xmlns:v="urn:schemas-microsoft-com:vml" Requires="v">
                <p:oleObj spid="_x0000_s5123" name="文档" showAsIcon="1" r:id="rId3" imgW="914400" imgH="828720" progId="Word.Document.12">
                  <p:embed/>
                </p:oleObj>
              </mc:Choice>
              <mc:Fallback>
                <p:oleObj name="文档" showAsIcon="1" r:id="rId3" imgW="914400" imgH="828720" progId="Word.Document.12">
                  <p:embed/>
                  <p:pic>
                    <p:nvPicPr>
                      <p:cNvPr id="0" name=""/>
                      <p:cNvPicPr/>
                      <p:nvPr/>
                    </p:nvPicPr>
                    <p:blipFill>
                      <a:blip r:embed="rId4"/>
                      <a:stretch>
                        <a:fillRect/>
                      </a:stretch>
                    </p:blipFill>
                    <p:spPr>
                      <a:xfrm>
                        <a:off x="2170323" y="2571750"/>
                        <a:ext cx="2743200" cy="828675"/>
                      </a:xfrm>
                      <a:prstGeom prst="rect">
                        <a:avLst/>
                      </a:prstGeom>
                    </p:spPr>
                  </p:pic>
                </p:oleObj>
              </mc:Fallback>
            </mc:AlternateContent>
          </a:graphicData>
        </a:graphic>
      </p:graphicFrame>
    </p:spTree>
    <p:extLst>
      <p:ext uri="{BB962C8B-B14F-4D97-AF65-F5344CB8AC3E}">
        <p14:creationId xmlns:p14="http://schemas.microsoft.com/office/powerpoint/2010/main" val="2344612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611560" y="987574"/>
            <a:ext cx="4752528" cy="1015663"/>
          </a:xfrm>
          <a:prstGeom prst="rect">
            <a:avLst/>
          </a:prstGeom>
          <a:noFill/>
        </p:spPr>
        <p:txBody>
          <a:bodyPr wrap="square" rtlCol="0">
            <a:spAutoFit/>
          </a:bodyPr>
          <a:lstStyle/>
          <a:p>
            <a:pPr>
              <a:lnSpc>
                <a:spcPct val="130000"/>
              </a:lnSpc>
            </a:pPr>
            <a:r>
              <a:rPr lang="en-US" altLang="zh-CN" sz="4800" b="1" dirty="0">
                <a:solidFill>
                  <a:srgbClr val="FFFFFF"/>
                </a:solidFill>
                <a:latin typeface="微软雅黑" pitchFamily="34" charset="-122"/>
                <a:ea typeface="微软雅黑" pitchFamily="34" charset="-122"/>
              </a:rPr>
              <a:t>Thank </a:t>
            </a:r>
            <a:r>
              <a:rPr lang="en-US" altLang="zh-CN" sz="4800" b="1" dirty="0" smtClean="0">
                <a:solidFill>
                  <a:srgbClr val="FFFFFF"/>
                </a:solidFill>
                <a:latin typeface="微软雅黑" pitchFamily="34" charset="-122"/>
                <a:ea typeface="微软雅黑" pitchFamily="34" charset="-122"/>
              </a:rPr>
              <a:t>you!</a:t>
            </a:r>
            <a:endParaRPr lang="zh-CN" altLang="en-US" sz="4800" b="1"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3320335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73725" y="612475"/>
            <a:ext cx="5038928" cy="387012"/>
          </a:xfrm>
        </p:spPr>
        <p:txBody>
          <a:bodyPr>
            <a:normAutofit/>
          </a:bodyPr>
          <a:lstStyle/>
          <a:p>
            <a:pPr algn="l">
              <a:defRPr/>
            </a:pPr>
            <a:r>
              <a:rPr lang="en-US" altLang="zh-CN" sz="1800" b="1" dirty="0" err="1">
                <a:solidFill>
                  <a:schemeClr val="accent6">
                    <a:lumMod val="75000"/>
                  </a:schemeClr>
                </a:solidFill>
              </a:rPr>
              <a:t>m</a:t>
            </a:r>
            <a:r>
              <a:rPr lang="en-US" altLang="zh-CN" sz="1800" b="1" dirty="0" err="1" smtClean="0">
                <a:solidFill>
                  <a:schemeClr val="accent6">
                    <a:lumMod val="75000"/>
                  </a:schemeClr>
                </a:solidFill>
              </a:rPr>
              <a:t>ybatis</a:t>
            </a:r>
            <a:r>
              <a:rPr lang="zh-CN" altLang="en-US" sz="1800" b="1" dirty="0" smtClean="0">
                <a:solidFill>
                  <a:schemeClr val="accent6">
                    <a:lumMod val="75000"/>
                  </a:schemeClr>
                </a:solidFill>
              </a:rPr>
              <a:t>的优点</a:t>
            </a:r>
            <a:endParaRPr lang="zh-CN" altLang="en-US" sz="1800" b="1" dirty="0">
              <a:solidFill>
                <a:schemeClr val="accent6">
                  <a:lumMod val="75000"/>
                </a:schemeClr>
              </a:solidFill>
              <a:latin typeface="+mj-ea"/>
            </a:endParaRPr>
          </a:p>
        </p:txBody>
      </p:sp>
      <p:sp>
        <p:nvSpPr>
          <p:cNvPr id="2" name="文本框 1"/>
          <p:cNvSpPr txBox="1"/>
          <p:nvPr/>
        </p:nvSpPr>
        <p:spPr>
          <a:xfrm>
            <a:off x="473725" y="1196502"/>
            <a:ext cx="7194015" cy="1077218"/>
          </a:xfrm>
          <a:prstGeom prst="rect">
            <a:avLst/>
          </a:prstGeom>
          <a:noFill/>
        </p:spPr>
        <p:txBody>
          <a:bodyPr wrap="square" rtlCol="0">
            <a:spAutoFit/>
          </a:bodyPr>
          <a:lstStyle/>
          <a:p>
            <a:r>
              <a:rPr lang="en-US" altLang="zh-CN" sz="1600" dirty="0" smtClean="0"/>
              <a:t>1.</a:t>
            </a:r>
            <a:r>
              <a:rPr lang="zh-CN" altLang="en-US" sz="1600" dirty="0" smtClean="0"/>
              <a:t>基于</a:t>
            </a:r>
            <a:r>
              <a:rPr lang="en-US" altLang="zh-CN" sz="1600" dirty="0" smtClean="0"/>
              <a:t>SQL，</a:t>
            </a:r>
            <a:r>
              <a:rPr lang="zh-CN" altLang="en-US" sz="1600" dirty="0" smtClean="0"/>
              <a:t>简单易学</a:t>
            </a:r>
            <a:endParaRPr lang="en-US" altLang="zh-CN" sz="1600" dirty="0" smtClean="0"/>
          </a:p>
          <a:p>
            <a:r>
              <a:rPr lang="en-US" altLang="zh-CN" sz="1600" dirty="0" smtClean="0"/>
              <a:t>2.</a:t>
            </a:r>
            <a:r>
              <a:rPr lang="zh-CN" altLang="en-US" sz="1600" dirty="0" smtClean="0"/>
              <a:t>能了解底层组装过程</a:t>
            </a:r>
            <a:endParaRPr lang="en-US" altLang="zh-CN" sz="1600" dirty="0" smtClean="0"/>
          </a:p>
          <a:p>
            <a:r>
              <a:rPr lang="en-US" altLang="zh-CN" sz="1600" dirty="0" smtClean="0"/>
              <a:t>3.SQL</a:t>
            </a:r>
            <a:r>
              <a:rPr lang="zh-CN" altLang="en-US" sz="1600" dirty="0" smtClean="0"/>
              <a:t>语句封装在配置文件中，便于统一管理和维护，降低了程序的耦合度</a:t>
            </a:r>
            <a:endParaRPr lang="en-US" altLang="zh-CN" sz="1600" dirty="0" smtClean="0"/>
          </a:p>
          <a:p>
            <a:r>
              <a:rPr lang="en-US" altLang="zh-CN" sz="1600" dirty="0" smtClean="0"/>
              <a:t>4.</a:t>
            </a:r>
            <a:r>
              <a:rPr lang="zh-CN" altLang="en-US" sz="1600" dirty="0" smtClean="0"/>
              <a:t>便于程序调试</a:t>
            </a:r>
            <a:endParaRPr lang="zh-CN" altLang="en-US" sz="1600" dirty="0"/>
          </a:p>
        </p:txBody>
      </p:sp>
    </p:spTree>
    <p:extLst>
      <p:ext uri="{BB962C8B-B14F-4D97-AF65-F5344CB8AC3E}">
        <p14:creationId xmlns:p14="http://schemas.microsoft.com/office/powerpoint/2010/main" val="399526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560688" y="805036"/>
            <a:ext cx="4737370" cy="338374"/>
          </a:xfrm>
        </p:spPr>
        <p:txBody>
          <a:bodyPr>
            <a:noAutofit/>
          </a:bodyPr>
          <a:lstStyle/>
          <a:p>
            <a:pPr algn="l">
              <a:defRPr/>
            </a:pPr>
            <a:r>
              <a:rPr lang="zh-CN" altLang="en-US" sz="1800" dirty="0" smtClean="0">
                <a:latin typeface="+mn-ea"/>
              </a:rPr>
              <a:t>二、</a:t>
            </a:r>
            <a:r>
              <a:rPr lang="en-US" altLang="zh-CN" sz="1800" b="1" dirty="0" err="1">
                <a:latin typeface="+mn-ea"/>
                <a:ea typeface="+mn-ea"/>
              </a:rPr>
              <a:t>m</a:t>
            </a:r>
            <a:r>
              <a:rPr lang="en-US" altLang="zh-CN" sz="1800" b="1" dirty="0" err="1" smtClean="0">
                <a:latin typeface="+mn-ea"/>
                <a:ea typeface="+mn-ea"/>
              </a:rPr>
              <a:t>ybatis</a:t>
            </a:r>
            <a:r>
              <a:rPr lang="zh-CN" altLang="en-US" sz="1800" b="1" dirty="0" smtClean="0">
                <a:latin typeface="+mn-ea"/>
                <a:ea typeface="+mn-ea"/>
              </a:rPr>
              <a:t>核心</a:t>
            </a:r>
            <a:r>
              <a:rPr lang="en-US" altLang="zh-CN" sz="1800" b="1" dirty="0" smtClean="0">
                <a:latin typeface="+mn-ea"/>
                <a:ea typeface="+mn-ea"/>
              </a:rPr>
              <a:t>API</a:t>
            </a:r>
            <a:endParaRPr lang="zh-CN" altLang="en-US" sz="1800" b="1" dirty="0">
              <a:latin typeface="+mn-ea"/>
              <a:ea typeface="+mn-ea"/>
            </a:endParaRPr>
          </a:p>
        </p:txBody>
      </p:sp>
      <p:sp>
        <p:nvSpPr>
          <p:cNvPr id="3" name="文本框 2"/>
          <p:cNvSpPr txBox="1"/>
          <p:nvPr/>
        </p:nvSpPr>
        <p:spPr>
          <a:xfrm>
            <a:off x="560688" y="1371358"/>
            <a:ext cx="5175115" cy="58477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600" dirty="0" err="1"/>
              <a:t>m</a:t>
            </a:r>
            <a:r>
              <a:rPr lang="en-US" altLang="zh-CN" sz="1600" dirty="0" err="1" smtClean="0">
                <a:latin typeface="+mn-ea"/>
              </a:rPr>
              <a:t>ybatis</a:t>
            </a:r>
            <a:r>
              <a:rPr lang="zh-CN" altLang="en-US" sz="1600" dirty="0" smtClean="0">
                <a:latin typeface="+mn-ea"/>
              </a:rPr>
              <a:t>执行流程</a:t>
            </a:r>
            <a:endParaRPr lang="en-US" altLang="zh-CN" sz="1600" dirty="0" smtClean="0">
              <a:latin typeface="+mn-ea"/>
            </a:endParaRPr>
          </a:p>
          <a:p>
            <a:pPr marL="285750" indent="-285750">
              <a:buFont typeface="Wingdings" panose="05000000000000000000" pitchFamily="2" charset="2"/>
              <a:buChar char="Ø"/>
            </a:pPr>
            <a:r>
              <a:rPr lang="zh-CN" altLang="en-US" sz="1600" dirty="0" smtClean="0">
                <a:latin typeface="+mn-ea"/>
              </a:rPr>
              <a:t>核心</a:t>
            </a:r>
            <a:r>
              <a:rPr lang="en-US" altLang="zh-CN" sz="1600" dirty="0" smtClean="0">
                <a:latin typeface="+mn-ea"/>
              </a:rPr>
              <a:t>API</a:t>
            </a:r>
            <a:endParaRPr lang="zh-CN" altLang="en-US" sz="1600" dirty="0"/>
          </a:p>
        </p:txBody>
      </p:sp>
    </p:spTree>
    <p:extLst>
      <p:ext uri="{BB962C8B-B14F-4D97-AF65-F5344CB8AC3E}">
        <p14:creationId xmlns:p14="http://schemas.microsoft.com/office/powerpoint/2010/main" val="614140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80" y="1311008"/>
            <a:ext cx="5508434" cy="3385736"/>
          </a:xfrm>
          <a:prstGeom prst="rect">
            <a:avLst/>
          </a:prstGeom>
        </p:spPr>
      </p:pic>
      <p:sp>
        <p:nvSpPr>
          <p:cNvPr id="3" name="标题 2"/>
          <p:cNvSpPr>
            <a:spLocks noGrp="1"/>
          </p:cNvSpPr>
          <p:nvPr>
            <p:ph type="title"/>
          </p:nvPr>
        </p:nvSpPr>
        <p:spPr>
          <a:xfrm>
            <a:off x="457200" y="505105"/>
            <a:ext cx="5117335" cy="598252"/>
          </a:xfrm>
        </p:spPr>
        <p:txBody>
          <a:bodyPr>
            <a:normAutofit/>
          </a:bodyPr>
          <a:lstStyle/>
          <a:p>
            <a:pPr algn="l"/>
            <a:r>
              <a:rPr lang="en-US" altLang="zh-CN" sz="1800" b="1" dirty="0" err="1">
                <a:solidFill>
                  <a:schemeClr val="accent6">
                    <a:lumMod val="75000"/>
                  </a:schemeClr>
                </a:solidFill>
                <a:latin typeface="+mn-ea"/>
                <a:ea typeface="+mn-ea"/>
              </a:rPr>
              <a:t>m</a:t>
            </a:r>
            <a:r>
              <a:rPr lang="en-US" altLang="zh-CN" sz="1800" b="1" dirty="0" err="1" smtClean="0">
                <a:solidFill>
                  <a:schemeClr val="accent6">
                    <a:lumMod val="75000"/>
                  </a:schemeClr>
                </a:solidFill>
                <a:latin typeface="+mn-ea"/>
                <a:ea typeface="+mn-ea"/>
              </a:rPr>
              <a:t>ybatis</a:t>
            </a:r>
            <a:r>
              <a:rPr lang="zh-CN" altLang="en-US" sz="1800" b="1" dirty="0" smtClean="0">
                <a:solidFill>
                  <a:schemeClr val="accent6">
                    <a:lumMod val="75000"/>
                  </a:schemeClr>
                </a:solidFill>
                <a:latin typeface="+mn-ea"/>
                <a:ea typeface="+mn-ea"/>
              </a:rPr>
              <a:t>的执行过程</a:t>
            </a:r>
            <a:endParaRPr lang="zh-CN" altLang="en-US" sz="1800" b="1" dirty="0">
              <a:solidFill>
                <a:schemeClr val="accent6">
                  <a:lumMod val="75000"/>
                </a:schemeClr>
              </a:solidFill>
              <a:latin typeface="+mn-ea"/>
              <a:ea typeface="+mn-ea"/>
            </a:endParaRPr>
          </a:p>
        </p:txBody>
      </p:sp>
    </p:spTree>
    <p:extLst>
      <p:ext uri="{BB962C8B-B14F-4D97-AF65-F5344CB8AC3E}">
        <p14:creationId xmlns:p14="http://schemas.microsoft.com/office/powerpoint/2010/main" val="2944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18641" y="812302"/>
            <a:ext cx="8229600" cy="338374"/>
          </a:xfrm>
        </p:spPr>
        <p:txBody>
          <a:bodyPr>
            <a:noAutofit/>
          </a:bodyPr>
          <a:lstStyle/>
          <a:p>
            <a:pPr algn="l">
              <a:defRPr/>
            </a:pPr>
            <a:r>
              <a:rPr lang="zh-CN" altLang="en-US" sz="1800" dirty="0" smtClean="0">
                <a:solidFill>
                  <a:schemeClr val="accent6">
                    <a:lumMod val="75000"/>
                  </a:schemeClr>
                </a:solidFill>
                <a:latin typeface="+mn-ea"/>
              </a:rPr>
              <a:t>核心</a:t>
            </a:r>
            <a:r>
              <a:rPr lang="en-US" altLang="zh-CN" sz="1800" dirty="0" smtClean="0">
                <a:solidFill>
                  <a:schemeClr val="accent6">
                    <a:lumMod val="75000"/>
                  </a:schemeClr>
                </a:solidFill>
                <a:latin typeface="+mn-ea"/>
              </a:rPr>
              <a:t>API</a:t>
            </a:r>
            <a:endParaRPr lang="zh-CN" altLang="en-US" sz="1800" b="1" dirty="0">
              <a:solidFill>
                <a:schemeClr val="accent6">
                  <a:lumMod val="75000"/>
                </a:schemeClr>
              </a:solidFill>
              <a:latin typeface="+mn-ea"/>
              <a:ea typeface="+mn-ea"/>
            </a:endParaRPr>
          </a:p>
        </p:txBody>
      </p:sp>
      <p:sp>
        <p:nvSpPr>
          <p:cNvPr id="2" name="文本框 1"/>
          <p:cNvSpPr txBox="1"/>
          <p:nvPr/>
        </p:nvSpPr>
        <p:spPr>
          <a:xfrm>
            <a:off x="618000" y="1569844"/>
            <a:ext cx="6576013" cy="2400657"/>
          </a:xfrm>
          <a:prstGeom prst="rect">
            <a:avLst/>
          </a:prstGeom>
          <a:noFill/>
        </p:spPr>
        <p:txBody>
          <a:bodyPr wrap="square" rtlCol="0">
            <a:spAutoFit/>
          </a:bodyPr>
          <a:lstStyle/>
          <a:p>
            <a:r>
              <a:rPr lang="en-US" altLang="zh-CN" sz="1600" dirty="0" smtClean="0">
                <a:solidFill>
                  <a:srgbClr val="FF0000"/>
                </a:solidFill>
                <a:latin typeface="+mn-ea"/>
              </a:rPr>
              <a:t>Configuration:</a:t>
            </a:r>
            <a:r>
              <a:rPr lang="zh-CN" altLang="en-US" sz="1600" dirty="0">
                <a:latin typeface="+mn-ea"/>
              </a:rPr>
              <a:t>解析</a:t>
            </a:r>
            <a:r>
              <a:rPr lang="en-US" altLang="zh-CN" sz="1600" dirty="0" smtClean="0">
                <a:latin typeface="+mn-ea"/>
              </a:rPr>
              <a:t>xml </a:t>
            </a:r>
            <a:r>
              <a:rPr lang="zh-CN" altLang="en-US" sz="1600" dirty="0" smtClean="0">
                <a:latin typeface="+mn-ea"/>
              </a:rPr>
              <a:t>配置文件</a:t>
            </a:r>
            <a:endParaRPr lang="en-US" altLang="zh-CN" sz="1600" dirty="0" smtClean="0">
              <a:latin typeface="+mn-ea"/>
            </a:endParaRPr>
          </a:p>
          <a:p>
            <a:r>
              <a:rPr lang="en-US" altLang="zh-CN" sz="1600" dirty="0" smtClean="0">
                <a:solidFill>
                  <a:srgbClr val="FF0000"/>
                </a:solidFill>
                <a:latin typeface="+mn-ea"/>
              </a:rPr>
              <a:t>SqlSessionFactoryBuilder：</a:t>
            </a:r>
            <a:r>
              <a:rPr lang="zh-CN" altLang="en-US" sz="1600" dirty="0" smtClean="0">
                <a:latin typeface="+mn-ea"/>
              </a:rPr>
              <a:t>读取配置文件，产生</a:t>
            </a:r>
            <a:r>
              <a:rPr lang="en-US" altLang="zh-CN" sz="1600" dirty="0" smtClean="0">
                <a:latin typeface="+mn-ea"/>
              </a:rPr>
              <a:t>SqlSessionFactory</a:t>
            </a:r>
          </a:p>
          <a:p>
            <a:r>
              <a:rPr lang="en-US" altLang="zh-CN" sz="1600" dirty="0" smtClean="0">
                <a:solidFill>
                  <a:srgbClr val="FF0000"/>
                </a:solidFill>
                <a:latin typeface="+mn-ea"/>
              </a:rPr>
              <a:t>SqlSessionFactory</a:t>
            </a:r>
            <a:r>
              <a:rPr lang="en-US" altLang="zh-CN" sz="1600" dirty="0" smtClean="0">
                <a:latin typeface="+mn-ea"/>
              </a:rPr>
              <a:t>：</a:t>
            </a:r>
            <a:r>
              <a:rPr lang="zh-CN" altLang="en-US" sz="1600" dirty="0" smtClean="0">
                <a:latin typeface="+mn-ea"/>
              </a:rPr>
              <a:t>生成</a:t>
            </a:r>
            <a:r>
              <a:rPr lang="en-US" altLang="zh-CN" sz="1600" dirty="0" smtClean="0">
                <a:latin typeface="+mn-ea"/>
              </a:rPr>
              <a:t>SqlSession</a:t>
            </a:r>
          </a:p>
          <a:p>
            <a:r>
              <a:rPr lang="en-US" altLang="zh-CN" sz="1600" dirty="0" smtClean="0">
                <a:solidFill>
                  <a:srgbClr val="FF0000"/>
                </a:solidFill>
                <a:latin typeface="+mn-ea"/>
              </a:rPr>
              <a:t>SqlSession：</a:t>
            </a:r>
            <a:r>
              <a:rPr lang="zh-CN" altLang="en-US" sz="1600" dirty="0" smtClean="0">
                <a:latin typeface="+mn-ea"/>
              </a:rPr>
              <a:t>具体执行</a:t>
            </a:r>
            <a:r>
              <a:rPr lang="en-US" altLang="zh-CN" sz="1600" kern="100" dirty="0" err="1" smtClean="0">
                <a:latin typeface="+mn-ea"/>
              </a:rPr>
              <a:t>sql</a:t>
            </a:r>
            <a:endParaRPr lang="en-US" altLang="zh-CN" sz="1600" kern="100" dirty="0" smtClean="0">
              <a:latin typeface="+mn-ea"/>
            </a:endParaRPr>
          </a:p>
          <a:p>
            <a:r>
              <a:rPr lang="en-US" altLang="zh-CN" sz="1600" dirty="0" smtClean="0">
                <a:solidFill>
                  <a:srgbClr val="FF0000"/>
                </a:solidFill>
                <a:latin typeface="+mn-ea"/>
              </a:rPr>
              <a:t>Mappedstatment:</a:t>
            </a:r>
            <a:r>
              <a:rPr lang="zh-CN" altLang="en-US" sz="1600" dirty="0" smtClean="0">
                <a:latin typeface="+mn-ea"/>
              </a:rPr>
              <a:t>读取映射文件</a:t>
            </a:r>
            <a:endParaRPr lang="en-US" altLang="zh-CN" sz="1600" dirty="0" smtClean="0">
              <a:latin typeface="+mn-ea"/>
            </a:endParaRPr>
          </a:p>
          <a:p>
            <a:r>
              <a:rPr lang="en-US" altLang="zh-CN" sz="1600" dirty="0" smtClean="0">
                <a:solidFill>
                  <a:srgbClr val="FF0000"/>
                </a:solidFill>
                <a:latin typeface="+mn-ea"/>
              </a:rPr>
              <a:t>Transation:</a:t>
            </a:r>
            <a:r>
              <a:rPr lang="zh-CN" altLang="en-US" sz="1600" dirty="0" smtClean="0">
                <a:latin typeface="+mn-ea"/>
              </a:rPr>
              <a:t>处理</a:t>
            </a:r>
            <a:r>
              <a:rPr lang="zh-CN" altLang="en-US" sz="1600" dirty="0">
                <a:latin typeface="+mn-ea"/>
              </a:rPr>
              <a:t>事务</a:t>
            </a:r>
            <a:endParaRPr lang="en-US" altLang="zh-CN" sz="1600" dirty="0" smtClean="0">
              <a:latin typeface="+mn-ea"/>
            </a:endParaRPr>
          </a:p>
          <a:p>
            <a:endParaRPr lang="en-US" altLang="zh-CN" dirty="0" smtClean="0"/>
          </a:p>
          <a:p>
            <a:endParaRPr lang="en-US" altLang="zh-CN" kern="100" dirty="0" smtClean="0">
              <a:latin typeface="Times New Roman" panose="02020603050405020304" pitchFamily="18" charset="0"/>
            </a:endParaRPr>
          </a:p>
          <a:p>
            <a:endParaRPr lang="zh-CN" altLang="zh-CN" dirty="0"/>
          </a:p>
        </p:txBody>
      </p:sp>
    </p:spTree>
    <p:extLst>
      <p:ext uri="{BB962C8B-B14F-4D97-AF65-F5344CB8AC3E}">
        <p14:creationId xmlns:p14="http://schemas.microsoft.com/office/powerpoint/2010/main" val="1463829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37275" y="587929"/>
            <a:ext cx="6654188" cy="763109"/>
          </a:xfrm>
        </p:spPr>
        <p:txBody>
          <a:bodyPr>
            <a:normAutofit/>
          </a:bodyPr>
          <a:lstStyle/>
          <a:p>
            <a:pPr algn="l">
              <a:defRPr/>
            </a:pPr>
            <a:r>
              <a:rPr lang="zh-CN" altLang="en-US" sz="1800" b="1" dirty="0" smtClean="0">
                <a:latin typeface="+mn-ea"/>
                <a:ea typeface="+mn-ea"/>
              </a:rPr>
              <a:t>三、</a:t>
            </a:r>
            <a:r>
              <a:rPr lang="en-US" altLang="zh-CN" sz="1800" b="1" dirty="0" err="1">
                <a:latin typeface="+mn-ea"/>
                <a:ea typeface="+mn-ea"/>
              </a:rPr>
              <a:t>m</a:t>
            </a:r>
            <a:r>
              <a:rPr lang="en-US" altLang="zh-CN" sz="1800" b="1" dirty="0" err="1" smtClean="0">
                <a:latin typeface="+mn-ea"/>
                <a:ea typeface="+mn-ea"/>
              </a:rPr>
              <a:t>ybatis</a:t>
            </a:r>
            <a:r>
              <a:rPr lang="zh-CN" altLang="en-US" sz="1800" b="1" dirty="0" smtClean="0">
                <a:latin typeface="+mn-ea"/>
                <a:ea typeface="+mn-ea"/>
              </a:rPr>
              <a:t>配置文件</a:t>
            </a:r>
            <a:endParaRPr lang="zh-CN" altLang="en-US" sz="1800" b="1" dirty="0">
              <a:latin typeface="+mn-ea"/>
              <a:ea typeface="+mn-ea"/>
            </a:endParaRPr>
          </a:p>
        </p:txBody>
      </p:sp>
      <p:sp>
        <p:nvSpPr>
          <p:cNvPr id="7173" name="内容占位符 20"/>
          <p:cNvSpPr>
            <a:spLocks noGrp="1"/>
          </p:cNvSpPr>
          <p:nvPr>
            <p:ph idx="4294967295"/>
          </p:nvPr>
        </p:nvSpPr>
        <p:spPr>
          <a:xfrm>
            <a:off x="575455" y="1447905"/>
            <a:ext cx="6938049" cy="2540905"/>
          </a:xfrm>
        </p:spPr>
        <p:txBody>
          <a:bodyPr/>
          <a:lstStyle/>
          <a:p>
            <a:pPr>
              <a:buFont typeface="Wingdings" panose="05000000000000000000" pitchFamily="2" charset="2"/>
              <a:buChar char="Ø"/>
              <a:defRPr/>
            </a:pPr>
            <a:r>
              <a:rPr lang="en-US" altLang="zh-CN" sz="1600" dirty="0"/>
              <a:t>properties</a:t>
            </a:r>
            <a:r>
              <a:rPr lang="zh-CN" altLang="en-US" sz="1600" dirty="0" smtClean="0"/>
              <a:t>属性</a:t>
            </a:r>
            <a:endParaRPr lang="en-US" altLang="zh-CN" sz="1600" dirty="0" smtClean="0"/>
          </a:p>
          <a:p>
            <a:pPr>
              <a:buFont typeface="Wingdings" panose="05000000000000000000" pitchFamily="2" charset="2"/>
              <a:buChar char="Ø"/>
              <a:defRPr/>
            </a:pPr>
            <a:r>
              <a:rPr lang="en-US" altLang="zh-CN" sz="1600" dirty="0" smtClean="0"/>
              <a:t>Settings</a:t>
            </a:r>
            <a:r>
              <a:rPr lang="zh-CN" altLang="en-US" sz="1600" dirty="0" smtClean="0"/>
              <a:t>属性</a:t>
            </a:r>
            <a:endParaRPr lang="en-US" altLang="zh-CN" sz="1600" dirty="0" smtClean="0"/>
          </a:p>
          <a:p>
            <a:pPr>
              <a:buFont typeface="Wingdings" panose="05000000000000000000" pitchFamily="2" charset="2"/>
              <a:buChar char="Ø"/>
              <a:defRPr/>
            </a:pPr>
            <a:r>
              <a:rPr lang="en-US" altLang="zh-CN" sz="1600" dirty="0" smtClean="0"/>
              <a:t>typeAliases</a:t>
            </a:r>
            <a:r>
              <a:rPr lang="zh-CN" altLang="en-US" sz="1600" dirty="0" smtClean="0"/>
              <a:t>属性</a:t>
            </a:r>
            <a:endParaRPr lang="en-US" altLang="zh-CN" sz="1600" dirty="0"/>
          </a:p>
          <a:p>
            <a:pPr>
              <a:buFont typeface="Wingdings" panose="05000000000000000000" pitchFamily="2" charset="2"/>
              <a:buChar char="Ø"/>
              <a:defRPr/>
            </a:pPr>
            <a:r>
              <a:rPr lang="en-US" altLang="zh-CN" sz="1600" dirty="0" smtClean="0"/>
              <a:t>typeHandlers</a:t>
            </a:r>
            <a:r>
              <a:rPr lang="zh-CN" altLang="en-US" sz="1600" dirty="0"/>
              <a:t>属性</a:t>
            </a:r>
            <a:endParaRPr lang="en-US" altLang="zh-CN" sz="1600" dirty="0"/>
          </a:p>
          <a:p>
            <a:pPr>
              <a:buFont typeface="Wingdings" panose="05000000000000000000" pitchFamily="2" charset="2"/>
              <a:buChar char="Ø"/>
              <a:defRPr/>
            </a:pPr>
            <a:r>
              <a:rPr lang="en-US" altLang="zh-CN" sz="1600" dirty="0" smtClean="0"/>
              <a:t>environments</a:t>
            </a:r>
            <a:r>
              <a:rPr lang="zh-CN" altLang="en-US" sz="1600" dirty="0" smtClean="0"/>
              <a:t>属性</a:t>
            </a:r>
            <a:endParaRPr lang="en-US" altLang="zh-CN" sz="1600" dirty="0" smtClean="0"/>
          </a:p>
          <a:p>
            <a:pPr>
              <a:buFont typeface="Wingdings" panose="05000000000000000000" pitchFamily="2" charset="2"/>
              <a:buChar char="Ø"/>
              <a:defRPr/>
            </a:pPr>
            <a:r>
              <a:rPr lang="en-US" altLang="zh-CN" sz="1600" dirty="0"/>
              <a:t>mappers</a:t>
            </a:r>
            <a:r>
              <a:rPr lang="zh-CN" altLang="en-US" sz="1600" dirty="0"/>
              <a:t>映射器</a:t>
            </a:r>
            <a:endParaRPr lang="en-US" altLang="zh-CN" sz="1600" dirty="0" smtClean="0"/>
          </a:p>
          <a:p>
            <a:pPr>
              <a:buFont typeface="Wingdings" panose="05000000000000000000" pitchFamily="2" charset="2"/>
              <a:buChar char="Ø"/>
              <a:defRPr/>
            </a:pPr>
            <a:endParaRPr lang="en-US" altLang="zh-CN" sz="1600" b="1" dirty="0" smtClean="0"/>
          </a:p>
          <a:p>
            <a:pPr>
              <a:buFont typeface="Wingdings" panose="05000000000000000000" pitchFamily="2" charset="2"/>
              <a:buChar char="Ø"/>
              <a:defRPr/>
            </a:pPr>
            <a:endParaRPr lang="en-US" altLang="zh-CN" sz="16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en-US" altLang="zh-CN" sz="1500" dirty="0"/>
          </a:p>
          <a:p>
            <a:pPr>
              <a:buFont typeface="Wingdings" panose="05000000000000000000" pitchFamily="2" charset="2"/>
              <a:buNone/>
              <a:defRPr/>
            </a:pPr>
            <a:endParaRPr lang="zh-CN" altLang="en-US" sz="1500" dirty="0"/>
          </a:p>
          <a:p>
            <a:pPr>
              <a:buFont typeface="Wingdings" panose="05000000000000000000" pitchFamily="2" charset="2"/>
              <a:buNone/>
              <a:defRPr/>
            </a:pPr>
            <a:endParaRPr lang="en-US" altLang="zh-CN" sz="1500" dirty="0"/>
          </a:p>
          <a:p>
            <a:pPr>
              <a:buFont typeface="Wingdings" panose="05000000000000000000" pitchFamily="2" charset="2"/>
              <a:buAutoNum type="arabicPeriod"/>
              <a:defRPr/>
            </a:pPr>
            <a:endParaRPr lang="en-US" altLang="zh-CN" sz="1500" dirty="0"/>
          </a:p>
          <a:p>
            <a:pPr>
              <a:buFont typeface="Wingdings" panose="05000000000000000000" pitchFamily="2" charset="2"/>
              <a:buAutoNum type="arabicPeriod"/>
              <a:defRPr/>
            </a:pPr>
            <a:endParaRPr lang="en-US" altLang="zh-CN" sz="1500" dirty="0"/>
          </a:p>
        </p:txBody>
      </p:sp>
    </p:spTree>
    <p:extLst>
      <p:ext uri="{BB962C8B-B14F-4D97-AF65-F5344CB8AC3E}">
        <p14:creationId xmlns:p14="http://schemas.microsoft.com/office/powerpoint/2010/main" val="572303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1906</TotalTime>
  <Words>2857</Words>
  <Application>Microsoft Office PowerPoint</Application>
  <PresentationFormat>全屏显示(16:9)</PresentationFormat>
  <Paragraphs>416</Paragraphs>
  <Slides>45</Slides>
  <Notes>6</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45</vt:i4>
      </vt:variant>
    </vt:vector>
  </HeadingPairs>
  <TitlesOfParts>
    <vt:vector size="54" baseType="lpstr">
      <vt:lpstr>宋体</vt:lpstr>
      <vt:lpstr>微软雅黑</vt:lpstr>
      <vt:lpstr>Arial</vt:lpstr>
      <vt:lpstr>Calibri</vt:lpstr>
      <vt:lpstr>Times New Roman</vt:lpstr>
      <vt:lpstr>Wingdings</vt:lpstr>
      <vt:lpstr>Office 主题</vt:lpstr>
      <vt:lpstr>文档</vt:lpstr>
      <vt:lpstr>Microsoft Word 文档</vt:lpstr>
      <vt:lpstr>PowerPoint 演示文稿</vt:lpstr>
      <vt:lpstr>主要内容</vt:lpstr>
      <vt:lpstr>一、mybatis的概念</vt:lpstr>
      <vt:lpstr>mybatis是什么？</vt:lpstr>
      <vt:lpstr>mybatis的优点</vt:lpstr>
      <vt:lpstr>二、mybatis核心API</vt:lpstr>
      <vt:lpstr>mybatis的执行过程</vt:lpstr>
      <vt:lpstr>核心API</vt:lpstr>
      <vt:lpstr>三、mybatis配置文件</vt:lpstr>
      <vt:lpstr>properties属性</vt:lpstr>
      <vt:lpstr>Settings属性 </vt:lpstr>
      <vt:lpstr>typeAliases属性 </vt:lpstr>
      <vt:lpstr>typeHandlers属性 </vt:lpstr>
      <vt:lpstr>Environments属性</vt:lpstr>
      <vt:lpstr>mappers映射器</vt:lpstr>
      <vt:lpstr>四、Mybatis映射文件</vt:lpstr>
      <vt:lpstr>resultMap元素</vt:lpstr>
      <vt:lpstr>查询语句映射</vt:lpstr>
      <vt:lpstr>插入语句映射</vt:lpstr>
      <vt:lpstr>userGeneratedKeys属性</vt:lpstr>
      <vt:lpstr>更新语句映射</vt:lpstr>
      <vt:lpstr>删除语句映射</vt:lpstr>
      <vt:lpstr>SQL元素</vt:lpstr>
      <vt:lpstr>名称空间</vt:lpstr>
      <vt:lpstr>五、动态SQL</vt:lpstr>
      <vt:lpstr>if</vt:lpstr>
      <vt:lpstr>choose</vt:lpstr>
      <vt:lpstr>where</vt:lpstr>
      <vt:lpstr>set</vt:lpstr>
      <vt:lpstr>foreach</vt:lpstr>
      <vt:lpstr>foreach</vt:lpstr>
      <vt:lpstr>foreach</vt:lpstr>
      <vt:lpstr>trim</vt:lpstr>
      <vt:lpstr>trim</vt:lpstr>
      <vt:lpstr>trim</vt:lpstr>
      <vt:lpstr>六、mybatis分页插件</vt:lpstr>
      <vt:lpstr>拦截器的概念 </vt:lpstr>
      <vt:lpstr>Interceptor接口 </vt:lpstr>
      <vt:lpstr>Interceptor接口 </vt:lpstr>
      <vt:lpstr>Mybatis可拦截的方法 </vt:lpstr>
      <vt:lpstr>拦截器注册 </vt:lpstr>
      <vt:lpstr>拦截器实现分页</vt:lpstr>
      <vt:lpstr>拦截器实现分页</vt:lpstr>
      <vt:lpstr>拦截器实现分页</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成东 鲁</dc:creator>
  <cp:lastModifiedBy>Administrator</cp:lastModifiedBy>
  <cp:revision>268</cp:revision>
  <dcterms:created xsi:type="dcterms:W3CDTF">2015-11-23T02:26:25Z</dcterms:created>
  <dcterms:modified xsi:type="dcterms:W3CDTF">2016-08-13T03:03:34Z</dcterms:modified>
</cp:coreProperties>
</file>