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90" r:id="rId3"/>
    <p:sldId id="303" r:id="rId4"/>
    <p:sldId id="359" r:id="rId5"/>
    <p:sldId id="358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259" r:id="rId1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4" autoAdjust="0"/>
    <p:restoredTop sz="94424" autoAdjust="0"/>
  </p:normalViewPr>
  <p:slideViewPr>
    <p:cSldViewPr snapToGrid="0" snapToObjects="1">
      <p:cViewPr varScale="1">
        <p:scale>
          <a:sx n="93" d="100"/>
          <a:sy n="93" d="100"/>
        </p:scale>
        <p:origin x="58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87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CDB9D-BF95-4EDF-AFA1-C9C513364F6E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3FE9D-7C14-4FF3-B16D-77F76A468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3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注意：安装过程中需要输入序列号，可通过</a:t>
            </a:r>
            <a:r>
              <a:rPr lang="en-US" altLang="zh-CN" dirty="0" smtClean="0"/>
              <a:t>KeyGen.java</a:t>
            </a:r>
            <a:r>
              <a:rPr lang="zh-CN" altLang="en-US" dirty="0" smtClean="0"/>
              <a:t>生成。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6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73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51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44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6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8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68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62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50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33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76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51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4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63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87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23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 descr="ppt模版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90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83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25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4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20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4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370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标题-6-0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9658-570D-0F44-9A72-1F005ADA91BF}" type="datetimeFigureOut">
              <a:rPr kumimoji="1" lang="zh-CN" altLang="en-US" smtClean="0"/>
              <a:t>2016/8/11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23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3279299" y="1420618"/>
            <a:ext cx="315232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b="1" spc="3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3600" b="1" spc="3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培训</a:t>
            </a:r>
            <a:endParaRPr lang="en-US" altLang="zh-CN" sz="3600" b="1" spc="3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5277" y="2424701"/>
            <a:ext cx="114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唐伟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2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9119" y="442284"/>
            <a:ext cx="8229600" cy="67258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LEFT JOIN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5078" y="1453916"/>
            <a:ext cx="6973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LEFT JOIN </a:t>
            </a:r>
            <a:r>
              <a:rPr lang="zh-CN" altLang="en-US" sz="1600" dirty="0">
                <a:solidFill>
                  <a:srgbClr val="0070C0"/>
                </a:solidFill>
              </a:rPr>
              <a:t>关键字从左表（</a:t>
            </a:r>
            <a:r>
              <a:rPr lang="en-US" altLang="zh-CN" sz="1600" dirty="0">
                <a:solidFill>
                  <a:srgbClr val="0070C0"/>
                </a:solidFill>
              </a:rPr>
              <a:t>table1</a:t>
            </a:r>
            <a:r>
              <a:rPr lang="zh-CN" altLang="en-US" sz="1600" dirty="0">
                <a:solidFill>
                  <a:srgbClr val="0070C0"/>
                </a:solidFill>
              </a:rPr>
              <a:t>）返回所有的行，即使右表（</a:t>
            </a:r>
            <a:r>
              <a:rPr lang="en-US" altLang="zh-CN" sz="1600" dirty="0">
                <a:solidFill>
                  <a:srgbClr val="0070C0"/>
                </a:solidFill>
              </a:rPr>
              <a:t>table2</a:t>
            </a:r>
            <a:r>
              <a:rPr lang="zh-CN" altLang="en-US" sz="1600" dirty="0">
                <a:solidFill>
                  <a:srgbClr val="0070C0"/>
                </a:solidFill>
              </a:rPr>
              <a:t>）中没有</a:t>
            </a:r>
            <a:r>
              <a:rPr lang="zh-CN" altLang="en-US" sz="1600" dirty="0" smtClean="0">
                <a:solidFill>
                  <a:srgbClr val="0070C0"/>
                </a:solidFill>
              </a:rPr>
              <a:t>匹配，如果</a:t>
            </a:r>
            <a:r>
              <a:rPr lang="zh-CN" altLang="en-US" sz="1600" dirty="0">
                <a:solidFill>
                  <a:srgbClr val="0070C0"/>
                </a:solidFill>
              </a:rPr>
              <a:t>右表中没有匹配，则结果为 </a:t>
            </a:r>
            <a:r>
              <a:rPr lang="en-US" altLang="zh-CN" sz="1600" dirty="0" smtClean="0">
                <a:solidFill>
                  <a:srgbClr val="0070C0"/>
                </a:solidFill>
              </a:rPr>
              <a:t>NULL</a:t>
            </a:r>
          </a:p>
          <a:p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/>
              <a:t>SELECT </a:t>
            </a:r>
            <a:r>
              <a:rPr lang="en-US" altLang="zh-CN" sz="1600" i="1" dirty="0"/>
              <a:t>column_name(s)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FROM </a:t>
            </a:r>
            <a:r>
              <a:rPr lang="en-US" altLang="zh-CN" sz="1600" i="1" dirty="0"/>
              <a:t>table1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>
                <a:solidFill>
                  <a:srgbClr val="FF0000"/>
                </a:solidFill>
              </a:rPr>
              <a:t>LEFT JOIN </a:t>
            </a:r>
            <a:r>
              <a:rPr lang="en-US" altLang="zh-CN" sz="1600" i="1" dirty="0"/>
              <a:t>table2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>
                <a:solidFill>
                  <a:srgbClr val="FF0000"/>
                </a:solidFill>
              </a:rPr>
              <a:t>ON</a:t>
            </a:r>
            <a:r>
              <a:rPr lang="en-US" altLang="zh-CN" sz="1600" dirty="0"/>
              <a:t> </a:t>
            </a:r>
            <a:r>
              <a:rPr lang="en-US" altLang="zh-CN" sz="1600" i="1" dirty="0"/>
              <a:t>table1.column_name</a:t>
            </a:r>
            <a:r>
              <a:rPr lang="en-US" altLang="zh-CN" sz="1600" dirty="0"/>
              <a:t>=</a:t>
            </a:r>
            <a:r>
              <a:rPr lang="en-US" altLang="zh-CN" sz="1600" i="1" dirty="0"/>
              <a:t>table2.column_name</a:t>
            </a:r>
            <a:r>
              <a:rPr lang="en-US" altLang="zh-CN" sz="1600" dirty="0"/>
              <a:t>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9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1789" y="542271"/>
            <a:ext cx="8229600" cy="67258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RIGHT JOIN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381996"/>
            <a:ext cx="6973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RIGHT JOIN </a:t>
            </a:r>
            <a:r>
              <a:rPr lang="zh-CN" altLang="en-US" sz="1600" dirty="0">
                <a:solidFill>
                  <a:srgbClr val="0070C0"/>
                </a:solidFill>
              </a:rPr>
              <a:t>关键字从右表（</a:t>
            </a:r>
            <a:r>
              <a:rPr lang="en-US" altLang="zh-CN" sz="1600" dirty="0">
                <a:solidFill>
                  <a:srgbClr val="0070C0"/>
                </a:solidFill>
              </a:rPr>
              <a:t>table2</a:t>
            </a:r>
            <a:r>
              <a:rPr lang="zh-CN" altLang="en-US" sz="1600" dirty="0">
                <a:solidFill>
                  <a:srgbClr val="0070C0"/>
                </a:solidFill>
              </a:rPr>
              <a:t>）返回所有的行，即使左表（</a:t>
            </a:r>
            <a:r>
              <a:rPr lang="en-US" altLang="zh-CN" sz="1600" dirty="0">
                <a:solidFill>
                  <a:srgbClr val="0070C0"/>
                </a:solidFill>
              </a:rPr>
              <a:t>table1</a:t>
            </a:r>
            <a:r>
              <a:rPr lang="zh-CN" altLang="en-US" sz="1600" dirty="0">
                <a:solidFill>
                  <a:srgbClr val="0070C0"/>
                </a:solidFill>
              </a:rPr>
              <a:t>）中没有匹配。如果左表中没有匹配，则结果为 </a:t>
            </a:r>
            <a:r>
              <a:rPr lang="en-US" altLang="zh-CN" sz="1600" dirty="0">
                <a:solidFill>
                  <a:srgbClr val="0070C0"/>
                </a:solidFill>
              </a:rPr>
              <a:t>NULL</a:t>
            </a:r>
            <a:r>
              <a:rPr lang="zh-CN" altLang="en-US" sz="1600" dirty="0" smtClean="0">
                <a:solidFill>
                  <a:srgbClr val="0070C0"/>
                </a:solidFill>
              </a:rPr>
              <a:t>。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/>
              <a:t>SELECT </a:t>
            </a:r>
            <a:r>
              <a:rPr lang="en-US" altLang="zh-CN" sz="1600" i="1" dirty="0"/>
              <a:t>column_name(s)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FROM </a:t>
            </a:r>
            <a:r>
              <a:rPr lang="en-US" altLang="zh-CN" sz="1600" i="1" dirty="0"/>
              <a:t>table1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>
                <a:solidFill>
                  <a:srgbClr val="FF0000"/>
                </a:solidFill>
              </a:rPr>
              <a:t>RIGHT JOIN </a:t>
            </a:r>
            <a:r>
              <a:rPr lang="en-US" altLang="zh-CN" sz="1600" i="1" dirty="0"/>
              <a:t>table2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>
                <a:solidFill>
                  <a:srgbClr val="FF0000"/>
                </a:solidFill>
              </a:rPr>
              <a:t>ON</a:t>
            </a:r>
            <a:r>
              <a:rPr lang="en-US" altLang="zh-CN" sz="1600" dirty="0"/>
              <a:t> </a:t>
            </a:r>
            <a:r>
              <a:rPr lang="en-US" altLang="zh-CN" sz="1600" i="1" dirty="0"/>
              <a:t>table1.column_name</a:t>
            </a:r>
            <a:r>
              <a:rPr lang="en-US" altLang="zh-CN" sz="1600" dirty="0"/>
              <a:t>=</a:t>
            </a:r>
            <a:r>
              <a:rPr lang="en-US" altLang="zh-CN" sz="1600" i="1" dirty="0"/>
              <a:t>table2.column_name</a:t>
            </a:r>
            <a:r>
              <a:rPr lang="en-US" altLang="zh-CN" sz="1600" dirty="0"/>
              <a:t>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2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493159"/>
            <a:ext cx="8229600" cy="385403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FULL </a:t>
            </a:r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OUTER 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JOIN 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471" y="1361449"/>
            <a:ext cx="71172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返回所有的行，</a:t>
            </a:r>
            <a:r>
              <a:rPr lang="en-US" altLang="zh-CN" sz="1600" dirty="0">
                <a:solidFill>
                  <a:srgbClr val="0070C0"/>
                </a:solidFill>
              </a:rPr>
              <a:t>FULL OUTER JOIN </a:t>
            </a:r>
            <a:r>
              <a:rPr lang="zh-CN" altLang="en-US" sz="1600" dirty="0">
                <a:solidFill>
                  <a:srgbClr val="0070C0"/>
                </a:solidFill>
              </a:rPr>
              <a:t>关键字结合了 </a:t>
            </a:r>
            <a:r>
              <a:rPr lang="en-US" altLang="zh-CN" sz="1600" dirty="0">
                <a:solidFill>
                  <a:srgbClr val="0070C0"/>
                </a:solidFill>
              </a:rPr>
              <a:t>LEFT JOIN </a:t>
            </a:r>
            <a:r>
              <a:rPr lang="zh-CN" altLang="en-US" sz="1600" dirty="0">
                <a:solidFill>
                  <a:srgbClr val="0070C0"/>
                </a:solidFill>
              </a:rPr>
              <a:t>和 </a:t>
            </a:r>
            <a:r>
              <a:rPr lang="en-US" altLang="zh-CN" sz="1600" dirty="0">
                <a:solidFill>
                  <a:srgbClr val="0070C0"/>
                </a:solidFill>
              </a:rPr>
              <a:t>RIGHT JOIN </a:t>
            </a:r>
            <a:r>
              <a:rPr lang="zh-CN" altLang="en-US" sz="1600" dirty="0">
                <a:solidFill>
                  <a:srgbClr val="0070C0"/>
                </a:solidFill>
              </a:rPr>
              <a:t>的</a:t>
            </a:r>
            <a:r>
              <a:rPr lang="zh-CN" altLang="en-US" sz="1600" dirty="0" smtClean="0">
                <a:solidFill>
                  <a:srgbClr val="0070C0"/>
                </a:solidFill>
              </a:rPr>
              <a:t>结果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mysql</a:t>
            </a:r>
            <a:r>
              <a:rPr lang="zh-CN" altLang="en-US" sz="1600" dirty="0" smtClean="0">
                <a:solidFill>
                  <a:srgbClr val="FF0000"/>
                </a:solidFill>
              </a:rPr>
              <a:t>是不支持</a:t>
            </a:r>
            <a:r>
              <a:rPr lang="en-US" altLang="zh-CN" sz="1600" dirty="0">
                <a:solidFill>
                  <a:srgbClr val="FF0000"/>
                </a:solidFill>
              </a:rPr>
              <a:t>FULL OUTER JOIN </a:t>
            </a:r>
            <a:r>
              <a:rPr lang="zh-CN" altLang="en-US" sz="1600" dirty="0" smtClean="0">
                <a:solidFill>
                  <a:srgbClr val="FF0000"/>
                </a:solidFill>
              </a:rPr>
              <a:t>的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/>
              <a:t>SELECT </a:t>
            </a:r>
            <a:r>
              <a:rPr lang="en-US" altLang="zh-CN" sz="1600" i="1" dirty="0"/>
              <a:t>column_name(s)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FROM </a:t>
            </a:r>
            <a:r>
              <a:rPr lang="en-US" altLang="zh-CN" sz="1600" i="1" dirty="0"/>
              <a:t>table1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>
                <a:solidFill>
                  <a:srgbClr val="FF0000"/>
                </a:solidFill>
              </a:rPr>
              <a:t>FULL OUTER JOIN </a:t>
            </a:r>
            <a:r>
              <a:rPr lang="en-US" altLang="zh-CN" sz="1600" i="1" dirty="0"/>
              <a:t>table2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>
                <a:solidFill>
                  <a:srgbClr val="FF0000"/>
                </a:solidFill>
              </a:rPr>
              <a:t>ON</a:t>
            </a:r>
            <a:r>
              <a:rPr lang="en-US" altLang="zh-CN" sz="1600" dirty="0"/>
              <a:t> </a:t>
            </a:r>
            <a:r>
              <a:rPr lang="en-US" altLang="zh-CN" sz="1600" i="1" dirty="0"/>
              <a:t>table1.column_name</a:t>
            </a:r>
            <a:r>
              <a:rPr lang="en-US" altLang="zh-CN" sz="1600" dirty="0"/>
              <a:t>=</a:t>
            </a:r>
            <a:r>
              <a:rPr lang="en-US" altLang="zh-CN" sz="1600" i="1" dirty="0"/>
              <a:t>table2.column_name</a:t>
            </a:r>
            <a:r>
              <a:rPr lang="en-US" altLang="zh-CN" sz="1600" dirty="0"/>
              <a:t>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8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16945"/>
            <a:ext cx="8229600" cy="67258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UNION 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9649" y="1495013"/>
            <a:ext cx="78672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操作符用于合并两个或多个 </a:t>
            </a:r>
            <a:r>
              <a:rPr lang="en-US" altLang="zh-CN" sz="1600" dirty="0">
                <a:solidFill>
                  <a:srgbClr val="0070C0"/>
                </a:solidFill>
              </a:rPr>
              <a:t>SELECT </a:t>
            </a:r>
            <a:r>
              <a:rPr lang="zh-CN" altLang="en-US" sz="1600" dirty="0">
                <a:solidFill>
                  <a:srgbClr val="0070C0"/>
                </a:solidFill>
              </a:rPr>
              <a:t>语句的结果</a:t>
            </a:r>
            <a:r>
              <a:rPr lang="zh-CN" altLang="en-US" sz="1600" dirty="0" smtClean="0">
                <a:solidFill>
                  <a:srgbClr val="0070C0"/>
                </a:solidFill>
              </a:rPr>
              <a:t>集，同时会删除重复的纪录。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endParaRPr lang="en-US" altLang="zh-CN" sz="1600" dirty="0" smtClean="0"/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1600" dirty="0" smtClean="0">
                <a:solidFill>
                  <a:srgbClr val="FF0000"/>
                </a:solidFill>
              </a:rPr>
              <a:t>UNION </a:t>
            </a:r>
            <a:r>
              <a:rPr lang="zh-CN" altLang="en-US" sz="1600" dirty="0">
                <a:solidFill>
                  <a:srgbClr val="FF0000"/>
                </a:solidFill>
              </a:rPr>
              <a:t>内部的每个 </a:t>
            </a:r>
            <a:r>
              <a:rPr lang="en-US" altLang="zh-CN" sz="1600" dirty="0">
                <a:solidFill>
                  <a:srgbClr val="FF0000"/>
                </a:solidFill>
              </a:rPr>
              <a:t>SELECT </a:t>
            </a:r>
            <a:r>
              <a:rPr lang="zh-CN" altLang="en-US" sz="1600" dirty="0">
                <a:solidFill>
                  <a:srgbClr val="FF0000"/>
                </a:solidFill>
              </a:rPr>
              <a:t>语句必须拥有相同数量的列。列也必须拥有相似的</a:t>
            </a:r>
            <a:r>
              <a:rPr lang="zh-CN" altLang="en-US" sz="1600" dirty="0" smtClean="0">
                <a:solidFill>
                  <a:srgbClr val="FF0000"/>
                </a:solidFill>
              </a:rPr>
              <a:t>数据类型，同时</a:t>
            </a:r>
            <a:r>
              <a:rPr lang="zh-CN" altLang="en-US" sz="1600" dirty="0">
                <a:solidFill>
                  <a:srgbClr val="FF0000"/>
                </a:solidFill>
              </a:rPr>
              <a:t>，每个 </a:t>
            </a:r>
            <a:r>
              <a:rPr lang="en-US" altLang="zh-CN" sz="1600" dirty="0">
                <a:solidFill>
                  <a:srgbClr val="FF0000"/>
                </a:solidFill>
              </a:rPr>
              <a:t>SELECT </a:t>
            </a:r>
            <a:r>
              <a:rPr lang="zh-CN" altLang="en-US" sz="1600" dirty="0">
                <a:solidFill>
                  <a:srgbClr val="FF0000"/>
                </a:solidFill>
              </a:rPr>
              <a:t>语句中的列的顺序必须相同</a:t>
            </a:r>
            <a:r>
              <a:rPr lang="zh-CN" altLang="en-US" sz="1600" dirty="0" smtClean="0">
                <a:solidFill>
                  <a:srgbClr val="FF0000"/>
                </a:solidFill>
              </a:rPr>
              <a:t>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SELECT </a:t>
            </a:r>
            <a:r>
              <a:rPr lang="en-US" altLang="zh-CN" sz="1600" i="1" dirty="0"/>
              <a:t>column_name(s)</a:t>
            </a:r>
            <a:r>
              <a:rPr lang="en-US" altLang="zh-CN" sz="1600" dirty="0"/>
              <a:t> FROM </a:t>
            </a:r>
            <a:r>
              <a:rPr lang="en-US" altLang="zh-CN" sz="1600" i="1" dirty="0"/>
              <a:t>table1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>
                <a:solidFill>
                  <a:srgbClr val="FF0000"/>
                </a:solidFill>
              </a:rPr>
              <a:t>UNION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SELECT </a:t>
            </a:r>
            <a:r>
              <a:rPr lang="en-US" altLang="zh-CN" sz="1600" i="1" dirty="0"/>
              <a:t>column_name(s)</a:t>
            </a:r>
            <a:r>
              <a:rPr lang="en-US" altLang="zh-CN" sz="1600" dirty="0"/>
              <a:t> FROM </a:t>
            </a:r>
            <a:r>
              <a:rPr lang="en-US" altLang="zh-CN" sz="1600" i="1" dirty="0"/>
              <a:t>table2</a:t>
            </a:r>
            <a:r>
              <a:rPr lang="en-US" altLang="zh-CN" sz="1600" dirty="0"/>
              <a:t>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05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474" y="627219"/>
            <a:ext cx="8229600" cy="67258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UNION </a:t>
            </a:r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 ALL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337" y="1678782"/>
            <a:ext cx="6973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与</a:t>
            </a:r>
            <a:r>
              <a:rPr lang="en-US" altLang="zh-CN" sz="1600" dirty="0">
                <a:solidFill>
                  <a:srgbClr val="0070C0"/>
                </a:solidFill>
              </a:rPr>
              <a:t>UNION </a:t>
            </a:r>
            <a:r>
              <a:rPr lang="zh-CN" altLang="en-US" sz="1600" dirty="0" smtClean="0">
                <a:solidFill>
                  <a:srgbClr val="0070C0"/>
                </a:solidFill>
              </a:rPr>
              <a:t>相似，但不会删除重复的纪录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/>
              <a:t>SELECT </a:t>
            </a:r>
            <a:r>
              <a:rPr lang="en-US" altLang="zh-CN" sz="1600" i="1" dirty="0"/>
              <a:t>column_name(s)</a:t>
            </a:r>
            <a:r>
              <a:rPr lang="en-US" altLang="zh-CN" sz="1600" dirty="0"/>
              <a:t> FROM </a:t>
            </a:r>
            <a:r>
              <a:rPr lang="en-US" altLang="zh-CN" sz="1600" i="1" dirty="0"/>
              <a:t>table1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>
                <a:solidFill>
                  <a:srgbClr val="FF0000"/>
                </a:solidFill>
              </a:rPr>
              <a:t>UNION ALL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SELECT </a:t>
            </a:r>
            <a:r>
              <a:rPr lang="en-US" altLang="zh-CN" sz="1600" i="1" dirty="0"/>
              <a:t>column_name(s)</a:t>
            </a:r>
            <a:r>
              <a:rPr lang="en-US" altLang="zh-CN" sz="1600" dirty="0"/>
              <a:t> FROM </a:t>
            </a:r>
            <a:r>
              <a:rPr lang="en-US" altLang="zh-CN" sz="1600" i="1" dirty="0"/>
              <a:t>table2</a:t>
            </a:r>
            <a:r>
              <a:rPr lang="en-US" altLang="zh-CN" sz="1600" dirty="0"/>
              <a:t>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3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542271"/>
            <a:ext cx="8229600" cy="67258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SELECT INTO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381997"/>
            <a:ext cx="697367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SELECT INTO </a:t>
            </a:r>
            <a:r>
              <a:rPr lang="zh-CN" altLang="en-US" sz="1600" dirty="0">
                <a:solidFill>
                  <a:srgbClr val="0070C0"/>
                </a:solidFill>
              </a:rPr>
              <a:t>语句从一个表复制数据，然后把数据插入到另一个新表中</a:t>
            </a:r>
            <a:r>
              <a:rPr lang="zh-CN" altLang="en-US" sz="1600" dirty="0" smtClean="0">
                <a:solidFill>
                  <a:srgbClr val="0070C0"/>
                </a:solidFill>
              </a:rPr>
              <a:t>。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/>
              <a:t>我们可以复制所有的列插入到新表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>
                <a:solidFill>
                  <a:srgbClr val="FF0000"/>
                </a:solidFill>
              </a:rPr>
              <a:t>SELECT </a:t>
            </a:r>
            <a:r>
              <a:rPr lang="en-US" altLang="zh-CN" sz="1600" dirty="0" smtClean="0">
                <a:solidFill>
                  <a:srgbClr val="FF0000"/>
                </a:solidFill>
              </a:rPr>
              <a:t>* INTO </a:t>
            </a:r>
            <a:r>
              <a:rPr lang="en-US" altLang="zh-CN" sz="1600" i="1" dirty="0"/>
              <a:t>newtable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FROM </a:t>
            </a:r>
            <a:r>
              <a:rPr lang="en-US" altLang="zh-CN" sz="1600" i="1" dirty="0"/>
              <a:t>table1</a:t>
            </a:r>
            <a:r>
              <a:rPr lang="en-US" altLang="zh-CN" sz="1600" i="1" dirty="0" smtClean="0"/>
              <a:t>;</a:t>
            </a:r>
          </a:p>
          <a:p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/>
              <a:t>或者只复制希望的列插入到新表中：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SELECT 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column_name(s)</a:t>
            </a:r>
            <a:r>
              <a:rPr lang="en-US" altLang="zh-CN" sz="1600" dirty="0" smtClean="0">
                <a:solidFill>
                  <a:srgbClr val="FF0000"/>
                </a:solidFill>
              </a:rPr>
              <a:t>  INTO </a:t>
            </a:r>
            <a:r>
              <a:rPr lang="en-US" altLang="zh-CN" sz="1600" i="1" dirty="0" smtClean="0"/>
              <a:t>newtable</a:t>
            </a:r>
            <a:r>
              <a:rPr lang="en-US" altLang="zh-CN" sz="1600" dirty="0" smtClean="0"/>
              <a:t> FROM </a:t>
            </a:r>
            <a:r>
              <a:rPr lang="en-US" altLang="zh-CN" sz="1600" i="1" dirty="0"/>
              <a:t>table1</a:t>
            </a:r>
            <a:r>
              <a:rPr lang="en-US" altLang="zh-CN" sz="1600" i="1" dirty="0" smtClean="0"/>
              <a:t>;</a:t>
            </a:r>
          </a:p>
          <a:p>
            <a:endParaRPr lang="en-US" altLang="zh-CN" sz="1600" i="1" dirty="0"/>
          </a:p>
          <a:p>
            <a:r>
              <a:rPr lang="zh-CN" altLang="en-US" sz="1600" b="1" dirty="0">
                <a:solidFill>
                  <a:srgbClr val="FF0000"/>
                </a:solidFill>
              </a:rPr>
              <a:t>提示：</a:t>
            </a:r>
            <a:r>
              <a:rPr lang="en-US" altLang="zh-CN" sz="1600" dirty="0">
                <a:solidFill>
                  <a:srgbClr val="FF0000"/>
                </a:solidFill>
              </a:rPr>
              <a:t>SELECT INTO </a:t>
            </a:r>
            <a:r>
              <a:rPr lang="zh-CN" altLang="en-US" sz="1600" dirty="0">
                <a:solidFill>
                  <a:srgbClr val="FF0000"/>
                </a:solidFill>
              </a:rPr>
              <a:t>语句可用于通过另一种模式创建一个新的空</a:t>
            </a:r>
            <a:r>
              <a:rPr lang="zh-CN" altLang="en-US" sz="1600" dirty="0" smtClean="0">
                <a:solidFill>
                  <a:srgbClr val="FF0000"/>
                </a:solidFill>
              </a:rPr>
              <a:t>表，只需</a:t>
            </a:r>
            <a:r>
              <a:rPr lang="zh-CN" altLang="en-US" sz="1600" dirty="0">
                <a:solidFill>
                  <a:srgbClr val="FF0000"/>
                </a:solidFill>
              </a:rPr>
              <a:t>要添加促使查询没有数据返回的 </a:t>
            </a:r>
            <a:r>
              <a:rPr lang="en-US" altLang="zh-CN" sz="1600" dirty="0">
                <a:solidFill>
                  <a:srgbClr val="FF0000"/>
                </a:solidFill>
              </a:rPr>
              <a:t>WHERE </a:t>
            </a:r>
            <a:r>
              <a:rPr lang="zh-CN" altLang="en-US" sz="1600" dirty="0">
                <a:solidFill>
                  <a:srgbClr val="FF0000"/>
                </a:solidFill>
              </a:rPr>
              <a:t>子句即可</a:t>
            </a:r>
            <a:r>
              <a:rPr lang="zh-CN" altLang="en-US" sz="1600" dirty="0" smtClean="0">
                <a:solidFill>
                  <a:srgbClr val="FF0000"/>
                </a:solidFill>
              </a:rPr>
              <a:t>：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SELECT </a:t>
            </a:r>
            <a:r>
              <a:rPr lang="en-US" altLang="zh-CN" sz="1600" dirty="0" smtClean="0">
                <a:solidFill>
                  <a:srgbClr val="FF0000"/>
                </a:solidFill>
              </a:rPr>
              <a:t>* INTO </a:t>
            </a:r>
            <a:r>
              <a:rPr lang="en-US" altLang="zh-CN" sz="1600" i="1" dirty="0" smtClean="0"/>
              <a:t>newtable</a:t>
            </a:r>
            <a:r>
              <a:rPr lang="en-US" altLang="zh-CN" sz="1600" dirty="0" smtClean="0"/>
              <a:t> FROM 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table1</a:t>
            </a:r>
            <a:r>
              <a:rPr lang="en-US" altLang="zh-CN" sz="1600" dirty="0" smtClean="0">
                <a:solidFill>
                  <a:srgbClr val="FF0000"/>
                </a:solidFill>
              </a:rPr>
              <a:t>  WHERE </a:t>
            </a:r>
            <a:r>
              <a:rPr lang="en-US" altLang="zh-CN" sz="1600" dirty="0">
                <a:solidFill>
                  <a:srgbClr val="FF0000"/>
                </a:solidFill>
              </a:rPr>
              <a:t>1=0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6497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47768"/>
            <a:ext cx="8229600" cy="67258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INSERT INTO SELECT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15561"/>
            <a:ext cx="73717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INSERT INTO SELECT </a:t>
            </a:r>
            <a:r>
              <a:rPr lang="zh-CN" altLang="en-US" sz="1600" dirty="0">
                <a:solidFill>
                  <a:srgbClr val="0070C0"/>
                </a:solidFill>
              </a:rPr>
              <a:t>语句从一个表复制数据，然后把数据插入到一个已存在的表中。目标表中任何已存在的行都不会受</a:t>
            </a:r>
            <a:r>
              <a:rPr lang="zh-CN" altLang="en-US" sz="1600" dirty="0" smtClean="0">
                <a:solidFill>
                  <a:srgbClr val="0070C0"/>
                </a:solidFill>
              </a:rPr>
              <a:t>影响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/>
              <a:t>我们可以从一个表中复制所有的列插入到另一个已存在的表中：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INSERT INTO </a:t>
            </a:r>
            <a:r>
              <a:rPr lang="en-US" altLang="zh-CN" sz="1600" i="1" dirty="0" smtClean="0"/>
              <a:t>table2</a:t>
            </a:r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FF0000"/>
                </a:solidFill>
              </a:rPr>
              <a:t>SELECT </a:t>
            </a:r>
            <a:r>
              <a:rPr lang="en-US" altLang="zh-CN" sz="1600" dirty="0">
                <a:solidFill>
                  <a:srgbClr val="FF0000"/>
                </a:solidFill>
              </a:rPr>
              <a:t>* </a:t>
            </a:r>
            <a:r>
              <a:rPr lang="en-US" altLang="zh-CN" sz="1600" dirty="0"/>
              <a:t>FROM </a:t>
            </a:r>
            <a:r>
              <a:rPr lang="en-US" altLang="zh-CN" sz="1600" i="1" dirty="0"/>
              <a:t>table1</a:t>
            </a:r>
            <a:r>
              <a:rPr lang="en-US" altLang="zh-CN" sz="1600" i="1" dirty="0" smtClean="0"/>
              <a:t>;</a:t>
            </a:r>
          </a:p>
          <a:p>
            <a:endParaRPr lang="en-US" altLang="zh-CN" sz="1600" dirty="0"/>
          </a:p>
          <a:p>
            <a:r>
              <a:rPr lang="zh-CN" altLang="en-US" sz="1600" dirty="0"/>
              <a:t>或者我们可以只复制希望的列插入到另一个已存在的表中：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INSERT INTO </a:t>
            </a:r>
            <a:r>
              <a:rPr lang="en-US" altLang="zh-CN" sz="1600" i="1" dirty="0" smtClean="0"/>
              <a:t>table2</a:t>
            </a:r>
            <a:r>
              <a:rPr lang="en-US" altLang="zh-CN" sz="1600" dirty="0" smtClean="0"/>
              <a:t> </a:t>
            </a:r>
            <a:r>
              <a:rPr lang="en-US" altLang="zh-CN" sz="1600" i="1" dirty="0" smtClean="0"/>
              <a:t>(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column_name(s</a:t>
            </a:r>
            <a:r>
              <a:rPr lang="en-US" altLang="zh-CN" sz="1600" i="1" dirty="0" smtClean="0"/>
              <a:t>)) 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SELECT</a:t>
            </a:r>
            <a:r>
              <a:rPr lang="en-US" altLang="zh-CN" sz="1600" dirty="0" smtClean="0"/>
              <a:t> </a:t>
            </a:r>
            <a:r>
              <a:rPr lang="en-US" altLang="zh-CN" sz="1600" i="1" dirty="0" smtClean="0"/>
              <a:t>column_name(s)</a:t>
            </a:r>
            <a:r>
              <a:rPr lang="en-US" altLang="zh-CN" sz="1600" dirty="0" smtClean="0"/>
              <a:t>  FROM </a:t>
            </a:r>
            <a:r>
              <a:rPr lang="en-US" altLang="zh-CN" sz="1600" i="1" dirty="0"/>
              <a:t>table1;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1091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11560" y="987574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Thank </a:t>
            </a:r>
            <a:r>
              <a:rPr lang="en-US" altLang="zh-CN" sz="48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you!</a:t>
            </a:r>
            <a:endParaRPr lang="zh-CN" altLang="en-US" sz="4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3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166" y="1049338"/>
            <a:ext cx="7234237" cy="290571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1800" dirty="0" smtClean="0">
                <a:latin typeface="+mn-ea"/>
              </a:rPr>
              <a:t>一、 </a:t>
            </a:r>
            <a:r>
              <a:rPr lang="en-US" altLang="zh-CN" sz="1800" dirty="0" smtClean="0">
                <a:latin typeface="+mn-ea"/>
              </a:rPr>
              <a:t>SQL</a:t>
            </a:r>
            <a:r>
              <a:rPr lang="zh-CN" altLang="en-US" sz="1800" dirty="0" smtClean="0">
                <a:latin typeface="+mn-ea"/>
              </a:rPr>
              <a:t>是什么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二、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SQL</a:t>
            </a:r>
            <a:r>
              <a:rPr lang="zh-CN" altLang="en-US" sz="1800" dirty="0" smtClean="0">
                <a:latin typeface="+mn-ea"/>
              </a:rPr>
              <a:t>语法</a:t>
            </a:r>
            <a:endParaRPr lang="zh-CN" altLang="en-US" sz="1800" dirty="0">
              <a:latin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569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 smtClean="0"/>
              <a:t>主要内容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02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0506" y="716096"/>
            <a:ext cx="8356294" cy="473725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latin typeface="+mn-ea"/>
              </a:rPr>
              <a:t>一</a:t>
            </a:r>
            <a:r>
              <a:rPr lang="zh-CN" altLang="en-US" sz="2000" b="1" dirty="0" smtClean="0">
                <a:latin typeface="+mn-ea"/>
              </a:rPr>
              <a:t>、</a:t>
            </a:r>
            <a:r>
              <a:rPr lang="en-US" altLang="zh-CN" sz="2000" b="1" dirty="0" smtClean="0">
                <a:latin typeface="+mn-ea"/>
              </a:rPr>
              <a:t>SQL</a:t>
            </a:r>
            <a:r>
              <a:rPr lang="zh-CN" altLang="en-US" sz="2000" b="1" dirty="0" smtClean="0">
                <a:latin typeface="+mn-ea"/>
              </a:rPr>
              <a:t>是什么</a:t>
            </a:r>
            <a:endParaRPr lang="zh-CN" altLang="en-US" sz="1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505" y="1509311"/>
            <a:ext cx="851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SQL</a:t>
            </a:r>
            <a:r>
              <a:rPr lang="zh-CN" altLang="en-US" sz="1600" dirty="0" smtClean="0"/>
              <a:t>是结构化</a:t>
            </a:r>
            <a:r>
              <a:rPr lang="zh-CN" altLang="en-US" sz="1600" dirty="0"/>
              <a:t>查询语言，全称是 </a:t>
            </a:r>
            <a:r>
              <a:rPr lang="en-US" altLang="zh-CN" sz="1600" dirty="0"/>
              <a:t>Structured Query </a:t>
            </a:r>
            <a:r>
              <a:rPr lang="en-US" altLang="zh-CN" sz="1600" dirty="0" smtClean="0"/>
              <a:t>Language，</a:t>
            </a:r>
            <a:r>
              <a:rPr lang="zh-CN" altLang="en-US" sz="1600" dirty="0" smtClean="0"/>
              <a:t>它一</a:t>
            </a:r>
            <a:r>
              <a:rPr lang="zh-CN" altLang="en-US" sz="1600" dirty="0"/>
              <a:t>种 </a:t>
            </a:r>
            <a:r>
              <a:rPr lang="en-US" altLang="zh-CN" sz="1600" dirty="0"/>
              <a:t>ANSI</a:t>
            </a:r>
            <a:r>
              <a:rPr lang="zh-CN" altLang="en-US" sz="1600" dirty="0"/>
              <a:t>（</a:t>
            </a:r>
            <a:r>
              <a:rPr lang="en-US" altLang="zh-CN" sz="1600" dirty="0"/>
              <a:t>American National Standards Institute </a:t>
            </a:r>
            <a:r>
              <a:rPr lang="zh-CN" altLang="en-US" sz="1600" dirty="0"/>
              <a:t>美国国家标准化组织）标准的计算机</a:t>
            </a:r>
            <a:r>
              <a:rPr lang="zh-CN" altLang="en-US" sz="1600" dirty="0" smtClean="0"/>
              <a:t>语言，不同版本的数据库对其都有一定的扩展，但主要的命令还是要遵循这一标准的。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40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442" y="422231"/>
            <a:ext cx="5193587" cy="441293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b="1" dirty="0" smtClean="0"/>
              <a:t>二</a:t>
            </a:r>
            <a:r>
              <a:rPr lang="zh-CN" altLang="en-US" sz="1800" b="1" dirty="0" smtClean="0"/>
              <a:t>、</a:t>
            </a:r>
            <a:r>
              <a:rPr lang="en-US" altLang="zh-CN" sz="1800" b="1" dirty="0" smtClean="0">
                <a:latin typeface="+mn-ea"/>
              </a:rPr>
              <a:t>SQL</a:t>
            </a:r>
            <a:r>
              <a:rPr lang="zh-CN" altLang="en-US" sz="1800" b="1" dirty="0" smtClean="0">
                <a:latin typeface="+mn-ea"/>
              </a:rPr>
              <a:t>语法</a:t>
            </a:r>
            <a:endParaRPr lang="zh-CN" altLang="en-US" sz="1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52063" y="976045"/>
            <a:ext cx="72946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简单的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</a:rPr>
              <a:t>DDL、 DML、 DCL</a:t>
            </a: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就不做讲解了，重点讲解一些高级语法，如下：</a:t>
            </a:r>
            <a:endParaRPr lang="en-US" altLang="zh-CN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SELECT DISTINCT 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SELECT </a:t>
            </a:r>
            <a:r>
              <a:rPr lang="en-US" altLang="zh-CN" sz="1600" b="1" dirty="0" smtClean="0"/>
              <a:t>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INNER </a:t>
            </a:r>
            <a:r>
              <a:rPr lang="en-US" altLang="zh-CN" sz="1600" b="1" dirty="0" smtClean="0"/>
              <a:t>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LEFT JOIN</a:t>
            </a:r>
            <a:r>
              <a:rPr lang="en-US" altLang="zh-CN" sz="1600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RIGHT </a:t>
            </a:r>
            <a:r>
              <a:rPr lang="en-US" altLang="zh-CN" sz="1600" b="1" dirty="0" smtClean="0"/>
              <a:t>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FULL OUTER JOIN 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UNION 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UNION </a:t>
            </a:r>
            <a:r>
              <a:rPr lang="en-US" altLang="zh-CN" sz="1600" b="1" dirty="0" smtClean="0"/>
              <a:t>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SELECT </a:t>
            </a:r>
            <a:r>
              <a:rPr lang="en-US" altLang="zh-CN" sz="1600" b="1" dirty="0" smtClean="0"/>
              <a:t>INTO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INSERT INTO SELECT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8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1789" y="542271"/>
            <a:ext cx="8229600" cy="67258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SELECT DISTINCT 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46384"/>
            <a:ext cx="6973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删除查询结果中的重复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纪录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SELECT DISTINCT </a:t>
            </a:r>
            <a:r>
              <a:rPr lang="en-US" altLang="zh-CN" sz="1600" i="1" dirty="0" smtClean="0"/>
              <a:t>column1</a:t>
            </a:r>
            <a:r>
              <a:rPr lang="en-US" altLang="zh-CN" sz="1600" dirty="0" smtClean="0"/>
              <a:t>,</a:t>
            </a:r>
            <a:r>
              <a:rPr lang="en-US" altLang="zh-CN" sz="1600" i="1" dirty="0" smtClean="0"/>
              <a:t>column2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FROM </a:t>
            </a:r>
            <a:r>
              <a:rPr lang="en-US" altLang="zh-CN" sz="1600" i="1" dirty="0"/>
              <a:t>table_name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0197" y="586619"/>
            <a:ext cx="8229600" cy="67258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SELECT TOP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0197" y="1392271"/>
            <a:ext cx="69736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获取查询结果中的前</a:t>
            </a:r>
            <a:r>
              <a:rPr lang="en-US" altLang="zh-CN" sz="1600" dirty="0" smtClean="0">
                <a:solidFill>
                  <a:srgbClr val="0070C0"/>
                </a:solidFill>
              </a:rPr>
              <a:t>N</a:t>
            </a:r>
            <a:r>
              <a:rPr lang="zh-CN" altLang="en-US" sz="1600" dirty="0" smtClean="0">
                <a:solidFill>
                  <a:srgbClr val="0070C0"/>
                </a:solidFill>
              </a:rPr>
              <a:t>条纪录，不同数据库的语法是有差别的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00B0F0"/>
                </a:solidFill>
              </a:rPr>
              <a:t>Mysql</a:t>
            </a:r>
            <a:r>
              <a:rPr lang="zh-CN" altLang="en-US" sz="1600" dirty="0">
                <a:solidFill>
                  <a:srgbClr val="00B0F0"/>
                </a:solidFill>
              </a:rPr>
              <a:t>：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r>
              <a:rPr lang="en-US" altLang="zh-CN" sz="1600" dirty="0"/>
              <a:t>SELECT </a:t>
            </a:r>
            <a:r>
              <a:rPr lang="en-US" altLang="zh-CN" sz="1600" i="1" dirty="0"/>
              <a:t>column_name(s)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FROM </a:t>
            </a:r>
            <a:r>
              <a:rPr lang="en-US" altLang="zh-CN" sz="1600" i="1" dirty="0"/>
              <a:t>table_name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>
                <a:solidFill>
                  <a:srgbClr val="FF0000"/>
                </a:solidFill>
              </a:rPr>
              <a:t>LIMIT</a:t>
            </a:r>
            <a:r>
              <a:rPr lang="en-US" altLang="zh-CN" sz="1600" dirty="0"/>
              <a:t> </a:t>
            </a:r>
            <a:r>
              <a:rPr lang="en-US" altLang="zh-CN" sz="1600" i="1" dirty="0"/>
              <a:t>number</a:t>
            </a:r>
            <a:r>
              <a:rPr lang="en-US" altLang="zh-CN" sz="1600" dirty="0"/>
              <a:t>;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00B0F0"/>
                </a:solidFill>
              </a:rPr>
              <a:t>Oracle:</a:t>
            </a:r>
          </a:p>
          <a:p>
            <a:r>
              <a:rPr lang="en-US" altLang="zh-CN" sz="1600" dirty="0"/>
              <a:t>SELECT </a:t>
            </a:r>
            <a:r>
              <a:rPr lang="en-US" altLang="zh-CN" sz="1600" i="1" dirty="0"/>
              <a:t>column_name(s)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FROM </a:t>
            </a:r>
            <a:r>
              <a:rPr lang="en-US" altLang="zh-CN" sz="1600" i="1" dirty="0"/>
              <a:t>table_name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WHERE </a:t>
            </a:r>
            <a:r>
              <a:rPr lang="en-US" altLang="zh-CN" sz="1600" dirty="0">
                <a:solidFill>
                  <a:srgbClr val="FF0000"/>
                </a:solidFill>
              </a:rPr>
              <a:t>ROWNUM &lt;= </a:t>
            </a:r>
            <a:r>
              <a:rPr lang="en-US" altLang="zh-CN" sz="1600" i="1" dirty="0">
                <a:solidFill>
                  <a:srgbClr val="FF0000"/>
                </a:solidFill>
              </a:rPr>
              <a:t>number</a:t>
            </a:r>
            <a:r>
              <a:rPr lang="en-US" altLang="zh-CN" sz="1600" dirty="0"/>
              <a:t>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2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32170" y="542271"/>
            <a:ext cx="8229600" cy="67258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LIKE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2170" y="1464190"/>
            <a:ext cx="69736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模糊查询，即通配符查询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SELECT </a:t>
            </a:r>
            <a:r>
              <a:rPr lang="en-US" altLang="zh-CN" sz="1600" i="1" dirty="0"/>
              <a:t>column_name(s)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FROM </a:t>
            </a:r>
            <a:r>
              <a:rPr lang="en-US" altLang="zh-CN" sz="1600" i="1" dirty="0"/>
              <a:t>table_name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WHERE </a:t>
            </a:r>
            <a:r>
              <a:rPr lang="en-US" altLang="zh-CN" sz="1600" i="1" dirty="0"/>
              <a:t>column_name</a:t>
            </a:r>
            <a:r>
              <a:rPr lang="en-US" altLang="zh-CN" sz="1600" dirty="0">
                <a:solidFill>
                  <a:srgbClr val="FF0000"/>
                </a:solidFill>
              </a:rPr>
              <a:t> LIKE </a:t>
            </a:r>
            <a:r>
              <a:rPr lang="en-US" altLang="zh-CN" sz="1600" i="1" dirty="0"/>
              <a:t>pattern</a:t>
            </a:r>
            <a:r>
              <a:rPr lang="en-US" altLang="zh-CN" sz="1600" dirty="0" smtClean="0"/>
              <a:t>;</a:t>
            </a: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 smtClean="0"/>
              <a:t>例：</a:t>
            </a:r>
            <a:r>
              <a:rPr lang="en-US" altLang="zh-CN" sz="1600" dirty="0" smtClean="0"/>
              <a:t>SELECT </a:t>
            </a:r>
            <a:r>
              <a:rPr lang="en-US" altLang="zh-CN" sz="1600" dirty="0"/>
              <a:t>* </a:t>
            </a:r>
            <a:r>
              <a:rPr lang="en-US" altLang="zh-CN" sz="1600" dirty="0" smtClean="0"/>
              <a:t>FROM student  WHERE </a:t>
            </a:r>
            <a:r>
              <a:rPr lang="en-US" altLang="zh-CN" sz="1600" dirty="0"/>
              <a:t>name LIKE </a:t>
            </a:r>
            <a:r>
              <a:rPr lang="en-US" altLang="zh-CN" sz="1600" dirty="0" smtClean="0"/>
              <a:t>‘</a:t>
            </a:r>
            <a:r>
              <a:rPr lang="zh-CN" altLang="en-US" sz="1600" dirty="0" smtClean="0"/>
              <a:t>李</a:t>
            </a:r>
            <a:r>
              <a:rPr lang="en-US" altLang="zh-CN" sz="1600" dirty="0" smtClean="0"/>
              <a:t>%';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 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表示查询所有姓字的学生信息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7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5936" y="542271"/>
            <a:ext cx="8229600" cy="67258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0834" y="1386170"/>
            <a:ext cx="6973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表示满足查询条件中所有值的纪录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SELECT </a:t>
            </a:r>
            <a:r>
              <a:rPr lang="en-US" altLang="zh-CN" sz="1600" i="1" dirty="0"/>
              <a:t>column_name(s)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FROM </a:t>
            </a:r>
            <a:r>
              <a:rPr lang="en-US" altLang="zh-CN" sz="1600" i="1" dirty="0"/>
              <a:t>table_name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WHERE </a:t>
            </a:r>
            <a:r>
              <a:rPr lang="en-US" altLang="zh-CN" sz="1600" i="1" dirty="0"/>
              <a:t>column_name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IN</a:t>
            </a:r>
            <a:r>
              <a:rPr lang="en-US" altLang="zh-CN" sz="1600" dirty="0"/>
              <a:t> (</a:t>
            </a:r>
            <a:r>
              <a:rPr lang="en-US" altLang="zh-CN" sz="1600" i="1" dirty="0"/>
              <a:t>value1</a:t>
            </a:r>
            <a:r>
              <a:rPr lang="en-US" altLang="zh-CN" sz="1600" dirty="0"/>
              <a:t>,</a:t>
            </a:r>
            <a:r>
              <a:rPr lang="en-US" altLang="zh-CN" sz="1600" i="1" dirty="0"/>
              <a:t>value2</a:t>
            </a:r>
            <a:r>
              <a:rPr lang="en-US" altLang="zh-CN" sz="1600" dirty="0"/>
              <a:t>,...);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16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7258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INNER JOIN 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9995" y="878563"/>
            <a:ext cx="6973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获取满足联表查询条件的纪录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SELECT </a:t>
            </a:r>
            <a:r>
              <a:rPr lang="en-US" altLang="zh-CN" sz="1600" i="1" dirty="0"/>
              <a:t>column_name(s)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FROM </a:t>
            </a:r>
            <a:r>
              <a:rPr lang="en-US" altLang="zh-CN" sz="1600" i="1" dirty="0"/>
              <a:t>table1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>
                <a:solidFill>
                  <a:srgbClr val="FF0000"/>
                </a:solidFill>
              </a:rPr>
              <a:t>INNER JOIN </a:t>
            </a:r>
            <a:r>
              <a:rPr lang="en-US" altLang="zh-CN" sz="1600" i="1" dirty="0"/>
              <a:t>table2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>
                <a:solidFill>
                  <a:srgbClr val="FF0000"/>
                </a:solidFill>
              </a:rPr>
              <a:t>ON</a:t>
            </a:r>
            <a:r>
              <a:rPr lang="en-US" altLang="zh-CN" sz="1600" dirty="0"/>
              <a:t> </a:t>
            </a:r>
            <a:r>
              <a:rPr lang="en-US" altLang="zh-CN" sz="1600" i="1" dirty="0"/>
              <a:t>table1.column_name</a:t>
            </a:r>
            <a:r>
              <a:rPr lang="en-US" altLang="zh-CN" sz="1600" dirty="0"/>
              <a:t>=</a:t>
            </a:r>
            <a:r>
              <a:rPr lang="en-US" altLang="zh-CN" sz="1600" i="1" dirty="0"/>
              <a:t>table2.column_name</a:t>
            </a:r>
            <a:r>
              <a:rPr lang="en-US" altLang="zh-CN" sz="1600" dirty="0"/>
              <a:t>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54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636</Words>
  <Application>Microsoft Office PowerPoint</Application>
  <PresentationFormat>全屏显示(16:9)</PresentationFormat>
  <Paragraphs>120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Office 主题</vt:lpstr>
      <vt:lpstr>PowerPoint 演示文稿</vt:lpstr>
      <vt:lpstr>主要内容</vt:lpstr>
      <vt:lpstr>一、SQL是什么</vt:lpstr>
      <vt:lpstr>二、SQL语法</vt:lpstr>
      <vt:lpstr>SELECT DISTINCT </vt:lpstr>
      <vt:lpstr>SELECT TOP</vt:lpstr>
      <vt:lpstr>LIKE</vt:lpstr>
      <vt:lpstr>in</vt:lpstr>
      <vt:lpstr>INNER JOIN </vt:lpstr>
      <vt:lpstr>LEFT JOIN</vt:lpstr>
      <vt:lpstr>RIGHT JOIN</vt:lpstr>
      <vt:lpstr>FULL OUTER JOIN </vt:lpstr>
      <vt:lpstr>UNION </vt:lpstr>
      <vt:lpstr>UNION  ALL</vt:lpstr>
      <vt:lpstr>SELECT INTO</vt:lpstr>
      <vt:lpstr>INSERT INTO SELECT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成东 鲁</dc:creator>
  <cp:lastModifiedBy>Administrator</cp:lastModifiedBy>
  <cp:revision>278</cp:revision>
  <dcterms:created xsi:type="dcterms:W3CDTF">2015-11-23T02:26:25Z</dcterms:created>
  <dcterms:modified xsi:type="dcterms:W3CDTF">2016-08-11T09:57:10Z</dcterms:modified>
</cp:coreProperties>
</file>