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90" r:id="rId3"/>
    <p:sldId id="303" r:id="rId4"/>
    <p:sldId id="293" r:id="rId5"/>
    <p:sldId id="292" r:id="rId6"/>
    <p:sldId id="340" r:id="rId7"/>
    <p:sldId id="291" r:id="rId8"/>
    <p:sldId id="341" r:id="rId9"/>
    <p:sldId id="342" r:id="rId10"/>
    <p:sldId id="358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44" r:id="rId24"/>
    <p:sldId id="343" r:id="rId25"/>
    <p:sldId id="305" r:id="rId26"/>
    <p:sldId id="295" r:id="rId27"/>
    <p:sldId id="296" r:id="rId28"/>
    <p:sldId id="308" r:id="rId29"/>
    <p:sldId id="306" r:id="rId30"/>
    <p:sldId id="310" r:id="rId31"/>
    <p:sldId id="259" r:id="rId3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4" autoAdjust="0"/>
    <p:restoredTop sz="89029" autoAdjust="0"/>
  </p:normalViewPr>
  <p:slideViewPr>
    <p:cSldViewPr snapToGrid="0" snapToObjects="1">
      <p:cViewPr varScale="1">
        <p:scale>
          <a:sx n="84" d="100"/>
          <a:sy n="84" d="100"/>
        </p:scale>
        <p:origin x="-822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87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CDB9D-BF95-4EDF-AFA1-C9C513364F6E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3FE9D-7C14-4FF3-B16D-77F76A468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3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3FE9D-7C14-4FF3-B16D-77F76A468D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5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63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87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23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 descr="ppt模版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90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83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2016/9/7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25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2016/9/7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4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2016/9/7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20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4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t>2016/9/7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370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标题-6-03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9658-570D-0F44-9A72-1F005ADA91BF}" type="datetimeFigureOut">
              <a:rPr kumimoji="1" lang="zh-CN" altLang="en-US" smtClean="0"/>
              <a:t>2016/9/7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C80-13C7-E34E-84D7-6BA688EF7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23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/>
          <p:nvPr/>
        </p:nvSpPr>
        <p:spPr>
          <a:xfrm>
            <a:off x="2368627" y="1690098"/>
            <a:ext cx="431771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b="1" spc="3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3600" b="1" spc="3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3600" b="1" spc="3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5101" y="2697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唐伟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2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6485"/>
            <a:ext cx="5282588" cy="466050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b="1" dirty="0" smtClean="0"/>
              <a:t>三、</a:t>
            </a:r>
            <a:r>
              <a:rPr lang="en-US" altLang="zh-CN" sz="1800" b="1" dirty="0">
                <a:latin typeface="+mn-ea"/>
              </a:rPr>
              <a:t> @RequestMapping</a:t>
            </a:r>
            <a:r>
              <a:rPr lang="zh-CN" altLang="en-US" sz="1800" b="1" dirty="0">
                <a:latin typeface="+mn-ea"/>
              </a:rPr>
              <a:t>注解</a:t>
            </a:r>
            <a:endParaRPr lang="zh-CN" altLang="en-US" sz="1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37282" y="1344058"/>
            <a:ext cx="71168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@</a:t>
            </a:r>
            <a:r>
              <a:rPr lang="en-US" altLang="zh-CN" sz="1600" dirty="0" smtClean="0"/>
              <a:t>RequestMapping</a:t>
            </a:r>
            <a:r>
              <a:rPr lang="zh-CN" altLang="en-US" sz="1600" dirty="0" smtClean="0"/>
              <a:t>注解为控制器指定处理请求的具体</a:t>
            </a:r>
            <a:r>
              <a:rPr lang="en-US" altLang="zh-CN" sz="1600" dirty="0" smtClean="0"/>
              <a:t>URL，</a:t>
            </a:r>
            <a:r>
              <a:rPr lang="zh-CN" altLang="en-US" sz="1600" dirty="0" smtClean="0"/>
              <a:t>可在类定义或方法处标注。</a:t>
            </a:r>
            <a:endParaRPr lang="en-US" altLang="zh-CN" sz="1600" dirty="0" smtClean="0"/>
          </a:p>
          <a:p>
            <a:r>
              <a:rPr lang="zh-CN" altLang="en-US" sz="1600" dirty="0" smtClean="0"/>
              <a:t>类定义处：提供初步的请求映射信息，相对于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应用的根目录，默认请求的方法为</a:t>
            </a:r>
            <a:r>
              <a:rPr lang="en-US" altLang="zh-CN" sz="1600" dirty="0"/>
              <a:t>execute</a:t>
            </a:r>
            <a:r>
              <a:rPr lang="en-US" altLang="zh-CN" sz="1600" dirty="0" smtClean="0"/>
              <a:t>()。</a:t>
            </a:r>
          </a:p>
          <a:p>
            <a:r>
              <a:rPr lang="zh-CN" altLang="en-US" sz="1600" dirty="0" smtClean="0"/>
              <a:t>方法定义处：即映射的进一步细分，相对于类定义处的</a:t>
            </a:r>
            <a:r>
              <a:rPr lang="en-US" altLang="zh-CN" sz="1600" dirty="0" smtClean="0"/>
              <a:t>URL，</a:t>
            </a:r>
            <a:r>
              <a:rPr lang="zh-CN" altLang="en-US" sz="1600" dirty="0" smtClean="0"/>
              <a:t>若类没有标注</a:t>
            </a:r>
            <a:r>
              <a:rPr lang="en-US" altLang="zh-CN" sz="1600" dirty="0"/>
              <a:t>@</a:t>
            </a:r>
            <a:r>
              <a:rPr lang="en-US" altLang="zh-CN" sz="1600" dirty="0" smtClean="0"/>
              <a:t>RequestMapping，</a:t>
            </a:r>
            <a:r>
              <a:rPr lang="zh-CN" altLang="en-US" sz="1600" dirty="0" smtClean="0"/>
              <a:t>则方法处的</a:t>
            </a:r>
            <a:r>
              <a:rPr lang="en-US" altLang="zh-CN" sz="1600" dirty="0" smtClean="0"/>
              <a:t>URL</a:t>
            </a:r>
            <a:r>
              <a:rPr lang="zh-CN" altLang="en-US" sz="1600" dirty="0" smtClean="0"/>
              <a:t>相对于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应用的根目录。</a:t>
            </a:r>
            <a:endParaRPr lang="en-US" altLang="zh-CN" sz="1600" dirty="0" smtClean="0"/>
          </a:p>
          <a:p>
            <a:r>
              <a:rPr lang="en-US" altLang="zh-CN" sz="1600" dirty="0" err="1" smtClean="0"/>
              <a:t>DispatcherServlet</a:t>
            </a:r>
            <a:r>
              <a:rPr lang="zh-CN" altLang="en-US" sz="1600" dirty="0" smtClean="0"/>
              <a:t>截取请求信息后，就是通过</a:t>
            </a:r>
            <a:r>
              <a:rPr lang="en-US" altLang="zh-CN" sz="1600" dirty="0"/>
              <a:t>@</a:t>
            </a:r>
            <a:r>
              <a:rPr lang="en-US" altLang="zh-CN" sz="1600" dirty="0" smtClean="0"/>
              <a:t>RequestMapping</a:t>
            </a:r>
            <a:r>
              <a:rPr lang="zh-CN" altLang="en-US" sz="1600" dirty="0" smtClean="0"/>
              <a:t>提供的映射信息找到对应的处理方法。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918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6485"/>
            <a:ext cx="5282588" cy="466050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定义在类</a:t>
            </a:r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</a:rPr>
              <a:t>上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15" y="1170713"/>
            <a:ext cx="48006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6485"/>
            <a:ext cx="5282588" cy="466050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定义在方法上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15" y="1170713"/>
            <a:ext cx="48006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6485"/>
            <a:ext cx="5282588" cy="466050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请求中的</a:t>
            </a:r>
            <a:r>
              <a:rPr lang="en-US" altLang="zh-CN" sz="1800" b="1" dirty="0" err="1" smtClean="0">
                <a:solidFill>
                  <a:schemeClr val="accent6">
                    <a:lumMod val="75000"/>
                  </a:schemeClr>
                </a:solidFill>
              </a:rPr>
              <a:t>value,method,params</a:t>
            </a:r>
            <a:endParaRPr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539827" y="1114329"/>
            <a:ext cx="6654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@RequestMapping</a:t>
            </a:r>
            <a:r>
              <a:rPr lang="zh-CN" altLang="en-US" sz="1600" dirty="0" smtClean="0"/>
              <a:t>请求</a:t>
            </a:r>
            <a:r>
              <a:rPr lang="zh-CN" altLang="en-US" sz="1600" dirty="0"/>
              <a:t>中的</a:t>
            </a:r>
            <a:r>
              <a:rPr lang="en-US" altLang="zh-CN" sz="1600" dirty="0" err="1" smtClean="0"/>
              <a:t>value,method,params</a:t>
            </a:r>
            <a:r>
              <a:rPr lang="zh-CN" altLang="en-US" sz="1600" dirty="0" smtClean="0"/>
              <a:t>分别代表请求的</a:t>
            </a:r>
            <a:r>
              <a:rPr lang="en-US" altLang="zh-CN" sz="1600" dirty="0" smtClean="0"/>
              <a:t>URL，</a:t>
            </a:r>
            <a:r>
              <a:rPr lang="zh-CN" altLang="en-US" sz="1600" dirty="0" smtClean="0"/>
              <a:t>方法，和参数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55" y="1699104"/>
            <a:ext cx="52292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9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6485"/>
            <a:ext cx="5282588" cy="466050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请求中的</a:t>
            </a:r>
            <a:r>
              <a:rPr lang="en-US" altLang="zh-CN" sz="1800" b="1" dirty="0" err="1" smtClean="0">
                <a:solidFill>
                  <a:schemeClr val="accent6">
                    <a:lumMod val="75000"/>
                  </a:schemeClr>
                </a:solidFill>
              </a:rPr>
              <a:t>value,method,params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3" y="1414462"/>
            <a:ext cx="48863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014" y="303460"/>
            <a:ext cx="5282588" cy="466050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请求中</a:t>
            </a:r>
            <a:r>
              <a:rPr lang="en-US" altLang="zh-CN" sz="1800" dirty="0" smtClean="0"/>
              <a:t>Ant</a:t>
            </a:r>
            <a:r>
              <a:rPr lang="zh-CN" altLang="en-US" sz="1800" dirty="0" smtClean="0"/>
              <a:t>风格的通配符</a:t>
            </a:r>
            <a:endParaRPr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506777" y="817555"/>
            <a:ext cx="2622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？匹配文件中的一个字符</a:t>
            </a:r>
            <a:endParaRPr lang="en-US" altLang="zh-CN" sz="1600" dirty="0" smtClean="0"/>
          </a:p>
          <a:p>
            <a:r>
              <a:rPr lang="en-US" altLang="zh-CN" sz="1600" dirty="0" smtClean="0"/>
              <a:t>*</a:t>
            </a:r>
            <a:r>
              <a:rPr lang="zh-CN" altLang="en-US" sz="1600" dirty="0" smtClean="0"/>
              <a:t>匹配文件中的任意字符</a:t>
            </a:r>
            <a:endParaRPr lang="en-US" altLang="zh-CN" sz="1600" dirty="0" smtClean="0"/>
          </a:p>
          <a:p>
            <a:r>
              <a:rPr lang="en-US" altLang="zh-CN" sz="1600" dirty="0" smtClean="0"/>
              <a:t>**</a:t>
            </a:r>
            <a:r>
              <a:rPr lang="zh-CN" altLang="en-US" sz="1600" dirty="0" smtClean="0"/>
              <a:t>匹配多层目录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88" y="1410159"/>
            <a:ext cx="5410200" cy="342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1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014" y="303460"/>
            <a:ext cx="5282588" cy="466050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b="1" dirty="0" smtClean="0">
                <a:solidFill>
                  <a:schemeClr val="accent6"/>
                </a:solidFill>
              </a:rPr>
              <a:t>占位符请求</a:t>
            </a:r>
            <a:endParaRPr lang="zh-CN" altLang="en-US" sz="1800" b="1" dirty="0">
              <a:solidFill>
                <a:schemeClr val="accent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6777" y="817555"/>
            <a:ext cx="6709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可用</a:t>
            </a:r>
            <a:r>
              <a:rPr lang="en-US" altLang="zh-CN" sz="1600" dirty="0" smtClean="0"/>
              <a:t>@</a:t>
            </a:r>
            <a:r>
              <a:rPr lang="en-US" altLang="zh-CN" sz="1600" dirty="0" err="1" smtClean="0"/>
              <a:t>PathVariable</a:t>
            </a:r>
            <a:r>
              <a:rPr lang="zh-CN" altLang="en-US" sz="1600" dirty="0" smtClean="0"/>
              <a:t>将占位符参数绑定到处理方法中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2" y="1533582"/>
            <a:ext cx="50673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014" y="303460"/>
            <a:ext cx="5282588" cy="466050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b="1" dirty="0" smtClean="0">
                <a:solidFill>
                  <a:schemeClr val="accent6"/>
                </a:solidFill>
              </a:rPr>
              <a:t>参数绑定</a:t>
            </a:r>
            <a:endParaRPr lang="zh-CN" altLang="en-US" sz="1800" b="1" dirty="0">
              <a:solidFill>
                <a:schemeClr val="accent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6777" y="817555"/>
            <a:ext cx="6709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可用</a:t>
            </a:r>
            <a:r>
              <a:rPr lang="en-US" altLang="zh-CN" sz="1600" dirty="0" smtClean="0"/>
              <a:t>@</a:t>
            </a:r>
            <a:r>
              <a:rPr lang="en-US" altLang="zh-CN" sz="1600" dirty="0" err="1" smtClean="0"/>
              <a:t>RequestParam</a:t>
            </a:r>
            <a:r>
              <a:rPr lang="zh-CN" altLang="en-US" sz="1600" dirty="0" smtClean="0"/>
              <a:t>将请求参数传递到方法中去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7" y="1545804"/>
            <a:ext cx="632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014" y="303460"/>
            <a:ext cx="5282588" cy="466050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 smtClean="0">
                <a:solidFill>
                  <a:schemeClr val="accent6"/>
                </a:solidFill>
              </a:rPr>
              <a:t>POJO</a:t>
            </a:r>
            <a:r>
              <a:rPr lang="zh-CN" altLang="en-US" sz="1800" b="1" dirty="0" smtClean="0">
                <a:solidFill>
                  <a:schemeClr val="accent6"/>
                </a:solidFill>
              </a:rPr>
              <a:t>参数绑定</a:t>
            </a:r>
            <a:endParaRPr lang="zh-CN" altLang="en-US" sz="1800" b="1" dirty="0">
              <a:solidFill>
                <a:schemeClr val="accent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6777" y="827910"/>
            <a:ext cx="6709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接请求参数名与实体属性一一绑定。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49" y="1489228"/>
            <a:ext cx="61817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014" y="303460"/>
            <a:ext cx="5282588" cy="466050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 err="1">
                <a:solidFill>
                  <a:schemeClr val="accent6"/>
                </a:solidFill>
              </a:rPr>
              <a:t>ModelAndView</a:t>
            </a:r>
            <a:endParaRPr lang="zh-CN" altLang="en-US" sz="1800" b="1" dirty="0">
              <a:solidFill>
                <a:schemeClr val="accent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810" y="1038110"/>
            <a:ext cx="677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ModelAndView</a:t>
            </a:r>
            <a:r>
              <a:rPr lang="zh-CN" altLang="en-US" dirty="0" smtClean="0"/>
              <a:t>两个作用：设置跳转地址和页面值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44" y="1407442"/>
            <a:ext cx="4953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166" y="1049338"/>
            <a:ext cx="7234237" cy="158369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zh-CN" altLang="en-US" sz="1800" dirty="0" smtClean="0">
                <a:latin typeface="+mn-ea"/>
              </a:rPr>
              <a:t>一、</a:t>
            </a:r>
            <a:r>
              <a:rPr lang="en-US" altLang="zh-CN" sz="1800" dirty="0" smtClean="0">
                <a:latin typeface="+mn-ea"/>
              </a:rPr>
              <a:t>SpringMVC</a:t>
            </a:r>
            <a:r>
              <a:rPr lang="zh-CN" altLang="en-US" sz="1800" dirty="0" smtClean="0">
                <a:latin typeface="+mn-ea"/>
              </a:rPr>
              <a:t>概述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sz="1800" dirty="0" smtClean="0">
                <a:latin typeface="+mn-ea"/>
              </a:rPr>
              <a:t>二、核心组件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sz="1800" dirty="0" smtClean="0">
                <a:latin typeface="+mn-ea"/>
              </a:rPr>
              <a:t>三、</a:t>
            </a:r>
            <a:r>
              <a:rPr lang="en-US" altLang="zh-CN" sz="1800" dirty="0">
                <a:latin typeface="+mn-ea"/>
              </a:rPr>
              <a:t>@</a:t>
            </a:r>
            <a:r>
              <a:rPr lang="en-US" altLang="zh-CN" sz="1800" dirty="0" smtClean="0">
                <a:latin typeface="+mn-ea"/>
              </a:rPr>
              <a:t>RequestMapping</a:t>
            </a:r>
            <a:r>
              <a:rPr lang="zh-CN" altLang="en-US" sz="1800" dirty="0" smtClean="0">
                <a:latin typeface="+mn-ea"/>
              </a:rPr>
              <a:t>注解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sz="1800" dirty="0">
                <a:latin typeface="+mn-ea"/>
              </a:rPr>
              <a:t>四</a:t>
            </a:r>
            <a:r>
              <a:rPr lang="zh-CN" altLang="en-US" sz="1800" dirty="0" smtClean="0">
                <a:latin typeface="+mn-ea"/>
              </a:rPr>
              <a:t>、开发示例</a:t>
            </a:r>
            <a:endParaRPr lang="en-US" altLang="zh-CN" sz="1800" dirty="0" smtClean="0">
              <a:latin typeface="+mn-ea"/>
            </a:endParaRPr>
          </a:p>
          <a:p>
            <a:pPr marL="0" indent="0" eaLnBrk="1" hangingPunct="1">
              <a:buNone/>
              <a:defRPr/>
            </a:pPr>
            <a:endParaRPr lang="zh-CN" altLang="en-US" sz="1800" dirty="0">
              <a:latin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569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1" dirty="0" smtClean="0"/>
              <a:t>主要内容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02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014" y="303460"/>
            <a:ext cx="5282588" cy="466050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 err="1">
                <a:solidFill>
                  <a:schemeClr val="accent6"/>
                </a:solidFill>
              </a:rPr>
              <a:t>ModelMap</a:t>
            </a:r>
            <a:endParaRPr lang="zh-CN" altLang="en-US" sz="1800" b="1" dirty="0">
              <a:solidFill>
                <a:schemeClr val="accent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810" y="991518"/>
            <a:ext cx="677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ModelMap</a:t>
            </a:r>
            <a:r>
              <a:rPr lang="zh-CN" altLang="en-US" dirty="0"/>
              <a:t>对象主要用于传递控制方法处理数据到结果页面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10" y="1676042"/>
            <a:ext cx="3495675" cy="1885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80" y="1582858"/>
            <a:ext cx="36766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014" y="303460"/>
            <a:ext cx="5282588" cy="466050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>
                <a:solidFill>
                  <a:schemeClr val="accent6"/>
                </a:solidFill>
              </a:rPr>
              <a:t>@</a:t>
            </a:r>
            <a:r>
              <a:rPr lang="en-US" altLang="zh-CN" sz="1800" b="1" dirty="0" err="1">
                <a:solidFill>
                  <a:schemeClr val="accent6"/>
                </a:solidFill>
              </a:rPr>
              <a:t>ResponseBody</a:t>
            </a:r>
            <a:endParaRPr lang="zh-CN" altLang="en-US" sz="1800" b="1" dirty="0">
              <a:solidFill>
                <a:schemeClr val="accent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1" y="1340488"/>
            <a:ext cx="4428780" cy="32051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1181" y="870333"/>
            <a:ext cx="678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ResponseBody</a:t>
            </a:r>
            <a:r>
              <a:rPr lang="zh-CN" altLang="en-US" dirty="0" smtClean="0"/>
              <a:t>注解，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可返回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41" y="1466676"/>
            <a:ext cx="33528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014" y="303460"/>
            <a:ext cx="5282588" cy="466050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b="1" dirty="0" smtClean="0">
                <a:solidFill>
                  <a:schemeClr val="accent6"/>
                </a:solidFill>
              </a:rPr>
              <a:t>接收</a:t>
            </a:r>
            <a:r>
              <a:rPr lang="en-US" altLang="zh-CN" sz="1800" b="1" dirty="0" smtClean="0">
                <a:solidFill>
                  <a:schemeClr val="accent6"/>
                </a:solidFill>
              </a:rPr>
              <a:t>form</a:t>
            </a:r>
            <a:r>
              <a:rPr lang="zh-CN" altLang="en-US" sz="1800" b="1" dirty="0" smtClean="0">
                <a:solidFill>
                  <a:schemeClr val="accent6"/>
                </a:solidFill>
              </a:rPr>
              <a:t>参数</a:t>
            </a:r>
            <a:endParaRPr lang="zh-CN" altLang="en-US" sz="1800" b="1" dirty="0">
              <a:solidFill>
                <a:schemeClr val="accent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0" y="1151262"/>
            <a:ext cx="59817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5360" y="549672"/>
            <a:ext cx="438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四、开发示例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80501" y="1388125"/>
            <a:ext cx="5750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开发步骤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710304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2478" y="549672"/>
            <a:ext cx="438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开发步骤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6433" y="1064971"/>
            <a:ext cx="502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pom.xml</a:t>
            </a:r>
            <a:r>
              <a:rPr lang="zh-CN" altLang="en-US" sz="1600" dirty="0" smtClean="0"/>
              <a:t>中加入相应的依赖，详见下列文件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655760"/>
              </p:ext>
            </p:extLst>
          </p:nvPr>
        </p:nvGraphicFramePr>
        <p:xfrm>
          <a:off x="3200400" y="2278599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文档" showAsIcon="1" r:id="rId3" imgW="914400" imgH="828720" progId="Word.Document.12">
                  <p:embed/>
                </p:oleObj>
              </mc:Choice>
              <mc:Fallback>
                <p:oleObj name="文档" showAsIcon="1" r:id="rId3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2278599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4381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5422" y="473928"/>
            <a:ext cx="8229600" cy="338374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zh-CN" altLang="en-US" sz="18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开发步骤</a:t>
            </a:r>
            <a:endParaRPr lang="zh-CN" altLang="en-US" sz="18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8000" y="1050975"/>
            <a:ext cx="65760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添加</a:t>
            </a:r>
            <a:r>
              <a:rPr lang="en-US" altLang="zh-CN" sz="1600" dirty="0"/>
              <a:t>Web.xml</a:t>
            </a:r>
            <a:r>
              <a:rPr lang="zh-CN" altLang="en-US" sz="1600" dirty="0"/>
              <a:t>配置文件中关于</a:t>
            </a:r>
            <a:r>
              <a:rPr lang="en-US" altLang="zh-CN" sz="1600" dirty="0"/>
              <a:t>SpringMVC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配置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&lt;</a:t>
            </a:r>
            <a:r>
              <a:rPr lang="en-US" altLang="zh-CN" sz="1600" dirty="0"/>
              <a:t>servlet&gt;</a:t>
            </a:r>
          </a:p>
          <a:p>
            <a:r>
              <a:rPr lang="en-US" altLang="zh-CN" sz="1600" dirty="0"/>
              <a:t>        &lt;servlet-name&gt;dispatcher&lt;/servlet-name&gt;</a:t>
            </a:r>
          </a:p>
          <a:p>
            <a:r>
              <a:rPr lang="en-US" altLang="zh-CN" sz="1600" dirty="0"/>
              <a:t>        &lt;servlet-class&gt;</a:t>
            </a:r>
            <a:r>
              <a:rPr lang="en-US" altLang="zh-CN" sz="1600" dirty="0" err="1"/>
              <a:t>org.springframework.web.servlet.DispatcherServlet</a:t>
            </a:r>
            <a:r>
              <a:rPr lang="en-US" altLang="zh-CN" sz="1600" dirty="0"/>
              <a:t>&lt;/servlet-class&gt;</a:t>
            </a:r>
          </a:p>
          <a:p>
            <a:r>
              <a:rPr lang="en-US" altLang="zh-CN" sz="1600" dirty="0"/>
              <a:t>        &lt;</a:t>
            </a:r>
            <a:r>
              <a:rPr lang="en-US" altLang="zh-CN" sz="1600" dirty="0" err="1"/>
              <a:t>init-param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          &lt;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-name&gt;</a:t>
            </a:r>
            <a:r>
              <a:rPr lang="en-US" altLang="zh-CN" sz="1600" dirty="0" err="1"/>
              <a:t>contextConfigLocation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-name&gt;</a:t>
            </a:r>
          </a:p>
          <a:p>
            <a:r>
              <a:rPr lang="en-US" altLang="zh-CN" sz="1600" dirty="0"/>
              <a:t>            &lt;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-value&gt;</a:t>
            </a:r>
            <a:r>
              <a:rPr lang="en-US" altLang="zh-CN" sz="1600" dirty="0" err="1"/>
              <a:t>classpath:spring-mvc.xml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-value&gt;</a:t>
            </a:r>
          </a:p>
          <a:p>
            <a:r>
              <a:rPr lang="en-US" altLang="zh-CN" sz="1600" dirty="0"/>
              <a:t>        &lt;/</a:t>
            </a:r>
            <a:r>
              <a:rPr lang="en-US" altLang="zh-CN" sz="1600" dirty="0" err="1"/>
              <a:t>init-param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      &lt;load-on-startup&gt;1&lt;/load-on-startup&gt;</a:t>
            </a:r>
          </a:p>
          <a:p>
            <a:r>
              <a:rPr lang="en-US" altLang="zh-CN" sz="1600" dirty="0"/>
              <a:t>    &lt;/servlet&gt;</a:t>
            </a:r>
          </a:p>
          <a:p>
            <a:r>
              <a:rPr lang="en-US" altLang="zh-CN" sz="1600" dirty="0"/>
              <a:t>    &lt;servlet-mapping&gt;</a:t>
            </a:r>
          </a:p>
          <a:p>
            <a:r>
              <a:rPr lang="en-US" altLang="zh-CN" sz="1600" dirty="0"/>
              <a:t>        &lt;servlet-name&gt;dispatcher&lt;/servlet-name&gt;</a:t>
            </a:r>
          </a:p>
          <a:p>
            <a:r>
              <a:rPr lang="en-US" altLang="zh-CN" sz="1600" dirty="0"/>
              <a:t>        &lt;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-pattern&gt;/&lt;/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-pattern&gt;</a:t>
            </a:r>
          </a:p>
          <a:p>
            <a:r>
              <a:rPr lang="en-US" altLang="zh-CN" sz="1600" dirty="0"/>
              <a:t>    &lt;/servlet-mapping&gt;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638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5590" y="625016"/>
            <a:ext cx="5728771" cy="58683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18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开发步骤</a:t>
            </a:r>
            <a:endParaRPr lang="zh-CN" altLang="en-US" sz="18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199028"/>
              </p:ext>
            </p:extLst>
          </p:nvPr>
        </p:nvGraphicFramePr>
        <p:xfrm>
          <a:off x="2115239" y="2487919"/>
          <a:ext cx="1999561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包装程序外壳对象" showAsIcon="1" r:id="rId3" imgW="914400" imgH="828720" progId="Package">
                  <p:embed/>
                </p:oleObj>
              </mc:Choice>
              <mc:Fallback>
                <p:oleObj name="包装程序外壳对象" showAsIcon="1" r:id="rId3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5239" y="2487919"/>
                        <a:ext cx="1999561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70333" y="1322024"/>
            <a:ext cx="524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在</a:t>
            </a:r>
            <a:r>
              <a:rPr lang="en-US" altLang="zh-CN" sz="1600" dirty="0" err="1"/>
              <a:t>src</a:t>
            </a:r>
            <a:r>
              <a:rPr lang="zh-CN" altLang="en-US" sz="1600" dirty="0"/>
              <a:t>下添加</a:t>
            </a:r>
            <a:r>
              <a:rPr lang="en-US" altLang="zh-CN" sz="1600" dirty="0"/>
              <a:t>spring-mvc.xml</a:t>
            </a:r>
            <a:r>
              <a:rPr lang="zh-CN" altLang="en-US" sz="1600" dirty="0"/>
              <a:t>配置文件</a:t>
            </a:r>
          </a:p>
        </p:txBody>
      </p:sp>
    </p:spTree>
    <p:extLst>
      <p:ext uri="{BB962C8B-B14F-4D97-AF65-F5344CB8AC3E}">
        <p14:creationId xmlns:p14="http://schemas.microsoft.com/office/powerpoint/2010/main" val="40123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7275" y="587929"/>
            <a:ext cx="6654188" cy="76310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18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开发步骤</a:t>
            </a:r>
            <a:endParaRPr lang="zh-CN" altLang="en-US" sz="18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173" name="内容占位符 20"/>
          <p:cNvSpPr>
            <a:spLocks noGrp="1"/>
          </p:cNvSpPr>
          <p:nvPr>
            <p:ph idx="4294967295"/>
          </p:nvPr>
        </p:nvSpPr>
        <p:spPr>
          <a:xfrm>
            <a:off x="575455" y="1167789"/>
            <a:ext cx="6938049" cy="2821022"/>
          </a:xfrm>
        </p:spPr>
        <p:txBody>
          <a:bodyPr/>
          <a:lstStyle/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4.</a:t>
            </a:r>
            <a:r>
              <a:rPr lang="zh-CN" altLang="en-US" sz="1600" dirty="0">
                <a:latin typeface="+mn-ea"/>
              </a:rPr>
              <a:t>建立</a:t>
            </a:r>
            <a:r>
              <a:rPr lang="en-US" altLang="zh-CN" sz="1600" dirty="0">
                <a:latin typeface="+mn-ea"/>
              </a:rPr>
              <a:t>JSP</a:t>
            </a:r>
            <a:r>
              <a:rPr lang="zh-CN" altLang="en-US" sz="1600" dirty="0" smtClean="0">
                <a:latin typeface="+mn-ea"/>
              </a:rPr>
              <a:t>文件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在</a:t>
            </a:r>
            <a:r>
              <a:rPr lang="en-US" altLang="zh-CN" sz="1600" dirty="0"/>
              <a:t>WEB-INF</a:t>
            </a:r>
            <a:r>
              <a:rPr lang="zh-CN" altLang="en-US" sz="1600" dirty="0"/>
              <a:t>文件夹下创建名为</a:t>
            </a:r>
            <a:r>
              <a:rPr lang="en-US" altLang="zh-CN" sz="1600" dirty="0" err="1"/>
              <a:t>jsp</a:t>
            </a:r>
            <a:r>
              <a:rPr lang="zh-CN" altLang="en-US" sz="1600" dirty="0"/>
              <a:t>的文件夹，用来存放</a:t>
            </a:r>
            <a:r>
              <a:rPr lang="en-US" altLang="zh-CN" sz="1600" dirty="0" err="1"/>
              <a:t>jsp</a:t>
            </a:r>
            <a:r>
              <a:rPr lang="zh-CN" altLang="en-US" sz="1600" dirty="0"/>
              <a:t>视图。创建一个</a:t>
            </a:r>
            <a:r>
              <a:rPr lang="en-US" altLang="zh-CN" sz="1600" dirty="0" err="1"/>
              <a:t>hello.jsp</a:t>
            </a:r>
            <a:r>
              <a:rPr lang="zh-CN" altLang="en-US" sz="1600" dirty="0"/>
              <a:t>，在</a:t>
            </a:r>
            <a:r>
              <a:rPr lang="en-US" altLang="zh-CN" sz="1600" dirty="0"/>
              <a:t>body</a:t>
            </a:r>
            <a:r>
              <a:rPr lang="zh-CN" altLang="en-US" sz="1600" dirty="0"/>
              <a:t>中添加“</a:t>
            </a:r>
            <a:r>
              <a:rPr lang="en-US" altLang="zh-CN" sz="1600" dirty="0"/>
              <a:t>Hello </a:t>
            </a:r>
            <a:r>
              <a:rPr lang="en-US" altLang="zh-CN" sz="1600" dirty="0" smtClean="0"/>
              <a:t>World“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15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15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1500" dirty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15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1500" dirty="0"/>
          </a:p>
          <a:p>
            <a:pPr>
              <a:buFont typeface="Wingdings" panose="05000000000000000000" pitchFamily="2" charset="2"/>
              <a:buAutoNum type="arabicPeriod"/>
              <a:defRPr/>
            </a:pPr>
            <a:endParaRPr lang="en-US" altLang="zh-CN" sz="1500" dirty="0"/>
          </a:p>
          <a:p>
            <a:pPr>
              <a:buFont typeface="Wingdings" panose="05000000000000000000" pitchFamily="2" charset="2"/>
              <a:buAutoNum type="arabicPeriod"/>
              <a:defRPr/>
            </a:pP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5723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1692" y="669084"/>
            <a:ext cx="5739319" cy="571838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>
                <a:solidFill>
                  <a:schemeClr val="accent6">
                    <a:lumMod val="75000"/>
                  </a:schemeClr>
                </a:solidFill>
              </a:rPr>
              <a:t>开发步骤</a:t>
            </a:r>
            <a:endParaRPr lang="zh-CN" altLang="zh-CN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05" y="2239923"/>
            <a:ext cx="2495550" cy="10382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844" y="1454227"/>
            <a:ext cx="3283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6.</a:t>
            </a:r>
            <a:r>
              <a:rPr lang="zh-CN" altLang="en-US" sz="1600" dirty="0" smtClean="0"/>
              <a:t>建立</a:t>
            </a:r>
            <a:r>
              <a:rPr lang="zh-CN" altLang="en-US" sz="1600" dirty="0"/>
              <a:t>包及</a:t>
            </a:r>
            <a:r>
              <a:rPr lang="en-US" altLang="zh-CN" sz="1600" dirty="0"/>
              <a:t>Controller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10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574" y="632297"/>
            <a:ext cx="4643610" cy="458373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>
                <a:solidFill>
                  <a:schemeClr val="accent6">
                    <a:lumMod val="75000"/>
                  </a:schemeClr>
                </a:solidFill>
              </a:rPr>
              <a:t>开发步骤</a:t>
            </a:r>
            <a:endParaRPr lang="zh-CN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73" name="内容占位符 20"/>
          <p:cNvSpPr>
            <a:spLocks noGrp="1"/>
          </p:cNvSpPr>
          <p:nvPr>
            <p:ph idx="4294967295"/>
          </p:nvPr>
        </p:nvSpPr>
        <p:spPr>
          <a:xfrm>
            <a:off x="385590" y="1244906"/>
            <a:ext cx="7998245" cy="26393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endParaRPr lang="en-US" altLang="zh-CN" sz="16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/>
              <a:t>7.</a:t>
            </a:r>
            <a:r>
              <a:rPr lang="zh-CN" altLang="en-US" sz="1600" dirty="0" smtClean="0"/>
              <a:t>编写</a:t>
            </a:r>
            <a:r>
              <a:rPr lang="en-US" altLang="zh-CN" sz="1600" dirty="0"/>
              <a:t>Controller</a:t>
            </a:r>
            <a:r>
              <a:rPr lang="zh-CN" altLang="en-US" sz="1600" dirty="0" smtClean="0"/>
              <a:t>代码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16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/>
              <a:t>@</a:t>
            </a:r>
            <a:r>
              <a:rPr lang="en-US" altLang="zh-CN" sz="1600" dirty="0"/>
              <a:t>Controller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@RequestMapping("/</a:t>
            </a:r>
            <a:r>
              <a:rPr lang="en-US" altLang="zh-CN" sz="1600" dirty="0" err="1"/>
              <a:t>mvc</a:t>
            </a:r>
            <a:r>
              <a:rPr lang="en-US" altLang="zh-CN" sz="1600" dirty="0"/>
              <a:t>")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public class </a:t>
            </a:r>
            <a:r>
              <a:rPr lang="en-US" altLang="zh-CN" sz="1600" dirty="0" err="1"/>
              <a:t>mvcController</a:t>
            </a:r>
            <a:r>
              <a:rPr lang="en-US" altLang="zh-CN" sz="1600" dirty="0"/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@</a:t>
            </a:r>
            <a:r>
              <a:rPr lang="en-US" altLang="zh-CN" sz="1600" dirty="0" err="1"/>
              <a:t>RequestMapping</a:t>
            </a:r>
            <a:r>
              <a:rPr lang="en-US" altLang="zh-CN" sz="1600" dirty="0"/>
              <a:t>("/hello")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public String hello(){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return "hello";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}</a:t>
            </a:r>
            <a:endParaRPr lang="en-US" altLang="zh-CN" sz="15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15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1500" dirty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15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1500" dirty="0"/>
          </a:p>
          <a:p>
            <a:pPr>
              <a:buFont typeface="Wingdings" panose="05000000000000000000" pitchFamily="2" charset="2"/>
              <a:buAutoNum type="arabicPeriod"/>
              <a:defRPr/>
            </a:pPr>
            <a:endParaRPr lang="en-US" altLang="zh-CN" sz="1500" dirty="0"/>
          </a:p>
          <a:p>
            <a:pPr>
              <a:buFont typeface="Wingdings" panose="05000000000000000000" pitchFamily="2" charset="2"/>
              <a:buAutoNum type="arabicPeriod"/>
              <a:defRPr/>
            </a:pP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16272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8267" y="1089246"/>
            <a:ext cx="368678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SpringMVC</a:t>
            </a:r>
            <a:r>
              <a:rPr lang="zh-CN" altLang="en-US" sz="1600" dirty="0" smtClean="0"/>
              <a:t>是</a:t>
            </a:r>
            <a:r>
              <a:rPr lang="zh-CN" altLang="en-US" sz="1600" dirty="0"/>
              <a:t>什么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SpringMVC</a:t>
            </a:r>
            <a:r>
              <a:rPr lang="zh-CN" altLang="en-US" sz="1600" dirty="0" smtClean="0"/>
              <a:t>的优点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022" y="889520"/>
            <a:ext cx="6009701" cy="39945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000" b="1" dirty="0"/>
              <a:t>一、</a:t>
            </a:r>
            <a:r>
              <a:rPr lang="en-US" altLang="zh-CN" sz="2000" b="1" dirty="0" smtClean="0"/>
              <a:t>SpringMVC</a:t>
            </a:r>
            <a:r>
              <a:rPr lang="zh-CN" altLang="en-US" sz="2000" b="1" dirty="0" smtClean="0"/>
              <a:t>概述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00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</a:rPr>
              <a:t>测试</a:t>
            </a:r>
          </a:p>
        </p:txBody>
      </p:sp>
      <p:sp>
        <p:nvSpPr>
          <p:cNvPr id="7173" name="内容占位符 20"/>
          <p:cNvSpPr>
            <a:spLocks noGrp="1"/>
          </p:cNvSpPr>
          <p:nvPr>
            <p:ph idx="4294967295"/>
          </p:nvPr>
        </p:nvSpPr>
        <p:spPr>
          <a:xfrm>
            <a:off x="457200" y="1487488"/>
            <a:ext cx="6813550" cy="6828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 smtClean="0"/>
              <a:t>启动</a:t>
            </a:r>
            <a:r>
              <a:rPr lang="zh-CN" altLang="en-US" sz="1600" dirty="0"/>
              <a:t>服务器，键入 </a:t>
            </a:r>
            <a:r>
              <a:rPr lang="en-US" altLang="zh-CN" sz="1600" dirty="0"/>
              <a:t>http://localhost:8080/</a:t>
            </a:r>
            <a:r>
              <a:rPr lang="zh-CN" altLang="en-US" sz="1600" dirty="0"/>
              <a:t>项目名</a:t>
            </a:r>
            <a:r>
              <a:rPr lang="en-US" altLang="zh-CN" sz="1600" dirty="0"/>
              <a:t>/</a:t>
            </a:r>
            <a:r>
              <a:rPr lang="en-US" altLang="zh-CN" sz="1600" dirty="0" err="1"/>
              <a:t>mvc</a:t>
            </a:r>
            <a:r>
              <a:rPr lang="en-US" altLang="zh-CN" sz="1600" dirty="0"/>
              <a:t>/hello</a:t>
            </a:r>
            <a:endParaRPr lang="zh-CN" altLang="en-US" sz="15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1500" dirty="0"/>
          </a:p>
          <a:p>
            <a:pPr>
              <a:buFont typeface="Wingdings" panose="05000000000000000000" pitchFamily="2" charset="2"/>
              <a:buAutoNum type="arabicPeriod"/>
              <a:defRPr/>
            </a:pPr>
            <a:endParaRPr lang="en-US" altLang="zh-CN" sz="1500" dirty="0"/>
          </a:p>
          <a:p>
            <a:pPr>
              <a:buFont typeface="Wingdings" panose="05000000000000000000" pitchFamily="2" charset="2"/>
              <a:buAutoNum type="arabicPeriod"/>
              <a:defRPr/>
            </a:pP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252174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611560" y="987574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Thank </a:t>
            </a:r>
            <a:r>
              <a:rPr lang="en-US" altLang="zh-CN" sz="48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you!</a:t>
            </a:r>
            <a:endParaRPr lang="zh-CN" altLang="en-US" sz="4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3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4749" y="497736"/>
            <a:ext cx="4737370" cy="338374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SpringMVC</a:t>
            </a:r>
            <a:r>
              <a:rPr lang="zh-CN" altLang="en-US" sz="1800" dirty="0" smtClean="0">
                <a:solidFill>
                  <a:schemeClr val="accent6">
                    <a:lumMod val="75000"/>
                  </a:schemeClr>
                </a:solidFill>
              </a:rPr>
              <a:t>是什么</a:t>
            </a:r>
            <a:endParaRPr lang="zh-CN" altLang="en-US" sz="1800" b="1" dirty="0">
              <a:solidFill>
                <a:schemeClr val="accent6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3234" y="963734"/>
            <a:ext cx="6799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SpringMVC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Spring</a:t>
            </a:r>
            <a:r>
              <a:rPr lang="zh-CN" altLang="en-US" sz="1600" dirty="0" smtClean="0"/>
              <a:t>为展现层提供的基于</a:t>
            </a:r>
            <a:r>
              <a:rPr lang="en-US" altLang="zh-CN" sz="1600" dirty="0" smtClean="0"/>
              <a:t>MVC</a:t>
            </a:r>
            <a:r>
              <a:rPr lang="zh-CN" altLang="en-US" sz="1600" dirty="0" smtClean="0"/>
              <a:t>设计理念的优秀</a:t>
            </a:r>
            <a:r>
              <a:rPr lang="en-US" altLang="zh-CN" sz="1600" dirty="0" smtClean="0"/>
              <a:t>MVC</a:t>
            </a:r>
            <a:r>
              <a:rPr lang="zh-CN" altLang="en-US" sz="1600" dirty="0" smtClean="0"/>
              <a:t>框架，是目前最主流的</a:t>
            </a:r>
            <a:r>
              <a:rPr lang="en-US" altLang="zh-CN" sz="1600" dirty="0" smtClean="0"/>
              <a:t>MVC</a:t>
            </a:r>
            <a:r>
              <a:rPr lang="zh-CN" altLang="en-US" sz="1600" dirty="0" smtClean="0"/>
              <a:t>框架之一。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SpringMVC3.0</a:t>
            </a:r>
            <a:r>
              <a:rPr lang="zh-CN" altLang="en-US" sz="1600" dirty="0" smtClean="0"/>
              <a:t>后全面超越</a:t>
            </a:r>
            <a:r>
              <a:rPr lang="en-US" altLang="zh-CN" sz="1600" dirty="0" smtClean="0"/>
              <a:t>struts2,</a:t>
            </a:r>
            <a:r>
              <a:rPr lang="zh-CN" altLang="en-US" sz="1600" dirty="0" smtClean="0"/>
              <a:t>成为最优秀的</a:t>
            </a:r>
            <a:r>
              <a:rPr lang="en-US" altLang="zh-CN" sz="1600" dirty="0" smtClean="0"/>
              <a:t>MVC</a:t>
            </a:r>
            <a:r>
              <a:rPr lang="zh-CN" altLang="en-US" sz="1600" dirty="0" smtClean="0"/>
              <a:t>框架。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SpringMVC</a:t>
            </a:r>
            <a:r>
              <a:rPr lang="zh-CN" altLang="en-US" sz="1600" dirty="0" smtClean="0"/>
              <a:t>通过一套</a:t>
            </a:r>
            <a:r>
              <a:rPr lang="en-US" altLang="zh-CN" sz="1600" dirty="0" smtClean="0"/>
              <a:t>MVC</a:t>
            </a:r>
            <a:r>
              <a:rPr lang="zh-CN" altLang="en-US" sz="1600" dirty="0" smtClean="0"/>
              <a:t>注解，让</a:t>
            </a:r>
            <a:r>
              <a:rPr lang="en-US" altLang="zh-CN" sz="1600" dirty="0" smtClean="0"/>
              <a:t>POJO</a:t>
            </a:r>
            <a:r>
              <a:rPr lang="zh-CN" altLang="en-US" sz="1600" dirty="0" smtClean="0"/>
              <a:t>成为处理请求的控制器，而无须实现任何接口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支持</a:t>
            </a:r>
            <a:r>
              <a:rPr lang="en-US" altLang="zh-CN" sz="1600" dirty="0" smtClean="0"/>
              <a:t>REST</a:t>
            </a:r>
            <a:r>
              <a:rPr lang="zh-CN" altLang="en-US" sz="1600" dirty="0" smtClean="0"/>
              <a:t>风格的</a:t>
            </a:r>
            <a:r>
              <a:rPr lang="en-US" altLang="zh-CN" sz="1600" dirty="0" smtClean="0"/>
              <a:t>URL</a:t>
            </a:r>
            <a:r>
              <a:rPr lang="zh-CN" altLang="en-US" sz="1600" dirty="0" smtClean="0"/>
              <a:t>请求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采取了松散耦合的组件结构，比其它</a:t>
            </a:r>
            <a:r>
              <a:rPr lang="en-US" altLang="zh-CN" sz="1600" dirty="0" smtClean="0"/>
              <a:t>MVC</a:t>
            </a:r>
            <a:r>
              <a:rPr lang="zh-CN" altLang="en-US" sz="1600" dirty="0" smtClean="0"/>
              <a:t>框架更具灵活性和扩展性。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41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304" y="612475"/>
            <a:ext cx="5038928" cy="387012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SpringMVC</a:t>
            </a:r>
            <a:r>
              <a:rPr lang="zh-CN" altLang="en-US" sz="1800" dirty="0" smtClean="0">
                <a:solidFill>
                  <a:schemeClr val="accent6">
                    <a:lumMod val="75000"/>
                  </a:schemeClr>
                </a:solidFill>
              </a:rPr>
              <a:t>的</a:t>
            </a:r>
            <a:r>
              <a:rPr lang="zh-CN" altLang="en-US" sz="1800" b="1" dirty="0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优点</a:t>
            </a:r>
            <a:endParaRPr lang="zh-CN" altLang="en-US" sz="1800" b="1" dirty="0">
              <a:solidFill>
                <a:schemeClr val="accent6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455" y="1196502"/>
            <a:ext cx="7194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使用简单，学习成本低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1600" dirty="0"/>
              <a:t>让我们能非常简单的设计出干净的Web层和薄薄的Web</a:t>
            </a:r>
            <a:r>
              <a:rPr lang="zh-CN" altLang="zh-CN" sz="1600" dirty="0" smtClean="0"/>
              <a:t>层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1600" dirty="0"/>
              <a:t>天生与Spring框架集成（如IoC容器、AOP等</a:t>
            </a:r>
            <a:r>
              <a:rPr lang="zh-CN" altLang="zh-CN" sz="1600" dirty="0" smtClean="0"/>
              <a:t>）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支持多</a:t>
            </a:r>
            <a:r>
              <a:rPr lang="zh-CN" altLang="zh-CN" sz="1600" dirty="0" smtClean="0"/>
              <a:t>视图集成</a:t>
            </a:r>
            <a:r>
              <a:rPr lang="zh-CN" altLang="zh-CN" sz="1600" dirty="0"/>
              <a:t>，如Velocity、FreeMarker</a:t>
            </a:r>
            <a:r>
              <a:rPr lang="zh-CN" altLang="zh-CN" sz="1600" dirty="0" smtClean="0"/>
              <a:t>等等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灵活性强，易扩展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52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8267" y="1089246"/>
            <a:ext cx="36867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核心类与接口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SpringMVC</a:t>
            </a:r>
            <a:r>
              <a:rPr lang="zh-CN" altLang="en-US" sz="1600" dirty="0" smtClean="0"/>
              <a:t>原理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执行</a:t>
            </a:r>
            <a:r>
              <a:rPr lang="zh-CN" altLang="en-US" sz="1600" dirty="0"/>
              <a:t>流程</a:t>
            </a:r>
            <a:endParaRPr lang="en-US" altLang="zh-CN" sz="1600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022" y="689793"/>
            <a:ext cx="6009701" cy="39945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1" dirty="0" smtClean="0"/>
              <a:t>二、核心组件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31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6485"/>
            <a:ext cx="5282588" cy="466050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>
                <a:solidFill>
                  <a:schemeClr val="accent6">
                    <a:lumMod val="75000"/>
                  </a:schemeClr>
                </a:solidFill>
              </a:rPr>
              <a:t>核心类与接口</a:t>
            </a:r>
            <a:endParaRPr lang="zh-CN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199" y="1597446"/>
            <a:ext cx="76291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DispatcherServlet</a:t>
            </a:r>
            <a:r>
              <a:rPr lang="en-US" altLang="zh-CN" sz="1600" dirty="0" smtClean="0"/>
              <a:t>：</a:t>
            </a:r>
            <a:r>
              <a:rPr lang="zh-CN" altLang="en-US" sz="1600" dirty="0" smtClean="0"/>
              <a:t>核心组件，它</a:t>
            </a:r>
            <a:r>
              <a:rPr lang="zh-CN" altLang="en-US" sz="1600" dirty="0"/>
              <a:t>的工作是将不同的请求分发到不同的</a:t>
            </a:r>
            <a:r>
              <a:rPr lang="zh-CN" altLang="en-US" sz="1600" dirty="0" smtClean="0"/>
              <a:t>处理器</a:t>
            </a:r>
            <a:endParaRPr lang="en-US" altLang="zh-CN" sz="1600" dirty="0" smtClean="0"/>
          </a:p>
          <a:p>
            <a:r>
              <a:rPr lang="en-US" altLang="zh-CN" sz="1600" dirty="0" err="1" smtClean="0"/>
              <a:t>HandlerMapping</a:t>
            </a:r>
            <a:r>
              <a:rPr lang="en-US" altLang="zh-CN" sz="1600" dirty="0" smtClean="0"/>
              <a:t>：</a:t>
            </a:r>
            <a:r>
              <a:rPr lang="zh-CN" altLang="en-US" sz="1600" dirty="0"/>
              <a:t>用于在用户的</a:t>
            </a:r>
            <a:r>
              <a:rPr lang="zh-CN" altLang="en-US" sz="1600" dirty="0" smtClean="0"/>
              <a:t>请求</a:t>
            </a:r>
            <a:r>
              <a:rPr lang="en-US" altLang="zh-CN" sz="1600" dirty="0" smtClean="0"/>
              <a:t>(</a:t>
            </a:r>
            <a:r>
              <a:rPr lang="en-US" altLang="zh-CN" sz="1600" dirty="0"/>
              <a:t>request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与控制器</a:t>
            </a:r>
            <a:r>
              <a:rPr lang="en-US" altLang="zh-CN" sz="1600" dirty="0" smtClean="0"/>
              <a:t>(</a:t>
            </a:r>
            <a:r>
              <a:rPr lang="en-US" altLang="zh-CN" sz="1600" dirty="0"/>
              <a:t>Controller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之间</a:t>
            </a:r>
            <a:r>
              <a:rPr lang="zh-CN" altLang="en-US" sz="1600" dirty="0"/>
              <a:t>定义一个路径</a:t>
            </a:r>
          </a:p>
          <a:p>
            <a:r>
              <a:rPr lang="en-US" altLang="zh-CN" sz="1600" dirty="0" smtClean="0"/>
              <a:t>Controller：</a:t>
            </a:r>
            <a:r>
              <a:rPr lang="zh-CN" altLang="en-US" sz="1600" dirty="0" smtClean="0"/>
              <a:t>类似于</a:t>
            </a:r>
            <a:r>
              <a:rPr lang="en-US" altLang="zh-CN" sz="1600" dirty="0" smtClean="0"/>
              <a:t>Struts2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Action</a:t>
            </a:r>
            <a:r>
              <a:rPr lang="zh-CN" altLang="en-US" sz="1600" dirty="0" smtClean="0"/>
              <a:t>。</a:t>
            </a:r>
            <a:r>
              <a:rPr lang="zh-CN" altLang="en-US" sz="1600" dirty="0"/>
              <a:t>负责接收用户的请求，封装数据，返回</a:t>
            </a:r>
            <a:r>
              <a:rPr lang="zh-CN" altLang="en-US" sz="1600" dirty="0" smtClean="0"/>
              <a:t>响应</a:t>
            </a:r>
            <a:endParaRPr lang="en-US" altLang="zh-CN" sz="1600" dirty="0" smtClean="0"/>
          </a:p>
          <a:p>
            <a:r>
              <a:rPr lang="en-US" altLang="zh-CN" sz="1600" dirty="0" err="1" smtClean="0"/>
              <a:t>ViewResolver</a:t>
            </a:r>
            <a:r>
              <a:rPr lang="en-US" altLang="zh-CN" sz="1600" dirty="0" smtClean="0"/>
              <a:t>：</a:t>
            </a:r>
            <a:r>
              <a:rPr lang="zh-CN" altLang="en-US" sz="1600" dirty="0" smtClean="0"/>
              <a:t>视图</a:t>
            </a:r>
            <a:r>
              <a:rPr lang="zh-CN" altLang="en-US" sz="1600" dirty="0"/>
              <a:t>解析器的作用就是根据一个名称，解析需要显示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jsp</a:t>
            </a:r>
            <a:r>
              <a:rPr lang="zh-CN" altLang="en-US" sz="1600" dirty="0" smtClean="0"/>
              <a:t>或是</a:t>
            </a:r>
            <a:r>
              <a:rPr lang="en-US" altLang="zh-CN" sz="1600" dirty="0" smtClean="0"/>
              <a:t>pdf</a:t>
            </a:r>
            <a:endParaRPr lang="en-US" altLang="zh-CN" sz="1600" dirty="0"/>
          </a:p>
          <a:p>
            <a:r>
              <a:rPr lang="zh-CN" altLang="en-US" sz="1600" dirty="0"/>
              <a:t>或是其他</a:t>
            </a:r>
            <a:r>
              <a:rPr lang="zh-CN" altLang="en-US" sz="1600" dirty="0" smtClean="0"/>
              <a:t>视图</a:t>
            </a:r>
            <a:endParaRPr lang="en-US" altLang="zh-CN" sz="1600" dirty="0" smtClean="0"/>
          </a:p>
          <a:p>
            <a:r>
              <a:rPr lang="en-US" altLang="zh-CN" sz="1600" dirty="0" err="1" smtClean="0"/>
              <a:t>ModelAndView：ViewResolver</a:t>
            </a:r>
            <a:r>
              <a:rPr lang="zh-CN" altLang="en-US" sz="1600" dirty="0" smtClean="0"/>
              <a:t>就是根据</a:t>
            </a:r>
            <a:r>
              <a:rPr lang="en-US" altLang="zh-CN" sz="1600" dirty="0" err="1" smtClean="0"/>
              <a:t>ModelAndView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name</a:t>
            </a:r>
            <a:r>
              <a:rPr lang="zh-CN" altLang="en-US" sz="1600" dirty="0" smtClean="0"/>
              <a:t>值</a:t>
            </a:r>
            <a:r>
              <a:rPr lang="zh-CN" altLang="en-US" sz="1600" dirty="0"/>
              <a:t>，决定显示哪一个具体资源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65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6485"/>
            <a:ext cx="5282588" cy="466050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 smtClean="0">
                <a:solidFill>
                  <a:schemeClr val="accent6">
                    <a:lumMod val="75000"/>
                  </a:schemeClr>
                </a:solidFill>
              </a:rPr>
              <a:t>SpringMVC</a:t>
            </a:r>
            <a:r>
              <a:rPr lang="zh-CN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原理</a:t>
            </a:r>
            <a:endParaRPr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561860" y="1233889"/>
            <a:ext cx="78990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请求到来时，第一个接受这个请求的前端控制器叫</a:t>
            </a:r>
            <a:r>
              <a:rPr lang="en-US" altLang="zh-CN" sz="1600" dirty="0" err="1"/>
              <a:t>DispatcherServlet</a:t>
            </a:r>
            <a:r>
              <a:rPr lang="zh-CN" altLang="en-US" sz="1600" dirty="0"/>
              <a:t>（这个需要在</a:t>
            </a:r>
            <a:r>
              <a:rPr lang="en-US" altLang="zh-CN" sz="1600" dirty="0"/>
              <a:t>web.xml</a:t>
            </a:r>
            <a:r>
              <a:rPr lang="zh-CN" altLang="en-US" sz="1600" dirty="0"/>
              <a:t>中配置），后端控制器叫</a:t>
            </a:r>
            <a:r>
              <a:rPr lang="en-US" altLang="zh-CN" sz="1600" dirty="0"/>
              <a:t>Controller</a:t>
            </a:r>
            <a:r>
              <a:rPr lang="zh-CN" altLang="en-US" sz="1600" dirty="0"/>
              <a:t>。负责处理请求</a:t>
            </a:r>
            <a:r>
              <a:rPr lang="en-US" altLang="zh-CN" sz="1600" dirty="0"/>
              <a:t>URL</a:t>
            </a:r>
            <a:r>
              <a:rPr lang="zh-CN" altLang="en-US" sz="1600" dirty="0"/>
              <a:t>和后端控制器映射的叫</a:t>
            </a:r>
            <a:r>
              <a:rPr lang="en-US" altLang="zh-CN" sz="1600" dirty="0" err="1"/>
              <a:t>HandMapping</a:t>
            </a:r>
            <a:r>
              <a:rPr lang="zh-CN" altLang="en-US" sz="1600" dirty="0"/>
              <a:t>，它有多种类型，比较灵活，也是在一个</a:t>
            </a:r>
            <a:r>
              <a:rPr lang="en-US" altLang="zh-CN" sz="1600" dirty="0"/>
              <a:t>xml</a:t>
            </a:r>
            <a:r>
              <a:rPr lang="zh-CN" altLang="en-US" sz="1600" dirty="0"/>
              <a:t>文件上进行配置。负责业务逻辑处理的模型对象一般也是我们平常写的</a:t>
            </a:r>
            <a:r>
              <a:rPr lang="en-US" altLang="zh-CN" sz="1600" dirty="0"/>
              <a:t>DAO/DTO</a:t>
            </a:r>
            <a:r>
              <a:rPr lang="zh-CN" altLang="en-US" sz="1600" dirty="0"/>
              <a:t>组件。只是它最后的返回更灵活，</a:t>
            </a:r>
            <a:r>
              <a:rPr lang="en-US" altLang="zh-CN" sz="1600" dirty="0"/>
              <a:t>Controller</a:t>
            </a:r>
            <a:r>
              <a:rPr lang="zh-CN" altLang="en-US" sz="1600" dirty="0"/>
              <a:t>返回一个</a:t>
            </a:r>
            <a:r>
              <a:rPr lang="en-US" altLang="zh-CN" sz="1600" dirty="0" err="1"/>
              <a:t>ModelAndView</a:t>
            </a:r>
            <a:r>
              <a:rPr lang="zh-CN" altLang="en-US" sz="1600" dirty="0"/>
              <a:t>对象给</a:t>
            </a:r>
            <a:r>
              <a:rPr lang="en-US" altLang="zh-CN" sz="1600" dirty="0" err="1"/>
              <a:t>DispatcherServlet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ModelAndView</a:t>
            </a:r>
            <a:r>
              <a:rPr lang="zh-CN" altLang="en-US" sz="1600" dirty="0"/>
              <a:t>可以携带一个视图对象，也可以携带一个视图对象的逻辑名。如果携带的是一个视图对象的逻辑名，那</a:t>
            </a:r>
            <a:r>
              <a:rPr lang="en-US" altLang="zh-CN" sz="1600" dirty="0" err="1"/>
              <a:t>DispatcherServlet</a:t>
            </a:r>
            <a:r>
              <a:rPr lang="zh-CN" altLang="en-US" sz="1600" dirty="0"/>
              <a:t>需要一个</a:t>
            </a:r>
            <a:r>
              <a:rPr lang="en-US" altLang="zh-CN" sz="1600" dirty="0" err="1"/>
              <a:t>ViewResolver</a:t>
            </a:r>
            <a:r>
              <a:rPr lang="zh-CN" altLang="en-US" sz="1600" dirty="0"/>
              <a:t>来查找用于渲染回应的视图对象。最后，</a:t>
            </a:r>
            <a:r>
              <a:rPr lang="en-US" altLang="zh-CN" sz="1600" dirty="0" err="1"/>
              <a:t>DispatcherServlet</a:t>
            </a:r>
            <a:r>
              <a:rPr lang="zh-CN" altLang="en-US" sz="1600" dirty="0"/>
              <a:t>将请求分派给</a:t>
            </a:r>
            <a:r>
              <a:rPr lang="en-US" altLang="zh-CN" sz="1600" dirty="0" err="1"/>
              <a:t>ModelAndView</a:t>
            </a:r>
            <a:r>
              <a:rPr lang="zh-CN" altLang="en-US" sz="1600" dirty="0"/>
              <a:t>对象指定的视图对象。视图对象负责渲染返回给客户的回应。</a:t>
            </a:r>
            <a:br>
              <a:rPr lang="zh-CN" altLang="en-US" sz="1600" dirty="0"/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943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6485"/>
            <a:ext cx="5282588" cy="466050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执行流程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94" y="1234532"/>
            <a:ext cx="6323682" cy="33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904</Words>
  <Application>Microsoft Office PowerPoint</Application>
  <PresentationFormat>全屏显示(16:9)</PresentationFormat>
  <Paragraphs>133</Paragraphs>
  <Slides>31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Office 主题</vt:lpstr>
      <vt:lpstr>Microsoft Word 文档</vt:lpstr>
      <vt:lpstr>程序包</vt:lpstr>
      <vt:lpstr>PowerPoint 演示文稿</vt:lpstr>
      <vt:lpstr>主要内容</vt:lpstr>
      <vt:lpstr>一、SpringMVC概述 </vt:lpstr>
      <vt:lpstr>SpringMVC是什么</vt:lpstr>
      <vt:lpstr>SpringMVC的优点</vt:lpstr>
      <vt:lpstr>二、核心组件</vt:lpstr>
      <vt:lpstr>核心类与接口</vt:lpstr>
      <vt:lpstr>SpringMVC原理</vt:lpstr>
      <vt:lpstr>执行流程</vt:lpstr>
      <vt:lpstr>三、 @RequestMapping注解</vt:lpstr>
      <vt:lpstr>定义在类上</vt:lpstr>
      <vt:lpstr>定义在方法上</vt:lpstr>
      <vt:lpstr>请求中的value,method,params</vt:lpstr>
      <vt:lpstr>请求中的value,method,params</vt:lpstr>
      <vt:lpstr>请求中Ant风格的通配符</vt:lpstr>
      <vt:lpstr>占位符请求</vt:lpstr>
      <vt:lpstr>参数绑定</vt:lpstr>
      <vt:lpstr>POJO参数绑定</vt:lpstr>
      <vt:lpstr>ModelAndView</vt:lpstr>
      <vt:lpstr>ModelMap</vt:lpstr>
      <vt:lpstr>@ResponseBody</vt:lpstr>
      <vt:lpstr>接收form参数</vt:lpstr>
      <vt:lpstr>PowerPoint 演示文稿</vt:lpstr>
      <vt:lpstr>PowerPoint 演示文稿</vt:lpstr>
      <vt:lpstr>开发步骤</vt:lpstr>
      <vt:lpstr>开发步骤</vt:lpstr>
      <vt:lpstr>开发步骤</vt:lpstr>
      <vt:lpstr>开发步骤</vt:lpstr>
      <vt:lpstr>开发步骤</vt:lpstr>
      <vt:lpstr>测试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成东 鲁</dc:creator>
  <cp:lastModifiedBy>Lenovo</cp:lastModifiedBy>
  <cp:revision>220</cp:revision>
  <dcterms:created xsi:type="dcterms:W3CDTF">2015-11-23T02:26:25Z</dcterms:created>
  <dcterms:modified xsi:type="dcterms:W3CDTF">2016-09-07T16:47:46Z</dcterms:modified>
</cp:coreProperties>
</file>