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25" r:id="rId37"/>
    <p:sldId id="326" r:id="rId38"/>
    <p:sldId id="329" r:id="rId39"/>
    <p:sldId id="330" r:id="rId40"/>
    <p:sldId id="331" r:id="rId41"/>
    <p:sldId id="332" r:id="rId42"/>
    <p:sldId id="333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258" r:id="rId6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58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Maven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Dependency:</a:t>
            </a:r>
            <a:r>
              <a:rPr lang="zh-CN" altLang="en-US" dirty="0" smtClean="0"/>
              <a:t>为了能够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或运行，一个典型的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工程会依赖其它包。在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中，这些被依赖的包被称为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一般是其他工程的</a:t>
            </a:r>
            <a:r>
              <a:rPr lang="en-US" altLang="zh-CN" dirty="0" smtClean="0"/>
              <a:t>artifact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Plug-in:Maven</a:t>
            </a:r>
            <a:r>
              <a:rPr lang="zh-CN" altLang="en-US" dirty="0" smtClean="0"/>
              <a:t>是由插件组织的，它的每一个功能都是由插件提供的。插件提供</a:t>
            </a:r>
            <a:r>
              <a:rPr lang="en-US" altLang="zh-CN" dirty="0" smtClean="0"/>
              <a:t>goal,</a:t>
            </a:r>
            <a:r>
              <a:rPr lang="zh-CN" altLang="en-US" dirty="0" smtClean="0"/>
              <a:t>并根据在</a:t>
            </a:r>
            <a:r>
              <a:rPr lang="en-US" altLang="zh-CN" dirty="0" smtClean="0"/>
              <a:t>POM</a:t>
            </a:r>
            <a:r>
              <a:rPr lang="zh-CN" altLang="en-US" dirty="0" smtClean="0"/>
              <a:t>中找到的元数据去完成工作。</a:t>
            </a:r>
            <a:endParaRPr lang="en-US" altLang="zh-CN" dirty="0" smtClean="0"/>
          </a:p>
          <a:p>
            <a:r>
              <a:rPr lang="en-US" altLang="zh-CN" dirty="0" smtClean="0"/>
              <a:t>Repository:</a:t>
            </a:r>
            <a:r>
              <a:rPr lang="zh-CN" altLang="en-US" dirty="0" smtClean="0"/>
              <a:t>仓库。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user.hom</a:t>
            </a:r>
            <a:r>
              <a:rPr lang="en-US" altLang="zh-CN" dirty="0" smtClean="0"/>
              <a:t>/.m2/repository/setting.xml:</a:t>
            </a:r>
            <a:r>
              <a:rPr lang="zh-CN" altLang="en-US" dirty="0" smtClean="0"/>
              <a:t>为用户范围的配置文件。</a:t>
            </a:r>
            <a:endParaRPr lang="en-US" altLang="zh-CN" dirty="0" smtClean="0"/>
          </a:p>
          <a:p>
            <a:r>
              <a:rPr lang="en-US" altLang="zh-CN" dirty="0" smtClean="0"/>
              <a:t>$M2_HOME/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/setting.xml:</a:t>
            </a:r>
            <a:r>
              <a:rPr lang="zh-CN" altLang="en-US" dirty="0" smtClean="0"/>
              <a:t>为全局范围的配置文件，修改后将影响本机所有用户的配置。</a:t>
            </a:r>
            <a:endParaRPr lang="en-US" altLang="zh-CN" dirty="0" smtClean="0"/>
          </a:p>
          <a:p>
            <a:r>
              <a:rPr lang="zh-CN" altLang="en-US" dirty="0" smtClean="0"/>
              <a:t>配置介绍：</a:t>
            </a:r>
            <a:endParaRPr lang="en-US" altLang="zh-CN" dirty="0" smtClean="0"/>
          </a:p>
          <a:p>
            <a:r>
              <a:rPr lang="en-US" altLang="zh-CN" dirty="0" err="1" smtClean="0"/>
              <a:t>localRepository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自定义本地库路径，默认在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user.home</a:t>
            </a:r>
            <a:r>
              <a:rPr lang="en-US" altLang="zh-CN" dirty="0" smtClean="0"/>
              <a:t>/.m2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en-US" altLang="zh-CN" dirty="0" err="1" smtClean="0"/>
              <a:t>interactiveMode:offline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是否每次编译都去查找远程中心库。</a:t>
            </a:r>
            <a:endParaRPr lang="en-US" altLang="zh-CN" dirty="0" smtClean="0"/>
          </a:p>
          <a:p>
            <a:r>
              <a:rPr lang="en-US" altLang="zh-CN" dirty="0" err="1" smtClean="0"/>
              <a:t>pluginGroups</a:t>
            </a:r>
            <a:r>
              <a:rPr lang="en-US" altLang="zh-CN" dirty="0" smtClean="0"/>
              <a:t>:</a:t>
            </a:r>
            <a:r>
              <a:rPr lang="zh-CN" altLang="en-US" dirty="0" smtClean="0"/>
              <a:t>插件组。</a:t>
            </a:r>
            <a:endParaRPr lang="en-US" altLang="zh-CN" dirty="0" smtClean="0"/>
          </a:p>
          <a:p>
            <a:r>
              <a:rPr lang="en-US" altLang="zh-CN" dirty="0" smtClean="0"/>
              <a:t>proxies:</a:t>
            </a:r>
            <a:r>
              <a:rPr lang="zh-CN" altLang="en-US" dirty="0" smtClean="0"/>
              <a:t>通过代理访问外部库。</a:t>
            </a:r>
            <a:endParaRPr lang="en-US" altLang="zh-CN" dirty="0" smtClean="0"/>
          </a:p>
          <a:p>
            <a:r>
              <a:rPr lang="en-US" altLang="zh-CN" dirty="0" smtClean="0"/>
              <a:t>Servers:</a:t>
            </a:r>
            <a:r>
              <a:rPr lang="zh-CN" altLang="en-US" dirty="0" smtClean="0"/>
              <a:t>集成认证服务，例如集成</a:t>
            </a:r>
            <a:r>
              <a:rPr lang="en-US" altLang="zh-CN" dirty="0" smtClean="0"/>
              <a:t>Tomcat</a:t>
            </a:r>
          </a:p>
          <a:p>
            <a:r>
              <a:rPr lang="en-US" altLang="zh-CN" dirty="0" smtClean="0"/>
              <a:t>Mirrors:</a:t>
            </a:r>
            <a:r>
              <a:rPr lang="zh-CN" altLang="en-US" dirty="0"/>
              <a:t>镜像</a:t>
            </a:r>
            <a:r>
              <a:rPr lang="zh-CN" altLang="en-US" dirty="0" smtClean="0"/>
              <a:t>库，可以指定内部中心库。</a:t>
            </a:r>
            <a:endParaRPr lang="en-US" altLang="zh-CN" dirty="0" smtClean="0"/>
          </a:p>
          <a:p>
            <a:r>
              <a:rPr lang="en-US" altLang="zh-CN" dirty="0" smtClean="0"/>
              <a:t>Profiles:</a:t>
            </a:r>
            <a:r>
              <a:rPr lang="zh-CN" altLang="en-US" dirty="0" smtClean="0"/>
              <a:t>个性配置，需要在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标签中激活</a:t>
            </a:r>
            <a:endParaRPr lang="en-US" altLang="zh-CN" dirty="0" smtClean="0"/>
          </a:p>
          <a:p>
            <a:r>
              <a:rPr lang="en-US" altLang="zh-CN" dirty="0" err="1" smtClean="0"/>
              <a:t>activeProfiles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表示激活</a:t>
            </a:r>
            <a:r>
              <a:rPr lang="en-US" altLang="zh-CN" dirty="0" smtClean="0"/>
              <a:t>profile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8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是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项目的核心配置文件，位于每个工程的根目录，指示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工作的元数据文件。</a:t>
            </a:r>
            <a:endParaRPr lang="en-US" altLang="zh-CN" dirty="0" smtClean="0"/>
          </a:p>
          <a:p>
            <a:r>
              <a:rPr lang="zh-CN" altLang="en-US" dirty="0" smtClean="0"/>
              <a:t>节点介绍：</a:t>
            </a:r>
            <a:endParaRPr lang="en-US" altLang="zh-CN" dirty="0" smtClean="0"/>
          </a:p>
          <a:p>
            <a:r>
              <a:rPr lang="en-US" altLang="zh-CN" dirty="0" smtClean="0"/>
              <a:t>&lt;project&gt;:</a:t>
            </a:r>
            <a:r>
              <a:rPr lang="zh-CN" altLang="en-US" dirty="0" smtClean="0"/>
              <a:t>文件的根节点。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modelversion</a:t>
            </a:r>
            <a:r>
              <a:rPr lang="en-US" altLang="zh-CN" dirty="0" smtClean="0"/>
              <a:t>&gt;:pom.xml</a:t>
            </a:r>
            <a:r>
              <a:rPr lang="zh-CN" altLang="en-US" dirty="0" smtClean="0"/>
              <a:t>使用的对象模型版本。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&gt;:</a:t>
            </a:r>
            <a:r>
              <a:rPr lang="zh-CN" altLang="en-US" dirty="0" smtClean="0"/>
              <a:t>创建项目的组织或团队的唯一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&gt;:</a:t>
            </a:r>
            <a:r>
              <a:rPr lang="zh-CN" altLang="en-US" dirty="0" smtClean="0"/>
              <a:t>项目唯一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可视为项目名。</a:t>
            </a:r>
            <a:endParaRPr lang="en-US" altLang="zh-CN" dirty="0" smtClean="0"/>
          </a:p>
          <a:p>
            <a:r>
              <a:rPr lang="en-US" altLang="zh-CN" dirty="0" smtClean="0"/>
              <a:t>&lt;packaging&gt;:</a:t>
            </a:r>
            <a:r>
              <a:rPr lang="zh-CN" altLang="en-US" dirty="0" smtClean="0"/>
              <a:t>打包类型，一般有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EAR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en-US" altLang="zh-CN" dirty="0" smtClean="0"/>
              <a:t>&lt;version&gt;:</a:t>
            </a:r>
            <a:r>
              <a:rPr lang="zh-CN" altLang="en-US" dirty="0" smtClean="0"/>
              <a:t>产品的版本号。</a:t>
            </a:r>
            <a:endParaRPr lang="en-US" altLang="zh-CN" dirty="0" smtClean="0"/>
          </a:p>
          <a:p>
            <a:r>
              <a:rPr lang="en-US" altLang="zh-CN" dirty="0" smtClean="0"/>
              <a:t>&lt;name&gt;:</a:t>
            </a:r>
            <a:r>
              <a:rPr lang="zh-CN" altLang="en-US" dirty="0" smtClean="0"/>
              <a:t>项目显示名，常用于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生成的文档。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&gt;:</a:t>
            </a:r>
            <a:r>
              <a:rPr lang="zh-CN" altLang="en-US" dirty="0" smtClean="0"/>
              <a:t>组织的站点，常用于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生成的文档。</a:t>
            </a:r>
            <a:endParaRPr lang="en-US" altLang="zh-CN" dirty="0" smtClean="0"/>
          </a:p>
          <a:p>
            <a:r>
              <a:rPr lang="en-US" altLang="zh-CN" dirty="0" smtClean="0"/>
              <a:t>&lt;description&gt;:</a:t>
            </a:r>
            <a:r>
              <a:rPr lang="zh-CN" altLang="en-US" dirty="0" smtClean="0"/>
              <a:t>项目的描述，常用于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生成的文档。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5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&lt;dependencies&gt;:</a:t>
            </a:r>
            <a:r>
              <a:rPr lang="zh-CN" altLang="en-US" dirty="0" smtClean="0"/>
              <a:t>构件依赖</a:t>
            </a:r>
            <a:endParaRPr lang="en-US" altLang="zh-CN" dirty="0" smtClean="0"/>
          </a:p>
          <a:p>
            <a:r>
              <a:rPr lang="en-US" altLang="zh-CN" dirty="0" smtClean="0"/>
              <a:t>&lt;parent&gt;:</a:t>
            </a:r>
            <a:r>
              <a:rPr lang="zh-CN" altLang="en-US" dirty="0" smtClean="0"/>
              <a:t>模型继承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dependencyManagement</a:t>
            </a:r>
            <a:r>
              <a:rPr lang="en-US" altLang="zh-CN" dirty="0" smtClean="0"/>
              <a:t>&gt;:</a:t>
            </a:r>
            <a:r>
              <a:rPr lang="zh-CN" altLang="en-US" dirty="0" smtClean="0"/>
              <a:t>依赖管理</a:t>
            </a:r>
            <a:endParaRPr lang="en-US" altLang="zh-CN" dirty="0" smtClean="0"/>
          </a:p>
          <a:p>
            <a:r>
              <a:rPr lang="en-US" altLang="zh-CN" dirty="0" smtClean="0"/>
              <a:t>&lt;reporting&gt;:</a:t>
            </a:r>
            <a:r>
              <a:rPr lang="zh-CN" altLang="en-US" dirty="0" smtClean="0"/>
              <a:t>构件报告</a:t>
            </a:r>
            <a:endParaRPr lang="en-US" altLang="zh-CN" dirty="0" smtClean="0"/>
          </a:p>
          <a:p>
            <a:r>
              <a:rPr lang="en-US" altLang="zh-CN" dirty="0" smtClean="0"/>
              <a:t>&lt;build&gt;: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r>
              <a:rPr lang="en-US" altLang="zh-CN" dirty="0" smtClean="0"/>
              <a:t>&lt;repositories&gt;:</a:t>
            </a:r>
            <a:r>
              <a:rPr lang="zh-CN" altLang="en-US" dirty="0" smtClean="0"/>
              <a:t>引用第三方仓库</a:t>
            </a:r>
            <a:endParaRPr lang="en-US" altLang="zh-CN" dirty="0" smtClean="0"/>
          </a:p>
          <a:p>
            <a:r>
              <a:rPr lang="en-US" altLang="zh-CN" dirty="0" smtClean="0"/>
              <a:t>&lt;licenses&gt;:</a:t>
            </a:r>
            <a:r>
              <a:rPr lang="zh-CN" altLang="en-US" dirty="0" smtClean="0"/>
              <a:t>许可。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9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构件的五大坐标元素：</a:t>
            </a:r>
            <a:endParaRPr lang="en-US" altLang="zh-CN" dirty="0" smtClean="0"/>
          </a:p>
          <a:p>
            <a:r>
              <a:rPr lang="en-US" altLang="zh-CN" dirty="0" err="1" smtClean="0"/>
              <a:t>groupId</a:t>
            </a:r>
            <a:r>
              <a:rPr lang="en-US" altLang="zh-CN" dirty="0" smtClean="0"/>
              <a:t>:</a:t>
            </a:r>
            <a:r>
              <a:rPr lang="zh-CN" altLang="en-US" dirty="0" smtClean="0"/>
              <a:t>组</a:t>
            </a:r>
            <a:r>
              <a:rPr lang="en-US" altLang="zh-CN" dirty="0" smtClean="0"/>
              <a:t>ID</a:t>
            </a:r>
          </a:p>
          <a:p>
            <a:r>
              <a:rPr lang="en-US" altLang="zh-CN" dirty="0" err="1" smtClean="0"/>
              <a:t>artifactId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实际项目的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Version: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Package</a:t>
            </a:r>
            <a:r>
              <a:rPr lang="zh-CN" altLang="en-US" dirty="0" smtClean="0"/>
              <a:t>：包类型，如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POM..</a:t>
            </a:r>
          </a:p>
          <a:p>
            <a:r>
              <a:rPr lang="en-US" altLang="zh-CN" dirty="0" err="1" smtClean="0"/>
              <a:t>Clasifier</a:t>
            </a:r>
            <a:r>
              <a:rPr lang="zh-CN" altLang="en-US" dirty="0" smtClean="0"/>
              <a:t>：分类，如二进制包、源、文档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7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依赖配置</a:t>
            </a:r>
            <a:endParaRPr lang="en-US" altLang="zh-CN" dirty="0" smtClean="0"/>
          </a:p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&lt;version&gt;&lt;/version&gt;</a:t>
            </a:r>
          </a:p>
          <a:p>
            <a:r>
              <a:rPr lang="en-US" altLang="zh-CN" dirty="0" smtClean="0"/>
              <a:t>&lt;classifier&gt;&lt;/</a:t>
            </a:r>
            <a:r>
              <a:rPr lang="en-US" altLang="zh-CN" dirty="0" err="1" smtClean="0"/>
              <a:t>clasifier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&lt;scope&gt;&lt;/scope&gt;</a:t>
            </a:r>
          </a:p>
          <a:p>
            <a:r>
              <a:rPr lang="en-US" altLang="zh-CN" dirty="0" smtClean="0"/>
              <a:t>&lt;type&gt;&lt;/type&gt;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systemPath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systemPath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&lt;optional&gt;&lt;/optional&gt;</a:t>
            </a:r>
          </a:p>
          <a:p>
            <a:r>
              <a:rPr lang="en-US" altLang="zh-CN" dirty="0" smtClean="0"/>
              <a:t>&lt;exclusions&gt;&lt;/exclusions&gt;</a:t>
            </a:r>
          </a:p>
          <a:p>
            <a:r>
              <a:rPr lang="en-US" altLang="zh-CN" dirty="0" smtClean="0"/>
              <a:t>&lt;/dependency&gt;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8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依赖配置详细介绍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groupId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artifactId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是依赖的基本坐标，缺一不可，其它两个坐标元素不指定时将采用默认值。</a:t>
            </a:r>
            <a:endParaRPr lang="en-US" altLang="zh-CN" dirty="0" smtClean="0"/>
          </a:p>
          <a:p>
            <a:r>
              <a:rPr lang="en-US" altLang="zh-CN" dirty="0" smtClean="0"/>
              <a:t>type:</a:t>
            </a:r>
            <a:r>
              <a:rPr lang="zh-CN" altLang="en-US" dirty="0" smtClean="0"/>
              <a:t>依赖的类型，对应坐标</a:t>
            </a:r>
            <a:r>
              <a:rPr lang="en-US" altLang="zh-CN" dirty="0" smtClean="0"/>
              <a:t>packaging</a:t>
            </a:r>
            <a:r>
              <a:rPr lang="zh-CN" altLang="en-US" dirty="0" smtClean="0"/>
              <a:t>，默认为</a:t>
            </a:r>
            <a:r>
              <a:rPr lang="en-US" altLang="zh-CN" dirty="0" smtClean="0"/>
              <a:t>jar</a:t>
            </a:r>
          </a:p>
          <a:p>
            <a:r>
              <a:rPr lang="en-US" altLang="zh-CN" dirty="0" smtClean="0"/>
              <a:t>optional:</a:t>
            </a:r>
            <a:r>
              <a:rPr lang="zh-CN" altLang="en-US" dirty="0" smtClean="0"/>
              <a:t>标记依赖是否可选，</a:t>
            </a:r>
            <a:r>
              <a:rPr lang="en-US" altLang="zh-CN" dirty="0" smtClean="0"/>
              <a:t>A-&gt;B-&gt;C,</a:t>
            </a:r>
            <a:r>
              <a:rPr lang="zh-CN" altLang="en-US" dirty="0" smtClean="0"/>
              <a:t>那么当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时就可以设为可选。</a:t>
            </a:r>
            <a:endParaRPr lang="en-US" altLang="zh-CN" dirty="0" smtClean="0"/>
          </a:p>
          <a:p>
            <a:r>
              <a:rPr lang="en-US" altLang="zh-CN" dirty="0" smtClean="0"/>
              <a:t>exclusions:</a:t>
            </a:r>
            <a:r>
              <a:rPr lang="zh-CN" altLang="en-US" dirty="0" smtClean="0"/>
              <a:t>排除传递依赖。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3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依赖配置详细介绍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scope:</a:t>
            </a:r>
            <a:r>
              <a:rPr lang="zh-CN" altLang="en-US" dirty="0" smtClean="0"/>
              <a:t>依赖范围</a:t>
            </a:r>
            <a:endParaRPr lang="en-US" altLang="zh-CN" dirty="0" smtClean="0"/>
          </a:p>
          <a:p>
            <a:r>
              <a:rPr lang="en-US" altLang="zh-CN" dirty="0" smtClean="0"/>
              <a:t>compile:</a:t>
            </a:r>
            <a:r>
              <a:rPr lang="zh-CN" altLang="en-US" dirty="0" smtClean="0"/>
              <a:t>编译范围，默认</a:t>
            </a:r>
            <a:r>
              <a:rPr lang="en-US" altLang="zh-CN" dirty="0" smtClean="0"/>
              <a:t>scope,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中存在。</a:t>
            </a:r>
            <a:endParaRPr lang="en-US" altLang="zh-CN" dirty="0" smtClean="0"/>
          </a:p>
          <a:p>
            <a:r>
              <a:rPr lang="en-US" altLang="zh-CN" dirty="0" smtClean="0"/>
              <a:t>provided:</a:t>
            </a:r>
            <a:r>
              <a:rPr lang="zh-CN" altLang="en-US" dirty="0" smtClean="0"/>
              <a:t>已提供范围，比如容器提供</a:t>
            </a:r>
            <a:r>
              <a:rPr lang="en-US" altLang="zh-CN" dirty="0" smtClean="0"/>
              <a:t>Servlet API.</a:t>
            </a:r>
          </a:p>
          <a:p>
            <a:r>
              <a:rPr lang="en-US" altLang="zh-CN" dirty="0" smtClean="0"/>
              <a:t>runtime:</a:t>
            </a:r>
            <a:r>
              <a:rPr lang="zh-CN" altLang="en-US" dirty="0" smtClean="0"/>
              <a:t>运行时范围，编译不需要，接口与实现分离。</a:t>
            </a:r>
            <a:endParaRPr lang="en-US" altLang="zh-CN" dirty="0" smtClean="0"/>
          </a:p>
          <a:p>
            <a:r>
              <a:rPr lang="en-US" altLang="zh-CN" dirty="0" smtClean="0"/>
              <a:t>test:</a:t>
            </a:r>
            <a:r>
              <a:rPr lang="zh-CN" altLang="en-US" dirty="0" smtClean="0"/>
              <a:t>测试范围，单元测试环境需要</a:t>
            </a:r>
            <a:endParaRPr lang="en-US" altLang="zh-CN" dirty="0" smtClean="0"/>
          </a:p>
          <a:p>
            <a:r>
              <a:rPr lang="en-US" altLang="zh-CN" dirty="0" smtClean="0"/>
              <a:t>system:</a:t>
            </a:r>
            <a:r>
              <a:rPr lang="zh-CN" altLang="en-US" dirty="0" smtClean="0"/>
              <a:t>系统范围，自定义构件，指定</a:t>
            </a:r>
            <a:r>
              <a:rPr lang="en-US" altLang="zh-CN" dirty="0" smtClean="0"/>
              <a:t>system path</a:t>
            </a:r>
          </a:p>
          <a:p>
            <a:r>
              <a:rPr lang="en-US" altLang="zh-CN" dirty="0" smtClean="0"/>
              <a:t>import:</a:t>
            </a:r>
            <a:r>
              <a:rPr lang="zh-CN" altLang="en-US" dirty="0" smtClean="0"/>
              <a:t>导入依赖。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0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556023"/>
            <a:ext cx="60293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安装第三方</a:t>
            </a:r>
            <a:r>
              <a:rPr lang="en-US" altLang="zh-CN" sz="2400" dirty="0"/>
              <a:t>jar</a:t>
            </a:r>
            <a:r>
              <a:rPr lang="zh-CN" altLang="en-US" sz="2400" dirty="0"/>
              <a:t>包到本地仓库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90079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install:install-file</a:t>
            </a:r>
            <a:r>
              <a:rPr lang="en-US" altLang="zh-CN" dirty="0"/>
              <a:t> -</a:t>
            </a:r>
            <a:r>
              <a:rPr lang="en-US" altLang="zh-CN" dirty="0" err="1"/>
              <a:t>Dfile</a:t>
            </a:r>
            <a:r>
              <a:rPr lang="en-US" altLang="zh-CN" dirty="0"/>
              <a:t>=&lt;</a:t>
            </a:r>
            <a:r>
              <a:rPr lang="en-US" altLang="zh-CN" dirty="0" err="1"/>
              <a:t>filePath</a:t>
            </a:r>
            <a:r>
              <a:rPr lang="en-US" altLang="zh-CN" dirty="0"/>
              <a:t>&gt; -</a:t>
            </a:r>
            <a:r>
              <a:rPr lang="en-US" altLang="zh-CN" dirty="0" err="1"/>
              <a:t>DgroupId</a:t>
            </a:r>
            <a:r>
              <a:rPr lang="en-US" altLang="zh-CN" dirty="0"/>
              <a:t>=&lt;</a:t>
            </a:r>
            <a:r>
              <a:rPr lang="en-US" altLang="zh-CN" dirty="0" err="1"/>
              <a:t>groupId</a:t>
            </a:r>
            <a:r>
              <a:rPr lang="en-US" altLang="zh-CN" dirty="0"/>
              <a:t>&gt; -</a:t>
            </a:r>
            <a:r>
              <a:rPr lang="en-US" altLang="zh-CN" dirty="0" err="1"/>
              <a:t>DartifactId</a:t>
            </a:r>
            <a:r>
              <a:rPr lang="en-US" altLang="zh-CN" dirty="0"/>
              <a:t>=&lt;</a:t>
            </a:r>
            <a:r>
              <a:rPr lang="en-US" altLang="zh-CN" dirty="0" err="1"/>
              <a:t>artifactId</a:t>
            </a:r>
            <a:r>
              <a:rPr lang="en-US" altLang="zh-CN" dirty="0"/>
              <a:t>&gt; -</a:t>
            </a:r>
            <a:r>
              <a:rPr lang="en-US" altLang="zh-CN" dirty="0" err="1"/>
              <a:t>Dversion</a:t>
            </a:r>
            <a:r>
              <a:rPr lang="en-US" altLang="zh-CN" dirty="0"/>
              <a:t>=&lt;version&gt; -</a:t>
            </a:r>
            <a:r>
              <a:rPr lang="en-US" altLang="zh-CN" dirty="0" err="1"/>
              <a:t>Dpackaging</a:t>
            </a:r>
            <a:r>
              <a:rPr lang="en-US" altLang="zh-CN" dirty="0"/>
              <a:t>=&lt;</a:t>
            </a:r>
            <a:r>
              <a:rPr lang="en-US" altLang="zh-CN" dirty="0" err="1"/>
              <a:t>packagingType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056" y="2336177"/>
            <a:ext cx="78921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比如把电脑</a:t>
            </a:r>
            <a:r>
              <a:rPr lang="zh-CN" altLang="en-US" dirty="0"/>
              <a:t>上的“</a:t>
            </a:r>
            <a:r>
              <a:rPr lang="en-US" altLang="zh-CN" dirty="0"/>
              <a:t>D:\develop\lib\mysql-connector-java-5.1.12-bin.jar”</a:t>
            </a:r>
            <a:r>
              <a:rPr lang="zh-CN" altLang="en-US" dirty="0"/>
              <a:t>安装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Maven</a:t>
            </a:r>
            <a:r>
              <a:rPr lang="zh-CN" altLang="en-US" dirty="0"/>
              <a:t>本地仓库，</a:t>
            </a:r>
            <a:r>
              <a:rPr lang="zh-CN" altLang="en-US" dirty="0" smtClean="0"/>
              <a:t>那么可以</a:t>
            </a:r>
            <a:r>
              <a:rPr lang="zh-CN" altLang="en-US" dirty="0"/>
              <a:t>在命令窗口运行以下指令来达到这个目的：</a:t>
            </a:r>
          </a:p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/>
              <a:t>install:install-file</a:t>
            </a:r>
            <a:r>
              <a:rPr lang="en-US" altLang="zh-CN" dirty="0"/>
              <a:t> -</a:t>
            </a:r>
            <a:r>
              <a:rPr lang="en-US" altLang="zh-CN" dirty="0" err="1"/>
              <a:t>Dfile</a:t>
            </a:r>
            <a:r>
              <a:rPr lang="en-US" altLang="zh-CN" dirty="0"/>
              <a:t>=D:\develop\lib\mysql-connector-5.1.12-bin.jar -</a:t>
            </a:r>
            <a:r>
              <a:rPr lang="en-US" altLang="zh-CN" dirty="0" err="1"/>
              <a:t>DgroupId</a:t>
            </a:r>
            <a:r>
              <a:rPr lang="en-US" altLang="zh-CN" dirty="0"/>
              <a:t>=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DartifactId</a:t>
            </a:r>
            <a:r>
              <a:rPr lang="en-US" altLang="zh-CN" dirty="0"/>
              <a:t>=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Dversion</a:t>
            </a:r>
            <a:r>
              <a:rPr lang="en-US" altLang="zh-CN" dirty="0"/>
              <a:t>=5.1.12 -</a:t>
            </a:r>
            <a:r>
              <a:rPr lang="en-US" altLang="zh-CN" dirty="0" err="1"/>
              <a:t>Dpackaging</a:t>
            </a:r>
            <a:r>
              <a:rPr lang="en-US" altLang="zh-CN" dirty="0"/>
              <a:t>=jar</a:t>
            </a:r>
          </a:p>
          <a:p>
            <a:r>
              <a:rPr lang="en-US" altLang="zh-CN" dirty="0"/>
              <a:t>       </a:t>
            </a:r>
            <a:endParaRPr lang="en-US" altLang="zh-CN" dirty="0" smtClean="0"/>
          </a:p>
          <a:p>
            <a:r>
              <a:rPr lang="zh-CN" altLang="en-US" dirty="0" smtClean="0"/>
              <a:t>之后</a:t>
            </a:r>
            <a:r>
              <a:rPr lang="zh-CN" altLang="en-US" dirty="0"/>
              <a:t>在其他</a:t>
            </a:r>
            <a:r>
              <a:rPr lang="en-US" altLang="zh-CN" dirty="0"/>
              <a:t>Maven</a:t>
            </a:r>
            <a:r>
              <a:rPr lang="zh-CN" altLang="en-US" dirty="0"/>
              <a:t>项目中我们就可以根据定义好的</a:t>
            </a:r>
            <a:r>
              <a:rPr lang="en-US" altLang="zh-CN" dirty="0" err="1"/>
              <a:t>groupId</a:t>
            </a:r>
            <a:r>
              <a:rPr lang="zh-CN" altLang="en-US" dirty="0"/>
              <a:t>、</a:t>
            </a:r>
            <a:r>
              <a:rPr lang="en-US" altLang="zh-CN" dirty="0" err="1"/>
              <a:t>artifactId</a:t>
            </a:r>
            <a:r>
              <a:rPr lang="zh-CN" altLang="en-US" dirty="0"/>
              <a:t>、</a:t>
            </a:r>
            <a:r>
              <a:rPr lang="en-US" altLang="zh-CN" dirty="0"/>
              <a:t>version</a:t>
            </a:r>
            <a:r>
              <a:rPr lang="zh-CN" altLang="en-US" dirty="0"/>
              <a:t>和</a:t>
            </a:r>
            <a:r>
              <a:rPr lang="en-US" altLang="zh-CN" dirty="0"/>
              <a:t>packaging</a:t>
            </a:r>
            <a:r>
              <a:rPr lang="zh-CN" altLang="en-US" dirty="0"/>
              <a:t>类型来添加这里定义好的</a:t>
            </a:r>
            <a:r>
              <a:rPr lang="en-US" altLang="zh-CN" dirty="0"/>
              <a:t>mysql-connector-5.1.12-bin.jar</a:t>
            </a:r>
            <a:r>
              <a:rPr lang="zh-CN" altLang="en-US" dirty="0"/>
              <a:t>的引用了。</a:t>
            </a:r>
          </a:p>
        </p:txBody>
      </p:sp>
    </p:spTree>
    <p:extLst>
      <p:ext uri="{BB962C8B-B14F-4D97-AF65-F5344CB8AC3E}">
        <p14:creationId xmlns:p14="http://schemas.microsoft.com/office/powerpoint/2010/main" val="31196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Maven</a:t>
            </a:r>
            <a:r>
              <a:rPr lang="zh-CN" altLang="en-US" sz="3600" dirty="0" smtClean="0"/>
              <a:t>介绍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Maven</a:t>
            </a:r>
            <a:r>
              <a:rPr lang="zh-CN" altLang="en-US" sz="2400" dirty="0" smtClean="0"/>
              <a:t>是一个项目管理工具，它包含了一项目对象模型（</a:t>
            </a:r>
            <a:r>
              <a:rPr lang="en-US" altLang="zh-CN" sz="2400" dirty="0" smtClean="0"/>
              <a:t>Project Object Model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一组标准集合，一个项目生命周期（</a:t>
            </a:r>
            <a:r>
              <a:rPr lang="en-US" altLang="zh-CN" sz="2400" dirty="0" smtClean="0"/>
              <a:t>Project Lifecycle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一个依赖管理系统（</a:t>
            </a:r>
            <a:r>
              <a:rPr lang="en-US" altLang="zh-CN" sz="2400" dirty="0" smtClean="0"/>
              <a:t>Dependency Management System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和用来运行定义在生命周期阶段中插件目标的逻辑。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5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部署第三方</a:t>
            </a:r>
            <a:r>
              <a:rPr lang="en-US" altLang="zh-CN" sz="2400" dirty="0"/>
              <a:t>jar</a:t>
            </a:r>
            <a:r>
              <a:rPr lang="zh-CN" altLang="en-US" sz="2400" dirty="0"/>
              <a:t>包到远程仓库</a:t>
            </a:r>
          </a:p>
        </p:txBody>
      </p:sp>
      <p:sp>
        <p:nvSpPr>
          <p:cNvPr id="4" name="矩形 3"/>
          <p:cNvSpPr/>
          <p:nvPr/>
        </p:nvSpPr>
        <p:spPr>
          <a:xfrm>
            <a:off x="729342" y="1063229"/>
            <a:ext cx="7206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前面安装到本地仓库的第三方</a:t>
            </a:r>
            <a:r>
              <a:rPr lang="en-US" altLang="zh-CN" dirty="0"/>
              <a:t>jar</a:t>
            </a:r>
            <a:r>
              <a:rPr lang="zh-CN" altLang="en-US" dirty="0"/>
              <a:t>包只能是在本地使用，这样其他人是无法访问到的。如果需要其他人也能访问到的话，我们就需要把它部署到我们的远程仓库上去</a:t>
            </a:r>
            <a:r>
              <a:rPr lang="zh-CN" altLang="en-US" dirty="0" smtClean="0"/>
              <a:t>。可以</a:t>
            </a:r>
            <a:r>
              <a:rPr lang="zh-CN" altLang="en-US" dirty="0"/>
              <a:t>使用以下</a:t>
            </a:r>
            <a:r>
              <a:rPr lang="en-US" altLang="zh-CN" dirty="0"/>
              <a:t>Maven</a:t>
            </a:r>
            <a:r>
              <a:rPr lang="zh-CN" altLang="en-US" dirty="0"/>
              <a:t>指令来部署一个第三方</a:t>
            </a:r>
            <a:r>
              <a:rPr lang="en-US" altLang="zh-CN" dirty="0"/>
              <a:t>jar</a:t>
            </a:r>
            <a:r>
              <a:rPr lang="zh-CN" altLang="en-US" dirty="0"/>
              <a:t>包到指定的远程仓库。</a:t>
            </a:r>
          </a:p>
        </p:txBody>
      </p:sp>
      <p:sp>
        <p:nvSpPr>
          <p:cNvPr id="5" name="矩形 4"/>
          <p:cNvSpPr/>
          <p:nvPr/>
        </p:nvSpPr>
        <p:spPr>
          <a:xfrm>
            <a:off x="827313" y="2413044"/>
            <a:ext cx="7108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deploy:deploy-file</a:t>
            </a:r>
            <a:r>
              <a:rPr lang="en-US" altLang="zh-CN" dirty="0"/>
              <a:t> -</a:t>
            </a:r>
            <a:r>
              <a:rPr lang="en-US" altLang="zh-CN" dirty="0" err="1"/>
              <a:t>Dfile</a:t>
            </a:r>
            <a:r>
              <a:rPr lang="en-US" altLang="zh-CN" dirty="0"/>
              <a:t>=&lt;</a:t>
            </a:r>
            <a:r>
              <a:rPr lang="en-US" altLang="zh-CN" dirty="0" err="1"/>
              <a:t>filePath</a:t>
            </a:r>
            <a:r>
              <a:rPr lang="en-US" altLang="zh-CN" dirty="0"/>
              <a:t>&gt; -</a:t>
            </a:r>
            <a:r>
              <a:rPr lang="en-US" altLang="zh-CN" dirty="0" err="1"/>
              <a:t>DgroupId</a:t>
            </a:r>
            <a:r>
              <a:rPr lang="en-US" altLang="zh-CN" dirty="0"/>
              <a:t>=&lt;</a:t>
            </a:r>
            <a:r>
              <a:rPr lang="en-US" altLang="zh-CN" dirty="0" err="1"/>
              <a:t>groupId</a:t>
            </a:r>
            <a:r>
              <a:rPr lang="en-US" altLang="zh-CN" dirty="0"/>
              <a:t>&gt; -</a:t>
            </a:r>
            <a:r>
              <a:rPr lang="en-US" altLang="zh-CN" dirty="0" err="1"/>
              <a:t>DartifactId</a:t>
            </a:r>
            <a:r>
              <a:rPr lang="en-US" altLang="zh-CN" dirty="0"/>
              <a:t>=&lt;</a:t>
            </a:r>
            <a:r>
              <a:rPr lang="en-US" altLang="zh-CN" dirty="0" err="1"/>
              <a:t>artifactId</a:t>
            </a:r>
            <a:r>
              <a:rPr lang="en-US" altLang="zh-CN" dirty="0"/>
              <a:t>&gt; -</a:t>
            </a:r>
            <a:r>
              <a:rPr lang="en-US" altLang="zh-CN" dirty="0" err="1"/>
              <a:t>Dversion</a:t>
            </a:r>
            <a:r>
              <a:rPr lang="en-US" altLang="zh-CN" dirty="0"/>
              <a:t>=&lt;version&gt; -</a:t>
            </a:r>
            <a:r>
              <a:rPr lang="en-US" altLang="zh-CN" dirty="0" err="1"/>
              <a:t>Dpackaging</a:t>
            </a:r>
            <a:r>
              <a:rPr lang="en-US" altLang="zh-CN" dirty="0"/>
              <a:t>=&lt;</a:t>
            </a:r>
            <a:r>
              <a:rPr lang="en-US" altLang="zh-CN" dirty="0" err="1"/>
              <a:t>packagingType</a:t>
            </a:r>
            <a:r>
              <a:rPr lang="en-US" altLang="zh-CN" dirty="0"/>
              <a:t>&gt; -</a:t>
            </a:r>
            <a:r>
              <a:rPr lang="en-US" altLang="zh-CN" dirty="0" err="1"/>
              <a:t>DrepositoryId</a:t>
            </a:r>
            <a:r>
              <a:rPr lang="en-US" altLang="zh-CN" dirty="0"/>
              <a:t>=&lt;</a:t>
            </a:r>
            <a:r>
              <a:rPr lang="en-US" altLang="zh-CN" dirty="0" err="1"/>
              <a:t>repositoryId</a:t>
            </a:r>
            <a:r>
              <a:rPr lang="en-US" altLang="zh-CN" dirty="0"/>
              <a:t>&gt; -</a:t>
            </a:r>
            <a:r>
              <a:rPr lang="en-US" altLang="zh-CN" dirty="0" err="1"/>
              <a:t>Durl</a:t>
            </a:r>
            <a:r>
              <a:rPr lang="en-US" altLang="zh-CN" dirty="0"/>
              <a:t>=&lt;</a:t>
            </a:r>
            <a:r>
              <a:rPr lang="en-US" altLang="zh-CN" dirty="0" err="1"/>
              <a:t>urlOfTheRepositoryToDeploy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0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Maven</a:t>
            </a:r>
            <a:r>
              <a:rPr lang="zh-CN" altLang="en-US" sz="2400" dirty="0"/>
              <a:t>的</a:t>
            </a:r>
            <a:r>
              <a:rPr lang="en-US" altLang="zh-CN" sz="2400" dirty="0"/>
              <a:t>pom.xml</a:t>
            </a:r>
            <a:r>
              <a:rPr lang="zh-CN" altLang="en-US" sz="2400" dirty="0"/>
              <a:t>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718456" y="1071704"/>
            <a:ext cx="7598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pom.xml</a:t>
            </a:r>
            <a:r>
              <a:rPr lang="zh-CN" altLang="en-US" dirty="0"/>
              <a:t>文件是</a:t>
            </a:r>
            <a:r>
              <a:rPr lang="en-US" altLang="zh-CN" dirty="0"/>
              <a:t>Maven</a:t>
            </a:r>
            <a:r>
              <a:rPr lang="zh-CN" altLang="en-US" dirty="0"/>
              <a:t>进行工作的主要配置文件。在这个文件</a:t>
            </a:r>
            <a:r>
              <a:rPr lang="zh-CN" altLang="en-US" dirty="0" smtClean="0"/>
              <a:t>中可以</a:t>
            </a:r>
            <a:r>
              <a:rPr lang="zh-CN" altLang="en-US" dirty="0"/>
              <a:t>配置</a:t>
            </a:r>
            <a:r>
              <a:rPr lang="en-US" altLang="zh-CN" dirty="0"/>
              <a:t>Maven</a:t>
            </a:r>
            <a:r>
              <a:rPr lang="zh-CN" altLang="en-US" dirty="0"/>
              <a:t>项目的</a:t>
            </a:r>
            <a:r>
              <a:rPr lang="en-US" altLang="zh-CN" dirty="0" err="1"/>
              <a:t>groupId</a:t>
            </a:r>
            <a:r>
              <a:rPr lang="zh-CN" altLang="en-US" dirty="0"/>
              <a:t>、</a:t>
            </a:r>
            <a:r>
              <a:rPr lang="en-US" altLang="zh-CN" dirty="0" err="1"/>
              <a:t>artifactId</a:t>
            </a:r>
            <a:r>
              <a:rPr lang="zh-CN" altLang="en-US" dirty="0"/>
              <a:t>和</a:t>
            </a:r>
            <a:r>
              <a:rPr lang="en-US" altLang="zh-CN" dirty="0"/>
              <a:t>version</a:t>
            </a:r>
            <a:r>
              <a:rPr lang="zh-CN" altLang="en-US" dirty="0"/>
              <a:t>等</a:t>
            </a:r>
            <a:r>
              <a:rPr lang="en-US" altLang="zh-CN" dirty="0"/>
              <a:t>Maven</a:t>
            </a:r>
            <a:r>
              <a:rPr lang="zh-CN" altLang="en-US" dirty="0"/>
              <a:t>项目必须的元素；可以配置</a:t>
            </a:r>
            <a:r>
              <a:rPr lang="en-US" altLang="zh-CN" dirty="0"/>
              <a:t>Maven</a:t>
            </a:r>
            <a:r>
              <a:rPr lang="zh-CN" altLang="en-US" dirty="0"/>
              <a:t>项目需要使用的远程仓库；可以定义</a:t>
            </a:r>
            <a:r>
              <a:rPr lang="en-US" altLang="zh-CN" dirty="0"/>
              <a:t>Maven</a:t>
            </a:r>
            <a:r>
              <a:rPr lang="zh-CN" altLang="en-US" dirty="0"/>
              <a:t>项目打包的形式；可以定义</a:t>
            </a:r>
            <a:r>
              <a:rPr lang="en-US" altLang="zh-CN" dirty="0"/>
              <a:t>Maven</a:t>
            </a:r>
            <a:r>
              <a:rPr lang="zh-CN" altLang="en-US" dirty="0"/>
              <a:t>项目的资源依赖关系等等。对于一个最简单的</a:t>
            </a:r>
            <a:r>
              <a:rPr lang="en-US" altLang="zh-CN" dirty="0"/>
              <a:t>pom.xml</a:t>
            </a:r>
            <a:r>
              <a:rPr lang="zh-CN" altLang="en-US" dirty="0"/>
              <a:t>的定义必须包含</a:t>
            </a:r>
            <a:r>
              <a:rPr lang="en-US" altLang="zh-CN" dirty="0" err="1"/>
              <a:t>modelVersion</a:t>
            </a:r>
            <a:r>
              <a:rPr lang="zh-CN" altLang="en-US" dirty="0"/>
              <a:t>、</a:t>
            </a:r>
            <a:r>
              <a:rPr lang="en-US" altLang="zh-CN" dirty="0" err="1"/>
              <a:t>groupId</a:t>
            </a:r>
            <a:r>
              <a:rPr lang="zh-CN" altLang="en-US" dirty="0"/>
              <a:t>、</a:t>
            </a:r>
            <a:r>
              <a:rPr lang="en-US" altLang="zh-CN" dirty="0" err="1"/>
              <a:t>artifactId</a:t>
            </a:r>
            <a:r>
              <a:rPr lang="zh-CN" altLang="en-US" dirty="0"/>
              <a:t>和</a:t>
            </a:r>
            <a:r>
              <a:rPr lang="en-US" altLang="zh-CN" dirty="0"/>
              <a:t>version</a:t>
            </a:r>
            <a:r>
              <a:rPr lang="zh-CN" altLang="en-US" dirty="0"/>
              <a:t>这四个元素，当然这其中的元素也是可以从它的父项目中继承的。</a:t>
            </a:r>
          </a:p>
        </p:txBody>
      </p:sp>
    </p:spTree>
    <p:extLst>
      <p:ext uri="{BB962C8B-B14F-4D97-AF65-F5344CB8AC3E}">
        <p14:creationId xmlns:p14="http://schemas.microsoft.com/office/powerpoint/2010/main" val="156482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Pom</a:t>
            </a:r>
            <a:r>
              <a:rPr lang="zh-CN" altLang="en-US" sz="2400" dirty="0" smtClean="0"/>
              <a:t>的继承、聚合与依赖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66056" y="2042551"/>
            <a:ext cx="7217229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http://maven.apache.org/maven-v4_0_0.xsd"&gt;  				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  					      		</a:t>
            </a:r>
            <a:r>
              <a:rPr lang="en-US" altLang="zh-CN" dirty="0" smtClean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com.tiantian.mavenTest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 				      		</a:t>
            </a:r>
            <a:r>
              <a:rPr lang="en-US" altLang="zh-CN" dirty="0" smtClean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projectA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packaging&gt;jar&lt;/packaging&gt; 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version&gt;1.0-SNAPSHOT&lt;/version&gt;</a:t>
            </a:r>
          </a:p>
          <a:p>
            <a:r>
              <a:rPr lang="en-US" altLang="zh-CN" dirty="0"/>
              <a:t>&lt;/project&gt;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056" y="1617227"/>
            <a:ext cx="6934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现在假设我们有一个项目</a:t>
            </a:r>
            <a:r>
              <a:rPr lang="en-US" altLang="zh-CN" dirty="0" err="1"/>
              <a:t>projectA</a:t>
            </a:r>
            <a:r>
              <a:rPr lang="zh-CN" altLang="en-US" dirty="0"/>
              <a:t>，它的</a:t>
            </a:r>
            <a:r>
              <a:rPr lang="en-US" altLang="zh-CN" dirty="0"/>
              <a:t>pom.xml</a:t>
            </a:r>
            <a:r>
              <a:rPr lang="zh-CN" altLang="en-US" dirty="0"/>
              <a:t>定义如下</a:t>
            </a:r>
          </a:p>
        </p:txBody>
      </p:sp>
      <p:sp>
        <p:nvSpPr>
          <p:cNvPr id="6" name="矩形 5"/>
          <p:cNvSpPr/>
          <p:nvPr/>
        </p:nvSpPr>
        <p:spPr>
          <a:xfrm>
            <a:off x="566056" y="126090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被继承项目与继承项目是父子目录关系</a:t>
            </a:r>
          </a:p>
        </p:txBody>
      </p:sp>
    </p:spTree>
    <p:extLst>
      <p:ext uri="{BB962C8B-B14F-4D97-AF65-F5344CB8AC3E}">
        <p14:creationId xmlns:p14="http://schemas.microsoft.com/office/powerpoint/2010/main" val="52345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432070"/>
            <a:ext cx="8109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projectB</a:t>
            </a:r>
            <a:r>
              <a:rPr lang="zh-CN" altLang="en-US" dirty="0"/>
              <a:t>是跟</a:t>
            </a:r>
            <a:r>
              <a:rPr lang="en-US" altLang="zh-CN" dirty="0" err="1"/>
              <a:t>projectA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文件处于同一个目录下，这时候如果</a:t>
            </a:r>
            <a:r>
              <a:rPr lang="en-US" altLang="zh-CN" dirty="0" err="1"/>
              <a:t>projectB</a:t>
            </a:r>
            <a:r>
              <a:rPr lang="zh-CN" altLang="en-US" dirty="0"/>
              <a:t>需要继承自</a:t>
            </a:r>
            <a:r>
              <a:rPr lang="en-US" altLang="zh-CN" dirty="0" err="1"/>
              <a:t>projectA</a:t>
            </a:r>
            <a:r>
              <a:rPr lang="zh-CN" altLang="en-US" dirty="0"/>
              <a:t>的话我们可以这样定义</a:t>
            </a:r>
            <a:r>
              <a:rPr lang="en-US" altLang="zh-CN" dirty="0" err="1"/>
              <a:t>projectB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1078401"/>
            <a:ext cx="8512629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&lt;project </a:t>
            </a:r>
            <a:r>
              <a:rPr lang="en-US" altLang="zh-CN" sz="1600" dirty="0" err="1"/>
              <a:t>xmlns</a:t>
            </a:r>
            <a:r>
              <a:rPr lang="en-US" altLang="zh-CN" sz="1600" dirty="0"/>
              <a:t>="http://maven.apache.org/POM/4.0.0" </a:t>
            </a:r>
            <a:r>
              <a:rPr lang="en-US" altLang="zh-CN" sz="1600" dirty="0" err="1"/>
              <a:t>xmlns:xsi</a:t>
            </a:r>
            <a:r>
              <a:rPr lang="en-US" altLang="zh-CN" sz="1600" dirty="0"/>
              <a:t>="http://www.w3.org/2001/XMLSchema-instance"  </a:t>
            </a:r>
            <a:r>
              <a:rPr lang="en-US" altLang="zh-CN" sz="1600" dirty="0" err="1"/>
              <a:t>xsi:schemaLocation</a:t>
            </a:r>
            <a:r>
              <a:rPr lang="en-US" altLang="zh-CN" sz="1600" dirty="0"/>
              <a:t>="http://maven.apache.org/POM/4.0.0 http://maven.apache.org/maven-v4_0_0.xsd"&gt; 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&lt;parent&gt;   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com.tiantian.mavenTest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projectA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 </a:t>
            </a:r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&lt;version&gt;1.0-SNAPSHOT&lt;/version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&lt;/parent&gt;  </a:t>
            </a:r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/>
              <a:t>modelVersion</a:t>
            </a:r>
            <a:r>
              <a:rPr lang="en-US" altLang="zh-CN" sz="1600" dirty="0"/>
              <a:t>&gt;4.0.0&lt;/</a:t>
            </a:r>
            <a:r>
              <a:rPr lang="en-US" altLang="zh-CN" sz="1600" dirty="0" err="1"/>
              <a:t>modelVersion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com.tiantian.mavenTest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projectB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&lt;packaging&gt;jar&lt;/packaging&gt;  </a:t>
            </a:r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/>
              <a:t>version&gt;1.0-SNAPSHOT&lt;/version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&lt;/</a:t>
            </a:r>
            <a:r>
              <a:rPr lang="en-US" altLang="zh-CN" sz="1600" dirty="0"/>
              <a:t>project&gt;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810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8456" y="1049315"/>
            <a:ext cx="7641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由</a:t>
            </a:r>
            <a:r>
              <a:rPr lang="en-US" altLang="zh-CN" dirty="0" err="1"/>
              <a:t>projectB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文件的定义我们可以知道，当需要继承指定的一个</a:t>
            </a:r>
            <a:r>
              <a:rPr lang="en-US" altLang="zh-CN" dirty="0"/>
              <a:t>Maven</a:t>
            </a:r>
            <a:r>
              <a:rPr lang="zh-CN" altLang="en-US" dirty="0"/>
              <a:t>项目时，我们需要在自己的</a:t>
            </a:r>
            <a:r>
              <a:rPr lang="en-US" altLang="zh-CN" dirty="0"/>
              <a:t>pom.xml</a:t>
            </a:r>
            <a:r>
              <a:rPr lang="zh-CN" altLang="en-US" dirty="0"/>
              <a:t>中定义一个</a:t>
            </a:r>
            <a:r>
              <a:rPr lang="en-US" altLang="zh-CN" dirty="0"/>
              <a:t>parent</a:t>
            </a:r>
            <a:r>
              <a:rPr lang="zh-CN" altLang="en-US" dirty="0"/>
              <a:t>元素，在这个元素中指明需要继承项目的</a:t>
            </a:r>
            <a:r>
              <a:rPr lang="en-US" altLang="zh-CN" dirty="0" err="1"/>
              <a:t>groupId</a:t>
            </a:r>
            <a:r>
              <a:rPr lang="zh-CN" altLang="en-US" dirty="0"/>
              <a:t>、</a:t>
            </a:r>
            <a:r>
              <a:rPr lang="en-US" altLang="zh-CN" dirty="0" err="1"/>
              <a:t>artifactId</a:t>
            </a:r>
            <a:r>
              <a:rPr lang="zh-CN" altLang="en-US" dirty="0"/>
              <a:t>和</a:t>
            </a:r>
            <a:r>
              <a:rPr lang="en-US" altLang="zh-CN" dirty="0"/>
              <a:t>version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41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1371" y="806914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被继承项目与继承项目的目录结构不是父子关系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631371" y="1398164"/>
            <a:ext cx="76853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当被继承项目与继承项目的目录结构不是父子关系的时候</a:t>
            </a:r>
            <a:r>
              <a:rPr lang="zh-CN" altLang="en-US" dirty="0" smtClean="0"/>
              <a:t>，利用前面的</a:t>
            </a:r>
            <a:r>
              <a:rPr lang="zh-CN" altLang="en-US" dirty="0"/>
              <a:t>配置是不能实现</a:t>
            </a:r>
            <a:r>
              <a:rPr lang="en-US" altLang="zh-CN" dirty="0"/>
              <a:t>Maven</a:t>
            </a:r>
            <a:r>
              <a:rPr lang="zh-CN" altLang="en-US" dirty="0"/>
              <a:t>项目的继承关系的，这个时候我们就需要在子项目的</a:t>
            </a:r>
            <a:r>
              <a:rPr lang="en-US" altLang="zh-CN" dirty="0"/>
              <a:t>pom.xml</a:t>
            </a:r>
            <a:r>
              <a:rPr lang="zh-CN" altLang="en-US" dirty="0"/>
              <a:t>文件定义中的</a:t>
            </a:r>
            <a:r>
              <a:rPr lang="en-US" altLang="zh-CN" dirty="0"/>
              <a:t>parent</a:t>
            </a:r>
            <a:r>
              <a:rPr lang="zh-CN" altLang="en-US" dirty="0"/>
              <a:t>元素下再加上一个</a:t>
            </a:r>
            <a:r>
              <a:rPr lang="en-US" altLang="zh-CN" dirty="0" err="1"/>
              <a:t>relativePath</a:t>
            </a:r>
            <a:r>
              <a:rPr lang="zh-CN" altLang="en-US" dirty="0"/>
              <a:t>元素的定义，用以描述父项目的</a:t>
            </a:r>
            <a:r>
              <a:rPr lang="en-US" altLang="zh-CN" dirty="0"/>
              <a:t>pom.xml</a:t>
            </a:r>
            <a:r>
              <a:rPr lang="zh-CN" altLang="en-US" dirty="0"/>
              <a:t>文件相对于子项目的</a:t>
            </a:r>
            <a:r>
              <a:rPr lang="en-US" altLang="zh-CN" dirty="0"/>
              <a:t>pom.xml</a:t>
            </a:r>
            <a:r>
              <a:rPr lang="zh-CN" altLang="en-US" dirty="0"/>
              <a:t>文件的位置。</a:t>
            </a:r>
          </a:p>
          <a:p>
            <a:r>
              <a:rPr lang="zh-CN" altLang="en-US" dirty="0"/>
              <a:t>       假设我们现在还是有上面两个项目，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，</a:t>
            </a:r>
            <a:r>
              <a:rPr lang="en-US" altLang="zh-CN" dirty="0" err="1"/>
              <a:t>projectB</a:t>
            </a:r>
            <a:r>
              <a:rPr lang="zh-CN" altLang="en-US" dirty="0"/>
              <a:t>还是继承自</a:t>
            </a:r>
            <a:r>
              <a:rPr lang="en-US" altLang="zh-CN" dirty="0" err="1"/>
              <a:t>projectA</a:t>
            </a:r>
            <a:r>
              <a:rPr lang="zh-CN" altLang="en-US" dirty="0"/>
              <a:t>，但是现在</a:t>
            </a:r>
            <a:r>
              <a:rPr lang="en-US" altLang="zh-CN" dirty="0" err="1"/>
              <a:t>projectB</a:t>
            </a:r>
            <a:r>
              <a:rPr lang="zh-CN" altLang="en-US" dirty="0"/>
              <a:t>不在</a:t>
            </a:r>
            <a:r>
              <a:rPr lang="en-US" altLang="zh-CN" dirty="0" err="1"/>
              <a:t>projectA</a:t>
            </a:r>
            <a:r>
              <a:rPr lang="zh-CN" altLang="en-US" dirty="0"/>
              <a:t>的子目录中，而是与</a:t>
            </a:r>
            <a:r>
              <a:rPr lang="en-US" altLang="zh-CN" dirty="0" err="1"/>
              <a:t>projectA</a:t>
            </a:r>
            <a:r>
              <a:rPr lang="zh-CN" altLang="en-US" dirty="0"/>
              <a:t>处于同一目录中。这个时候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的目录结构如下：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------</a:t>
            </a:r>
            <a:r>
              <a:rPr lang="en-US" altLang="zh-CN" dirty="0" err="1"/>
              <a:t>projectA</a:t>
            </a:r>
            <a:endParaRPr lang="en-US" altLang="zh-CN" dirty="0"/>
          </a:p>
          <a:p>
            <a:r>
              <a:rPr lang="en-US" altLang="zh-CN" dirty="0"/>
              <a:t>              ------pom.xml</a:t>
            </a:r>
          </a:p>
          <a:p>
            <a:r>
              <a:rPr lang="en-US" altLang="zh-CN" dirty="0"/>
              <a:t>       ------</a:t>
            </a:r>
            <a:r>
              <a:rPr lang="en-US" altLang="zh-CN" dirty="0" err="1"/>
              <a:t>projectB</a:t>
            </a:r>
            <a:endParaRPr lang="en-US" altLang="zh-CN" dirty="0"/>
          </a:p>
          <a:p>
            <a:r>
              <a:rPr lang="en-US" altLang="zh-CN" dirty="0"/>
              <a:t>              ------pom.xml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318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8" y="330987"/>
            <a:ext cx="8207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</a:t>
            </a:r>
            <a:r>
              <a:rPr lang="zh-CN" altLang="en-US" dirty="0" smtClean="0"/>
              <a:t>上例，</a:t>
            </a:r>
            <a:r>
              <a:rPr lang="en-US" altLang="zh-CN" dirty="0" err="1" smtClean="0"/>
              <a:t>projectA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相对于</a:t>
            </a:r>
            <a:r>
              <a:rPr lang="en-US" altLang="zh-CN" dirty="0" err="1"/>
              <a:t>projectB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的位置是“</a:t>
            </a:r>
            <a:r>
              <a:rPr lang="en-US" altLang="zh-CN" dirty="0"/>
              <a:t>../</a:t>
            </a:r>
            <a:r>
              <a:rPr lang="en-US" altLang="zh-CN" dirty="0" err="1"/>
              <a:t>projectA</a:t>
            </a:r>
            <a:r>
              <a:rPr lang="en-US" altLang="zh-CN" dirty="0"/>
              <a:t>/pom.xml”</a:t>
            </a:r>
            <a:r>
              <a:rPr lang="zh-CN" altLang="en-US" dirty="0"/>
              <a:t>，所以这个时候</a:t>
            </a:r>
            <a:r>
              <a:rPr lang="en-US" altLang="zh-CN" dirty="0" err="1"/>
              <a:t>projectB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的定义应该如下所示：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543" y="971632"/>
            <a:ext cx="8719457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http://maven.apache.org/maven-v4_0_0.xsd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&lt;parent</a:t>
            </a:r>
            <a:r>
              <a:rPr lang="en-US" altLang="zh-CN" dirty="0" smtClean="0"/>
              <a:t>&gt;&lt;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com.tiantian.mavenTest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projectA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 smtClean="0"/>
              <a:t>&gt; 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version&gt;1.0-SNAPSHOT&lt;/version&gt;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relativePath</a:t>
            </a:r>
            <a:r>
              <a:rPr lang="en-US" altLang="zh-CN" dirty="0"/>
              <a:t>&gt;../</a:t>
            </a:r>
            <a:r>
              <a:rPr lang="en-US" altLang="zh-CN" dirty="0" err="1"/>
              <a:t>projectA</a:t>
            </a:r>
            <a:r>
              <a:rPr lang="en-US" altLang="zh-CN" dirty="0"/>
              <a:t>/pom.xml&lt;/</a:t>
            </a:r>
            <a:r>
              <a:rPr lang="en-US" altLang="zh-CN" dirty="0" err="1"/>
              <a:t>relativePath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&lt;/parent&gt;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 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com.tiantian.mavenTest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projectB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</a:t>
            </a:r>
            <a:r>
              <a:rPr lang="en-US" altLang="zh-CN" dirty="0"/>
              <a:t>&lt;packaging&gt;jar&lt;/packaging&gt; 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version&gt;1.0-SNAPSHOT&lt;/version&gt;&lt;/project&gt;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79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257" y="863590"/>
            <a:ext cx="7805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比如说如果</a:t>
            </a:r>
            <a:r>
              <a:rPr lang="en-US" altLang="zh-CN" dirty="0" err="1"/>
              <a:t>projectA</a:t>
            </a:r>
            <a:r>
              <a:rPr lang="zh-CN" altLang="en-US" dirty="0"/>
              <a:t>聚合到</a:t>
            </a:r>
            <a:r>
              <a:rPr lang="en-US" altLang="zh-CN" dirty="0" err="1"/>
              <a:t>projectB</a:t>
            </a:r>
            <a:r>
              <a:rPr lang="zh-CN" altLang="en-US" dirty="0"/>
              <a:t>，那么我们就可以说</a:t>
            </a:r>
            <a:r>
              <a:rPr lang="en-US" altLang="zh-CN" dirty="0" err="1"/>
              <a:t>projectA</a:t>
            </a:r>
            <a:r>
              <a:rPr lang="zh-CN" altLang="en-US" dirty="0"/>
              <a:t>是</a:t>
            </a:r>
            <a:r>
              <a:rPr lang="en-US" altLang="zh-CN" dirty="0" err="1"/>
              <a:t>projectB</a:t>
            </a:r>
            <a:r>
              <a:rPr lang="zh-CN" altLang="en-US" dirty="0"/>
              <a:t>的子模块， </a:t>
            </a:r>
            <a:r>
              <a:rPr lang="en-US" altLang="zh-CN" dirty="0" err="1"/>
              <a:t>projectB</a:t>
            </a:r>
            <a:r>
              <a:rPr lang="zh-CN" altLang="en-US" dirty="0"/>
              <a:t>是被聚合项目，也可以类似于继承那样称为父项目。对于聚合而言，这个主体应该是被聚合的项目。所以，我们需要在被聚合的项目中定义它的子模块，而不是像继承那样在子项目中定义父项目。具体做法是：</a:t>
            </a:r>
          </a:p>
          <a:p>
            <a:r>
              <a:rPr lang="en-US" altLang="zh-CN" dirty="0"/>
              <a:t>Ø</a:t>
            </a:r>
            <a:r>
              <a:rPr lang="zh-CN" altLang="en-US" dirty="0"/>
              <a:t>  修改被聚合项目的</a:t>
            </a:r>
            <a:r>
              <a:rPr lang="en-US" altLang="zh-CN" dirty="0"/>
              <a:t>pom.xml</a:t>
            </a:r>
            <a:r>
              <a:rPr lang="zh-CN" altLang="en-US" dirty="0"/>
              <a:t>中的</a:t>
            </a:r>
            <a:r>
              <a:rPr lang="en-US" altLang="zh-CN" dirty="0"/>
              <a:t>packaging</a:t>
            </a:r>
            <a:r>
              <a:rPr lang="zh-CN" altLang="en-US" dirty="0"/>
              <a:t>元素的值为</a:t>
            </a:r>
            <a:r>
              <a:rPr lang="en-US" altLang="zh-CN" dirty="0" err="1"/>
              <a:t>pom</a:t>
            </a:r>
            <a:endParaRPr lang="en-US" altLang="zh-CN" dirty="0"/>
          </a:p>
          <a:p>
            <a:r>
              <a:rPr lang="en-US" altLang="zh-CN" dirty="0"/>
              <a:t>Ø</a:t>
            </a:r>
            <a:r>
              <a:rPr lang="zh-CN" altLang="en-US" dirty="0"/>
              <a:t>  在被聚合项目的</a:t>
            </a:r>
            <a:r>
              <a:rPr lang="en-US" altLang="zh-CN" dirty="0"/>
              <a:t>pom.xml</a:t>
            </a:r>
            <a:r>
              <a:rPr lang="zh-CN" altLang="en-US" dirty="0"/>
              <a:t>中的</a:t>
            </a:r>
            <a:r>
              <a:rPr lang="en-US" altLang="zh-CN" dirty="0"/>
              <a:t>modules</a:t>
            </a:r>
            <a:r>
              <a:rPr lang="zh-CN" altLang="en-US" dirty="0"/>
              <a:t>元素下指定它的子模块项目</a:t>
            </a:r>
          </a:p>
        </p:txBody>
      </p:sp>
    </p:spTree>
    <p:extLst>
      <p:ext uri="{BB962C8B-B14F-4D97-AF65-F5344CB8AC3E}">
        <p14:creationId xmlns:p14="http://schemas.microsoft.com/office/powerpoint/2010/main" val="130661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1166"/>
            <a:ext cx="8229600" cy="474377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被聚合项目和子模块项目在目录结构上是父子关系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6943" y="655588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还拿上面定义的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来举例子，现在假设我们需要把</a:t>
            </a:r>
            <a:r>
              <a:rPr lang="en-US" altLang="zh-CN" dirty="0" err="1"/>
              <a:t>projectB</a:t>
            </a:r>
            <a:r>
              <a:rPr lang="zh-CN" altLang="en-US" dirty="0"/>
              <a:t>聚合到</a:t>
            </a:r>
            <a:r>
              <a:rPr lang="en-US" altLang="zh-CN" dirty="0" err="1"/>
              <a:t>projectA</a:t>
            </a:r>
            <a:r>
              <a:rPr lang="zh-CN" altLang="en-US" dirty="0"/>
              <a:t>中。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的目录结构如下所示：</a:t>
            </a:r>
          </a:p>
          <a:p>
            <a:r>
              <a:rPr lang="en-US" altLang="zh-CN" dirty="0"/>
              <a:t>------</a:t>
            </a:r>
            <a:r>
              <a:rPr lang="en-US" altLang="zh-CN" dirty="0" err="1"/>
              <a:t>projectA</a:t>
            </a:r>
            <a:endParaRPr lang="en-US" altLang="zh-CN" dirty="0"/>
          </a:p>
          <a:p>
            <a:r>
              <a:rPr lang="en-US" altLang="zh-CN" dirty="0"/>
              <a:t>       ------</a:t>
            </a:r>
            <a:r>
              <a:rPr lang="en-US" altLang="zh-CN" dirty="0" err="1"/>
              <a:t>projectB</a:t>
            </a:r>
            <a:endParaRPr lang="en-US" altLang="zh-CN" dirty="0"/>
          </a:p>
          <a:p>
            <a:r>
              <a:rPr lang="en-US" altLang="zh-CN" dirty="0"/>
              <a:t>              -----pom.xml</a:t>
            </a:r>
          </a:p>
          <a:p>
            <a:r>
              <a:rPr lang="en-US" altLang="zh-CN" dirty="0"/>
              <a:t>       ------pom.xml</a:t>
            </a:r>
          </a:p>
          <a:p>
            <a:r>
              <a:rPr lang="zh-CN" altLang="en-US" dirty="0"/>
              <a:t>这个时候</a:t>
            </a:r>
            <a:r>
              <a:rPr lang="en-US" altLang="zh-CN" dirty="0" err="1"/>
              <a:t>projectA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应该这样定义：</a:t>
            </a:r>
          </a:p>
        </p:txBody>
      </p:sp>
      <p:sp>
        <p:nvSpPr>
          <p:cNvPr id="5" name="矩形 4"/>
          <p:cNvSpPr/>
          <p:nvPr/>
        </p:nvSpPr>
        <p:spPr>
          <a:xfrm>
            <a:off x="653143" y="2713575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http://maven.apache.org/xsd/maven-4.0.0.xsd"&gt;  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com.tiantian.mavenTest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projectA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&lt;version&gt;1.0-SNAPSHOT&lt;/version&gt;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&lt;packaging&gt;</a:t>
            </a:r>
            <a:r>
              <a:rPr lang="en-US" altLang="zh-CN" dirty="0" err="1"/>
              <a:t>pom</a:t>
            </a:r>
            <a:r>
              <a:rPr lang="en-US" altLang="zh-CN" dirty="0"/>
              <a:t>&lt;/packaging&gt; 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modules&gt;       &lt;module&gt;</a:t>
            </a:r>
            <a:r>
              <a:rPr lang="en-US" altLang="zh-CN" dirty="0" err="1"/>
              <a:t>projectB</a:t>
            </a:r>
            <a:r>
              <a:rPr lang="en-US" altLang="zh-CN" dirty="0"/>
              <a:t>&lt;/module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</a:t>
            </a:r>
            <a:r>
              <a:rPr lang="en-US" altLang="zh-CN" dirty="0"/>
              <a:t>&lt;/modules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project&gt;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186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1166"/>
            <a:ext cx="8229600" cy="474377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被聚合项目和子模块项目在目录结构上是父子关系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5043" y="482377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这个时候</a:t>
            </a:r>
            <a:r>
              <a:rPr lang="en-US" altLang="zh-CN" dirty="0" err="1"/>
              <a:t>projectA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应该这样定义：</a:t>
            </a:r>
          </a:p>
        </p:txBody>
      </p:sp>
      <p:sp>
        <p:nvSpPr>
          <p:cNvPr id="5" name="矩形 4"/>
          <p:cNvSpPr/>
          <p:nvPr/>
        </p:nvSpPr>
        <p:spPr>
          <a:xfrm>
            <a:off x="653143" y="1128708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http://maven.apache.org/xsd/maven-4.0.0.xsd"&gt;  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com.tiantian.mavenTest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projectA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&lt;version&gt;1.0-SNAPSHOT&lt;/version&gt;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&lt;packaging&gt;</a:t>
            </a:r>
            <a:r>
              <a:rPr lang="en-US" altLang="zh-CN" dirty="0" err="1"/>
              <a:t>pom</a:t>
            </a:r>
            <a:r>
              <a:rPr lang="en-US" altLang="zh-CN" dirty="0"/>
              <a:t>&lt;/packaging&gt; 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modules&gt;  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&lt;module&gt;</a:t>
            </a:r>
            <a:r>
              <a:rPr lang="en-US" altLang="zh-CN" dirty="0" err="1"/>
              <a:t>projectB</a:t>
            </a:r>
            <a:r>
              <a:rPr lang="en-US" altLang="zh-CN" dirty="0"/>
              <a:t>&lt;/module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modules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project&gt;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05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700088"/>
            <a:ext cx="50768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0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0486" y="725091"/>
            <a:ext cx="7979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由上面的定义我们可以看到被聚合的项目的</a:t>
            </a:r>
            <a:r>
              <a:rPr lang="en-US" altLang="zh-CN" dirty="0"/>
              <a:t>packaging</a:t>
            </a:r>
            <a:r>
              <a:rPr lang="zh-CN" altLang="en-US" dirty="0"/>
              <a:t>类型应该为</a:t>
            </a:r>
            <a:r>
              <a:rPr lang="en-US" altLang="zh-CN" dirty="0" err="1"/>
              <a:t>pom</a:t>
            </a:r>
            <a:r>
              <a:rPr lang="zh-CN" altLang="en-US" dirty="0"/>
              <a:t>，而且一个项目可以有多个子模块项目。对于聚合这种情况，我们使用子模块项目的</a:t>
            </a:r>
            <a:r>
              <a:rPr lang="en-US" altLang="zh-CN" dirty="0" err="1"/>
              <a:t>artifactId</a:t>
            </a:r>
            <a:r>
              <a:rPr lang="zh-CN" altLang="en-US" dirty="0"/>
              <a:t>来作为</a:t>
            </a:r>
            <a:r>
              <a:rPr lang="en-US" altLang="zh-CN" dirty="0"/>
              <a:t>module</a:t>
            </a:r>
            <a:r>
              <a:rPr lang="zh-CN" altLang="en-US" dirty="0"/>
              <a:t>的值，表示子模块项目相对于被聚合项目的地址，在上面的示例中就表示子模块</a:t>
            </a:r>
            <a:r>
              <a:rPr lang="en-US" altLang="zh-CN" dirty="0" err="1"/>
              <a:t>projectB</a:t>
            </a:r>
            <a:r>
              <a:rPr lang="zh-CN" altLang="en-US" dirty="0"/>
              <a:t>是处在被聚合项目的子目录下，即与被聚合项目的</a:t>
            </a:r>
            <a:r>
              <a:rPr lang="en-US" altLang="zh-CN" dirty="0"/>
              <a:t>pom.xml</a:t>
            </a:r>
            <a:r>
              <a:rPr lang="zh-CN" altLang="en-US" dirty="0"/>
              <a:t>处于同一目录。这里使用的</a:t>
            </a:r>
            <a:r>
              <a:rPr lang="en-US" altLang="zh-CN" dirty="0"/>
              <a:t>module</a:t>
            </a:r>
            <a:r>
              <a:rPr lang="zh-CN" altLang="en-US" dirty="0"/>
              <a:t>值是子模块</a:t>
            </a:r>
            <a:r>
              <a:rPr lang="en-US" altLang="zh-CN" dirty="0" err="1"/>
              <a:t>projectB</a:t>
            </a:r>
            <a:r>
              <a:rPr lang="zh-CN" altLang="en-US" dirty="0"/>
              <a:t>对应的目录名</a:t>
            </a:r>
            <a:r>
              <a:rPr lang="en-US" altLang="zh-CN" dirty="0" err="1"/>
              <a:t>projectB</a:t>
            </a:r>
            <a:r>
              <a:rPr lang="zh-CN" altLang="en-US" dirty="0"/>
              <a:t>，而不是子模块对应的</a:t>
            </a:r>
            <a:r>
              <a:rPr lang="en-US" altLang="zh-CN" dirty="0" err="1"/>
              <a:t>artifactId</a:t>
            </a:r>
            <a:r>
              <a:rPr lang="zh-CN" altLang="en-US" dirty="0"/>
              <a:t>。这个时候当我们对</a:t>
            </a:r>
            <a:r>
              <a:rPr lang="en-US" altLang="zh-CN" dirty="0" err="1"/>
              <a:t>projectA</a:t>
            </a:r>
            <a:r>
              <a:rPr lang="zh-CN" altLang="en-US" dirty="0"/>
              <a:t>进行</a:t>
            </a:r>
            <a:r>
              <a:rPr lang="en-US" altLang="zh-CN" dirty="0" err="1"/>
              <a:t>mvn</a:t>
            </a:r>
            <a:r>
              <a:rPr lang="en-US" altLang="zh-CN" dirty="0"/>
              <a:t> package</a:t>
            </a:r>
            <a:r>
              <a:rPr lang="zh-CN" altLang="en-US" dirty="0"/>
              <a:t>命令时，实际上</a:t>
            </a:r>
            <a:r>
              <a:rPr lang="en-US" altLang="zh-CN" dirty="0"/>
              <a:t>Maven</a:t>
            </a:r>
            <a:r>
              <a:rPr lang="zh-CN" altLang="en-US" dirty="0"/>
              <a:t>也会对</a:t>
            </a:r>
            <a:r>
              <a:rPr lang="en-US" altLang="zh-CN" dirty="0" err="1"/>
              <a:t>projectB</a:t>
            </a:r>
            <a:r>
              <a:rPr lang="zh-CN" altLang="en-US" dirty="0"/>
              <a:t>进行打包。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68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199" y="984507"/>
            <a:ext cx="81969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那么当被聚合项目与子模块项目在目录结构上不是父子关系的时候，我们应该怎么来进行聚合呢？还是像继承那样使用</a:t>
            </a:r>
            <a:r>
              <a:rPr lang="en-US" altLang="zh-CN" dirty="0" err="1"/>
              <a:t>relativePath</a:t>
            </a:r>
            <a:r>
              <a:rPr lang="zh-CN" altLang="en-US" dirty="0"/>
              <a:t>元素吗？答案是非也，具体做法是在</a:t>
            </a:r>
            <a:r>
              <a:rPr lang="en-US" altLang="zh-CN" dirty="0"/>
              <a:t>module</a:t>
            </a:r>
            <a:r>
              <a:rPr lang="zh-CN" altLang="en-US" dirty="0"/>
              <a:t>元素中指定以相对路径的方式指定子模块。我们来看下面一个例子。</a:t>
            </a:r>
          </a:p>
          <a:p>
            <a:r>
              <a:rPr lang="zh-CN" altLang="en-US" dirty="0"/>
              <a:t>继续使用上面的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，还是需要把</a:t>
            </a:r>
            <a:r>
              <a:rPr lang="en-US" altLang="zh-CN" dirty="0" err="1"/>
              <a:t>projectB</a:t>
            </a:r>
            <a:r>
              <a:rPr lang="zh-CN" altLang="en-US" dirty="0"/>
              <a:t>聚合到</a:t>
            </a:r>
            <a:r>
              <a:rPr lang="en-US" altLang="zh-CN" dirty="0" err="1"/>
              <a:t>projectA</a:t>
            </a:r>
            <a:r>
              <a:rPr lang="zh-CN" altLang="en-US" dirty="0"/>
              <a:t>，但是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的目录结构不再是父子关系，而是如下所示的这种关系：</a:t>
            </a:r>
          </a:p>
          <a:p>
            <a:r>
              <a:rPr lang="en-US" altLang="zh-CN" dirty="0"/>
              <a:t>------</a:t>
            </a:r>
            <a:r>
              <a:rPr lang="en-US" altLang="zh-CN" dirty="0" err="1"/>
              <a:t>projectA</a:t>
            </a:r>
            <a:endParaRPr lang="en-US" altLang="zh-CN" dirty="0"/>
          </a:p>
          <a:p>
            <a:r>
              <a:rPr lang="en-US" altLang="zh-CN" dirty="0"/>
              <a:t>       ------pom.xml</a:t>
            </a:r>
          </a:p>
          <a:p>
            <a:r>
              <a:rPr lang="en-US" altLang="zh-CN" dirty="0"/>
              <a:t>------</a:t>
            </a:r>
            <a:r>
              <a:rPr lang="en-US" altLang="zh-CN" dirty="0" err="1"/>
              <a:t>projectB</a:t>
            </a:r>
            <a:endParaRPr lang="en-US" altLang="zh-CN" dirty="0"/>
          </a:p>
          <a:p>
            <a:r>
              <a:rPr lang="en-US" altLang="zh-CN" dirty="0"/>
              <a:t>       ------</a:t>
            </a:r>
            <a:r>
              <a:rPr lang="en-US" altLang="zh-CN" dirty="0" smtClean="0"/>
              <a:t>pom.xml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8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9342" y="964462"/>
            <a:ext cx="5671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这个时候</a:t>
            </a:r>
            <a:r>
              <a:rPr lang="en-US" altLang="zh-CN" dirty="0" err="1"/>
              <a:t>projectA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文件就应该这样定义：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9971" y="1525778"/>
            <a:ext cx="67926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http://maven.apache.org/xsd/maven-4.0.0.xsd"&gt;  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com.tiantian.mavenTest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projectA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version&gt;1.0-SNAPSHOT&lt;/version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packaging&gt;</a:t>
            </a:r>
            <a:r>
              <a:rPr lang="en-US" altLang="zh-CN" dirty="0" err="1"/>
              <a:t>pom</a:t>
            </a:r>
            <a:r>
              <a:rPr lang="en-US" altLang="zh-CN" dirty="0"/>
              <a:t>&lt;/packaging&gt;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modules&gt; </a:t>
            </a:r>
            <a:r>
              <a:rPr lang="en-US" altLang="zh-CN" dirty="0" smtClean="0"/>
              <a:t>&lt;</a:t>
            </a:r>
            <a:r>
              <a:rPr lang="en-US" altLang="zh-CN" dirty="0"/>
              <a:t>module&gt;../</a:t>
            </a:r>
            <a:r>
              <a:rPr lang="en-US" altLang="zh-CN" dirty="0" err="1"/>
              <a:t>projectB</a:t>
            </a:r>
            <a:r>
              <a:rPr lang="en-US" altLang="zh-CN" dirty="0"/>
              <a:t>&lt;/module&gt;  &lt;/modules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project&gt;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84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3664" y="78766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聚合与继承同时进行</a:t>
            </a:r>
          </a:p>
        </p:txBody>
      </p:sp>
      <p:sp>
        <p:nvSpPr>
          <p:cNvPr id="5" name="矩形 4"/>
          <p:cNvSpPr/>
          <p:nvPr/>
        </p:nvSpPr>
        <p:spPr>
          <a:xfrm>
            <a:off x="893664" y="1279089"/>
            <a:ext cx="7248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假设有这样一种情况，有两个项目，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，现在我们需要</a:t>
            </a:r>
            <a:r>
              <a:rPr lang="en-US" altLang="zh-CN" dirty="0" err="1"/>
              <a:t>projectB</a:t>
            </a:r>
            <a:r>
              <a:rPr lang="zh-CN" altLang="en-US" dirty="0"/>
              <a:t>继承</a:t>
            </a:r>
            <a:r>
              <a:rPr lang="en-US" altLang="zh-CN" dirty="0" err="1"/>
              <a:t>projectA</a:t>
            </a:r>
            <a:r>
              <a:rPr lang="zh-CN" altLang="en-US" dirty="0"/>
              <a:t>，同时需要把</a:t>
            </a:r>
            <a:r>
              <a:rPr lang="en-US" altLang="zh-CN" dirty="0" err="1"/>
              <a:t>projectB</a:t>
            </a:r>
            <a:r>
              <a:rPr lang="zh-CN" altLang="en-US" dirty="0"/>
              <a:t>聚合到</a:t>
            </a:r>
            <a:r>
              <a:rPr lang="en-US" altLang="zh-CN" dirty="0" err="1"/>
              <a:t>projectA</a:t>
            </a:r>
            <a:r>
              <a:rPr lang="zh-CN" altLang="en-US" dirty="0"/>
              <a:t>。然后</a:t>
            </a:r>
            <a:r>
              <a:rPr lang="en-US" altLang="zh-CN" dirty="0" err="1"/>
              <a:t>projectA</a:t>
            </a:r>
            <a:r>
              <a:rPr lang="zh-CN" altLang="en-US" dirty="0"/>
              <a:t>和</a:t>
            </a:r>
            <a:r>
              <a:rPr lang="en-US" altLang="zh-CN" dirty="0" err="1"/>
              <a:t>projectB</a:t>
            </a:r>
            <a:r>
              <a:rPr lang="zh-CN" altLang="en-US" dirty="0"/>
              <a:t>的目录结构如下：</a:t>
            </a:r>
          </a:p>
          <a:p>
            <a:r>
              <a:rPr lang="zh-CN" altLang="en-US" dirty="0"/>
              <a:t>       </a:t>
            </a:r>
            <a:r>
              <a:rPr lang="en-US" altLang="zh-CN" dirty="0"/>
              <a:t>------</a:t>
            </a:r>
            <a:r>
              <a:rPr lang="en-US" altLang="zh-CN" dirty="0" err="1"/>
              <a:t>projectA</a:t>
            </a:r>
            <a:endParaRPr lang="en-US" altLang="zh-CN" dirty="0"/>
          </a:p>
          <a:p>
            <a:r>
              <a:rPr lang="en-US" altLang="zh-CN" dirty="0"/>
              <a:t>              ------pom.xml</a:t>
            </a:r>
          </a:p>
          <a:p>
            <a:r>
              <a:rPr lang="en-US" altLang="zh-CN" dirty="0"/>
              <a:t>       ------</a:t>
            </a:r>
            <a:r>
              <a:rPr lang="en-US" altLang="zh-CN" dirty="0" err="1"/>
              <a:t>projectB</a:t>
            </a:r>
            <a:endParaRPr lang="en-US" altLang="zh-CN" dirty="0"/>
          </a:p>
          <a:p>
            <a:r>
              <a:rPr lang="en-US" altLang="zh-CN" dirty="0"/>
              <a:t>              ------pom.xml</a:t>
            </a:r>
          </a:p>
        </p:txBody>
      </p:sp>
    </p:spTree>
    <p:extLst>
      <p:ext uri="{BB962C8B-B14F-4D97-AF65-F5344CB8AC3E}">
        <p14:creationId xmlns:p14="http://schemas.microsoft.com/office/powerpoint/2010/main" val="168699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742" y="806814"/>
            <a:ext cx="8414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projectA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中需要定义它的</a:t>
            </a:r>
            <a:r>
              <a:rPr lang="en-US" altLang="zh-CN" dirty="0"/>
              <a:t>packaging</a:t>
            </a:r>
            <a:r>
              <a:rPr lang="zh-CN" altLang="en-US" dirty="0"/>
              <a:t>为</a:t>
            </a:r>
            <a:r>
              <a:rPr lang="en-US" altLang="zh-CN" dirty="0" err="1"/>
              <a:t>pom</a:t>
            </a:r>
            <a:r>
              <a:rPr lang="zh-CN" altLang="en-US" dirty="0"/>
              <a:t>，需要定义它的</a:t>
            </a:r>
            <a:r>
              <a:rPr lang="en-US" altLang="zh-CN" dirty="0"/>
              <a:t>modules</a:t>
            </a:r>
            <a:r>
              <a:rPr lang="zh-CN" altLang="en-US" dirty="0"/>
              <a:t>，所以</a:t>
            </a:r>
            <a:r>
              <a:rPr lang="en-US" altLang="zh-CN" dirty="0" err="1"/>
              <a:t>projectA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应该这样定义：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742" y="1601977"/>
            <a:ext cx="84146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http://maven.apache.org/xsd/maven-4.0.0.xsd"&gt;  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com.tiantian.mavenTest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projectA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version&gt;1.0-SNAPSHOT&lt;/version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&lt;packaging&gt;</a:t>
            </a:r>
            <a:r>
              <a:rPr lang="en-US" altLang="zh-CN" dirty="0" err="1"/>
              <a:t>pom</a:t>
            </a:r>
            <a:r>
              <a:rPr lang="en-US" altLang="zh-CN" dirty="0"/>
              <a:t>&lt;/packaging&gt; 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modules&gt;       &lt;module&gt;../</a:t>
            </a:r>
            <a:r>
              <a:rPr lang="en-US" altLang="zh-CN" dirty="0" err="1"/>
              <a:t>projectB</a:t>
            </a:r>
            <a:r>
              <a:rPr lang="en-US" altLang="zh-CN" dirty="0"/>
              <a:t>&lt;/module&gt;  &lt;/modules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project&gt;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76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4" y="32300"/>
            <a:ext cx="7652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而</a:t>
            </a:r>
            <a:r>
              <a:rPr lang="en-US" altLang="zh-CN" dirty="0" err="1"/>
              <a:t>projectB</a:t>
            </a:r>
            <a:r>
              <a:rPr lang="zh-CN" altLang="en-US" dirty="0"/>
              <a:t>是继承自</a:t>
            </a:r>
            <a:r>
              <a:rPr lang="en-US" altLang="zh-CN" dirty="0" err="1"/>
              <a:t>projectA</a:t>
            </a:r>
            <a:r>
              <a:rPr lang="zh-CN" altLang="en-US" dirty="0"/>
              <a:t>的，所以我们需要在</a:t>
            </a:r>
            <a:r>
              <a:rPr lang="en-US" altLang="zh-CN" dirty="0" err="1"/>
              <a:t>projectB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文件中新增一个</a:t>
            </a:r>
            <a:r>
              <a:rPr lang="en-US" altLang="zh-CN" dirty="0"/>
              <a:t>parent</a:t>
            </a:r>
            <a:r>
              <a:rPr lang="zh-CN" altLang="en-US" dirty="0"/>
              <a:t>元素，用以定义它继承的项目信息。所以</a:t>
            </a:r>
            <a:r>
              <a:rPr lang="en-US" altLang="zh-CN" dirty="0" err="1"/>
              <a:t>projectB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文件的内容应该这样定义：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8714" y="955630"/>
            <a:ext cx="84364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&lt;project </a:t>
            </a:r>
            <a:r>
              <a:rPr lang="en-US" altLang="zh-CN" sz="1600" dirty="0" err="1"/>
              <a:t>xmlns</a:t>
            </a:r>
            <a:r>
              <a:rPr lang="en-US" altLang="zh-CN" sz="1600" dirty="0"/>
              <a:t>="http://maven.apache.org/POM/4.0.0" </a:t>
            </a:r>
            <a:r>
              <a:rPr lang="en-US" altLang="zh-CN" sz="1600" dirty="0" err="1"/>
              <a:t>xmlns:xsi</a:t>
            </a:r>
            <a:r>
              <a:rPr lang="en-US" altLang="zh-CN" sz="1600" dirty="0"/>
              <a:t>="http://www.w3.org/2001/XMLSchema-instance"  </a:t>
            </a:r>
            <a:r>
              <a:rPr lang="en-US" altLang="zh-CN" sz="1600" dirty="0" err="1"/>
              <a:t>xsi:schemaLocation</a:t>
            </a:r>
            <a:r>
              <a:rPr lang="en-US" altLang="zh-CN" sz="1600" dirty="0"/>
              <a:t>="http://maven.apache.org/POM/4.0.0 http://maven.apache.org/xsd/maven-4.0.0.xsd</a:t>
            </a:r>
            <a:r>
              <a:rPr lang="en-US" altLang="zh-CN" sz="1600" dirty="0" smtClean="0"/>
              <a:t>"&gt;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modelVersion</a:t>
            </a:r>
            <a:r>
              <a:rPr lang="en-US" altLang="zh-CN" sz="1600" dirty="0"/>
              <a:t>&gt;4.0.0&lt;/</a:t>
            </a:r>
            <a:r>
              <a:rPr lang="en-US" altLang="zh-CN" sz="1600" dirty="0" err="1"/>
              <a:t>modelVersion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/>
              <a:t>parent&gt; </a:t>
            </a:r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com.tiantian.mavenTest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projectA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/>
              <a:t>version&gt;1.0-SNAPSHOT&lt;/version&gt;  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relativePath</a:t>
            </a:r>
            <a:r>
              <a:rPr lang="en-US" altLang="zh-CN" sz="1600" dirty="0"/>
              <a:t>&gt;../</a:t>
            </a:r>
            <a:r>
              <a:rPr lang="en-US" altLang="zh-CN" sz="1600" dirty="0" err="1"/>
              <a:t>projectA</a:t>
            </a:r>
            <a:r>
              <a:rPr lang="en-US" altLang="zh-CN" sz="1600" dirty="0"/>
              <a:t>/pom.xml&lt;/</a:t>
            </a:r>
            <a:r>
              <a:rPr lang="en-US" altLang="zh-CN" sz="1600" dirty="0" err="1"/>
              <a:t>relativePath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&lt;/parent&gt;  </a:t>
            </a:r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com.tiantian.mavenTest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projectB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/>
              <a:t>version&gt;1.0-SNAPSHOT&lt;/version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/>
              <a:t>packaging&gt;jar&lt;/packaging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&lt;/</a:t>
            </a:r>
            <a:r>
              <a:rPr lang="en-US" altLang="zh-CN" sz="1600" dirty="0"/>
              <a:t>project&gt;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6335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566738"/>
            <a:ext cx="59150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59055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628650"/>
            <a:ext cx="57245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1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04850"/>
            <a:ext cx="5715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0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Maven</a:t>
            </a:r>
            <a:r>
              <a:rPr lang="zh-CN" altLang="en-US" sz="3600" dirty="0" smtClean="0"/>
              <a:t>的安装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100" dirty="0"/>
              <a:t>想要安装 </a:t>
            </a:r>
            <a:r>
              <a:rPr lang="en-US" altLang="zh-CN" sz="3100" dirty="0">
                <a:hlinkClick r:id="rId2"/>
              </a:rPr>
              <a:t>Apache Maven</a:t>
            </a:r>
            <a:r>
              <a:rPr lang="en-US" altLang="zh-CN" sz="3100" dirty="0"/>
              <a:t> </a:t>
            </a:r>
            <a:r>
              <a:rPr lang="zh-CN" altLang="en-US" sz="3100" dirty="0"/>
              <a:t>在</a:t>
            </a:r>
            <a:r>
              <a:rPr lang="en-US" altLang="zh-CN" sz="3100" dirty="0"/>
              <a:t>Windows </a:t>
            </a:r>
            <a:r>
              <a:rPr lang="zh-CN" altLang="en-US" sz="3100" dirty="0"/>
              <a:t>系统上</a:t>
            </a:r>
            <a:r>
              <a:rPr lang="en-US" altLang="zh-CN" sz="3100" dirty="0"/>
              <a:t>, </a:t>
            </a:r>
            <a:r>
              <a:rPr lang="zh-CN" altLang="en-US" sz="3100" dirty="0"/>
              <a:t>需要下载 </a:t>
            </a:r>
            <a:r>
              <a:rPr lang="en-US" altLang="zh-CN" sz="3100" dirty="0"/>
              <a:t>Maven </a:t>
            </a:r>
            <a:r>
              <a:rPr lang="zh-CN" altLang="en-US" sz="3100" dirty="0"/>
              <a:t>的 </a:t>
            </a:r>
            <a:r>
              <a:rPr lang="en-US" altLang="zh-CN" sz="3100" dirty="0"/>
              <a:t>zip </a:t>
            </a:r>
            <a:r>
              <a:rPr lang="zh-CN" altLang="en-US" sz="3100" dirty="0"/>
              <a:t>文件，并将其解压到你想安装的目录，并配置 </a:t>
            </a:r>
            <a:r>
              <a:rPr lang="en-US" altLang="zh-CN" sz="3100" dirty="0"/>
              <a:t>Windows </a:t>
            </a:r>
            <a:r>
              <a:rPr lang="zh-CN" altLang="en-US" sz="3100" dirty="0"/>
              <a:t>环境变量。</a:t>
            </a:r>
          </a:p>
          <a:p>
            <a:r>
              <a:rPr lang="zh-CN" altLang="en-US" sz="3100" dirty="0"/>
              <a:t>所需工具 ：</a:t>
            </a:r>
          </a:p>
          <a:p>
            <a:pPr lvl="1"/>
            <a:r>
              <a:rPr lang="en-US" altLang="zh-CN" sz="2700" dirty="0"/>
              <a:t>JDK 1.8</a:t>
            </a:r>
          </a:p>
          <a:p>
            <a:pPr lvl="1"/>
            <a:r>
              <a:rPr lang="en-US" altLang="zh-CN" sz="2700" dirty="0"/>
              <a:t>Maven 3.3.3</a:t>
            </a:r>
          </a:p>
          <a:p>
            <a:pPr lvl="1"/>
            <a:r>
              <a:rPr lang="en-US" altLang="zh-CN" sz="2700" dirty="0"/>
              <a:t>Windows 7</a:t>
            </a:r>
          </a:p>
          <a:p>
            <a:r>
              <a:rPr lang="zh-CN" altLang="en-US" sz="3100" b="1" dirty="0"/>
              <a:t>注</a:t>
            </a:r>
            <a:r>
              <a:rPr lang="zh-CN" altLang="en-US" sz="2600" dirty="0"/>
              <a:t/>
            </a:r>
            <a:br>
              <a:rPr lang="zh-CN" altLang="en-US" sz="2600" dirty="0"/>
            </a:br>
            <a:r>
              <a:rPr lang="en-US" altLang="zh-CN" sz="2600" dirty="0"/>
              <a:t>Maven 3.2 </a:t>
            </a:r>
            <a:r>
              <a:rPr lang="zh-CN" altLang="en-US" sz="2600" dirty="0"/>
              <a:t>要求 </a:t>
            </a:r>
            <a:r>
              <a:rPr lang="en-US" altLang="zh-CN" sz="2600" dirty="0"/>
              <a:t>JDK 1.6 </a:t>
            </a:r>
            <a:r>
              <a:rPr lang="zh-CN" altLang="en-US" sz="2600" dirty="0"/>
              <a:t>或以上版本</a:t>
            </a:r>
            <a:r>
              <a:rPr lang="en-US" altLang="zh-CN" sz="2600" dirty="0"/>
              <a:t>, </a:t>
            </a:r>
            <a:r>
              <a:rPr lang="zh-CN" altLang="en-US" sz="2600" dirty="0"/>
              <a:t>而 </a:t>
            </a:r>
            <a:r>
              <a:rPr lang="en-US" altLang="zh-CN" sz="2600" dirty="0"/>
              <a:t>Maven 3.0/3.1 </a:t>
            </a:r>
            <a:r>
              <a:rPr lang="zh-CN" altLang="en-US" sz="2600" dirty="0"/>
              <a:t>需要 </a:t>
            </a:r>
            <a:r>
              <a:rPr lang="en-US" altLang="zh-CN" sz="2600" dirty="0"/>
              <a:t>JDK 1.5 </a:t>
            </a:r>
            <a:r>
              <a:rPr lang="zh-CN" altLang="en-US" sz="2600" dirty="0"/>
              <a:t>或以上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4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604838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547688"/>
            <a:ext cx="5657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2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628650"/>
            <a:ext cx="51911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5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628650"/>
            <a:ext cx="59721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在</a:t>
            </a:r>
            <a:r>
              <a:rPr lang="en-US" altLang="zh-CN" sz="3600" dirty="0" err="1" smtClean="0"/>
              <a:t>IntelliJ</a:t>
            </a:r>
            <a:r>
              <a:rPr lang="en-US" altLang="zh-CN" sz="3600" dirty="0" smtClean="0"/>
              <a:t> IDEA</a:t>
            </a:r>
            <a:r>
              <a:rPr lang="zh-CN" altLang="en-US" sz="3600" dirty="0" smtClean="0"/>
              <a:t>中设置</a:t>
            </a:r>
            <a:r>
              <a:rPr lang="en-US" altLang="zh-CN" sz="3600" dirty="0" smtClean="0"/>
              <a:t>Maven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29" y="951744"/>
            <a:ext cx="5301342" cy="416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新建项目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6" y="972765"/>
            <a:ext cx="5138058" cy="41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5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新建项目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923975"/>
            <a:ext cx="5276168" cy="42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8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481943" cy="33944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这里在</a:t>
            </a:r>
            <a:r>
              <a:rPr lang="en-US" altLang="zh-CN" dirty="0"/>
              <a:t>Properties</a:t>
            </a:r>
            <a:r>
              <a:rPr lang="zh-CN" altLang="en-US" dirty="0"/>
              <a:t>中添加一个参数</a:t>
            </a:r>
            <a:r>
              <a:rPr lang="en-US" altLang="zh-CN" dirty="0" err="1"/>
              <a:t>archetypeCatalog</a:t>
            </a:r>
            <a:r>
              <a:rPr lang="en-US" altLang="zh-CN" dirty="0"/>
              <a:t>=internal</a:t>
            </a:r>
            <a:r>
              <a:rPr lang="zh-CN" altLang="en-US" dirty="0"/>
              <a:t>，不加这个参数，在</a:t>
            </a:r>
            <a:r>
              <a:rPr lang="en-US" altLang="zh-CN" dirty="0"/>
              <a:t>maven</a:t>
            </a:r>
            <a:r>
              <a:rPr lang="zh-CN" altLang="en-US" dirty="0"/>
              <a:t>生成骨架的时候将会非常慢，有时候会直接卡住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35" y="614700"/>
            <a:ext cx="5712901" cy="45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1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83029"/>
            <a:ext cx="5721208" cy="452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4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63229"/>
            <a:ext cx="31908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0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3" y="1587951"/>
            <a:ext cx="7945297" cy="151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Maven</a:t>
            </a:r>
            <a:r>
              <a:rPr lang="zh-CN" altLang="en-US" sz="3600" dirty="0" smtClean="0"/>
              <a:t>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下载</a:t>
            </a:r>
            <a:r>
              <a:rPr lang="en-US" altLang="zh-CN" sz="2200" dirty="0" smtClean="0"/>
              <a:t>Maven</a:t>
            </a:r>
            <a:r>
              <a:rPr lang="zh-CN" altLang="en-US" sz="2200" dirty="0" smtClean="0"/>
              <a:t>压缩文件</a:t>
            </a:r>
            <a:r>
              <a:rPr lang="en-US" altLang="zh-CN" sz="2200" dirty="0" smtClean="0">
                <a:hlinkClick r:id="rId3"/>
              </a:rPr>
              <a:t>http</a:t>
            </a:r>
            <a:r>
              <a:rPr lang="en-US" altLang="zh-CN" sz="2200" dirty="0">
                <a:hlinkClick r:id="rId3"/>
              </a:rPr>
              <a:t>://</a:t>
            </a:r>
            <a:r>
              <a:rPr lang="en-US" altLang="zh-CN" sz="2200" dirty="0" smtClean="0">
                <a:hlinkClick r:id="rId3"/>
              </a:rPr>
              <a:t>maven.apache.org/download.cgi</a:t>
            </a:r>
            <a:endParaRPr lang="en-US" altLang="zh-CN" sz="2200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3098344"/>
            <a:ext cx="23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压压缩文件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3467676"/>
            <a:ext cx="3516086" cy="151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166257" cy="3394472"/>
          </a:xfrm>
        </p:spPr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level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46" y="780300"/>
            <a:ext cx="5503365" cy="436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830286" cy="33944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main</a:t>
            </a:r>
            <a:r>
              <a:rPr lang="zh-CN" altLang="en-US" sz="2400" dirty="0"/>
              <a:t>文件夹下新建一个</a:t>
            </a:r>
            <a:r>
              <a:rPr lang="en-US" altLang="zh-CN" sz="2400" dirty="0"/>
              <a:t>java</a:t>
            </a:r>
            <a:r>
              <a:rPr lang="zh-CN" altLang="en-US" sz="2400" dirty="0"/>
              <a:t>文件夹，把它设为源代码</a:t>
            </a:r>
            <a:r>
              <a:rPr lang="zh-CN" altLang="en-US" sz="2400" dirty="0" smtClean="0"/>
              <a:t>文件夹。</a:t>
            </a: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48" y="685800"/>
            <a:ext cx="5527452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2971800" cy="33944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</a:t>
            </a:r>
            <a:r>
              <a:rPr lang="en-US" altLang="zh-CN" sz="2400" dirty="0"/>
              <a:t>module</a:t>
            </a:r>
            <a:r>
              <a:rPr lang="zh-CN" altLang="en-US" sz="2400" dirty="0"/>
              <a:t>添加外部依赖的</a:t>
            </a:r>
            <a:r>
              <a:rPr lang="en-US" altLang="zh-CN" sz="2400" dirty="0"/>
              <a:t>jar</a:t>
            </a:r>
            <a:r>
              <a:rPr lang="zh-CN" altLang="en-US" sz="2400" dirty="0" smtClean="0"/>
              <a:t>包。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84" y="653143"/>
            <a:ext cx="5584716" cy="4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6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20" y="1200151"/>
            <a:ext cx="2319453" cy="33944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tomcat</a:t>
            </a:r>
            <a:r>
              <a:rPr lang="zh-CN" altLang="en-US" dirty="0"/>
              <a:t>的依赖是为了满足</a:t>
            </a:r>
            <a:r>
              <a:rPr lang="en-US" altLang="zh-CN" dirty="0"/>
              <a:t>servlet</a:t>
            </a:r>
            <a:r>
              <a:rPr lang="zh-CN" altLang="en-US" dirty="0"/>
              <a:t>和</a:t>
            </a:r>
            <a:r>
              <a:rPr lang="en-US" altLang="zh-CN" dirty="0" err="1"/>
              <a:t>jsp</a:t>
            </a:r>
            <a:r>
              <a:rPr lang="zh-CN" altLang="en-US" dirty="0"/>
              <a:t>依赖的，</a:t>
            </a:r>
            <a:r>
              <a:rPr lang="en-US" altLang="zh-CN" dirty="0"/>
              <a:t>tomcat</a:t>
            </a:r>
            <a:r>
              <a:rPr lang="zh-CN" altLang="en-US" dirty="0"/>
              <a:t>作为一个</a:t>
            </a:r>
            <a:r>
              <a:rPr lang="en-US" altLang="zh-CN" dirty="0"/>
              <a:t>servlet</a:t>
            </a:r>
            <a:r>
              <a:rPr lang="zh-CN" altLang="en-US" dirty="0"/>
              <a:t>容器提高了</a:t>
            </a:r>
            <a:r>
              <a:rPr lang="en-US" altLang="zh-CN" dirty="0"/>
              <a:t>servlet</a:t>
            </a:r>
            <a:r>
              <a:rPr lang="zh-CN" altLang="en-US" dirty="0"/>
              <a:t>和</a:t>
            </a:r>
            <a:r>
              <a:rPr lang="en-US" altLang="zh-CN" dirty="0" err="1"/>
              <a:t>jsp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6" y="635619"/>
            <a:ext cx="6556804" cy="424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3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04788"/>
            <a:ext cx="51244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2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133600" cy="3394472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jar</a:t>
            </a:r>
            <a:r>
              <a:rPr lang="zh-CN" altLang="en-US" dirty="0"/>
              <a:t>包依赖。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77" y="205979"/>
            <a:ext cx="6039430" cy="46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525486" cy="3394472"/>
          </a:xfrm>
        </p:spPr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artifact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44" y="205979"/>
            <a:ext cx="5958814" cy="464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3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609"/>
            <a:ext cx="1219200" cy="339447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设置</a:t>
            </a:r>
            <a:r>
              <a:rPr lang="en-US" altLang="zh-CN" sz="1800" dirty="0" smtClean="0"/>
              <a:t>Tomcat</a:t>
            </a:r>
            <a:endParaRPr lang="zh-CN" altLang="en-US" sz="18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16" y="631371"/>
            <a:ext cx="7305584" cy="42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3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" y="685800"/>
            <a:ext cx="7187377" cy="41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2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4" y="783771"/>
            <a:ext cx="7098451" cy="40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4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配置环境变量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3759"/>
            <a:ext cx="4103914" cy="33944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添加 </a:t>
            </a:r>
            <a:r>
              <a:rPr lang="en-US" altLang="zh-CN" sz="2400" dirty="0"/>
              <a:t>M2_HOME </a:t>
            </a:r>
            <a:r>
              <a:rPr lang="zh-CN" altLang="en-US" sz="2400" dirty="0"/>
              <a:t>和 </a:t>
            </a:r>
            <a:r>
              <a:rPr lang="en-US" altLang="zh-CN" sz="2400" dirty="0"/>
              <a:t>MAVEN_HOME </a:t>
            </a:r>
            <a:r>
              <a:rPr lang="zh-CN" altLang="en-US" sz="2400" dirty="0"/>
              <a:t>环境变量到 </a:t>
            </a:r>
            <a:r>
              <a:rPr lang="en-US" altLang="zh-CN" sz="2400" dirty="0"/>
              <a:t>Windows </a:t>
            </a:r>
            <a:r>
              <a:rPr lang="zh-CN" altLang="en-US" sz="2400" dirty="0"/>
              <a:t>环境变量，并将其指向你</a:t>
            </a:r>
            <a:r>
              <a:rPr lang="zh-CN" altLang="en-US" sz="2400" dirty="0" smtClean="0"/>
              <a:t>的 </a:t>
            </a:r>
            <a:r>
              <a:rPr lang="en-US" altLang="zh-CN" sz="2400" dirty="0"/>
              <a:t>Maven </a:t>
            </a:r>
            <a:r>
              <a:rPr lang="zh-CN" altLang="en-US" sz="2400" dirty="0"/>
              <a:t>文件夹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32" y="965257"/>
            <a:ext cx="3752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9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299482"/>
            <a:ext cx="40100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222727"/>
            <a:ext cx="3343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4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00151"/>
            <a:ext cx="3755571" cy="33944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更新 </a:t>
            </a:r>
            <a:r>
              <a:rPr lang="en-US" altLang="zh-CN" sz="2400" dirty="0"/>
              <a:t>PATH </a:t>
            </a:r>
            <a:r>
              <a:rPr lang="zh-CN" altLang="en-US" sz="2400" dirty="0"/>
              <a:t>变量，添加 </a:t>
            </a:r>
            <a:r>
              <a:rPr lang="en-US" altLang="zh-CN" sz="2400" dirty="0"/>
              <a:t>Maven bin </a:t>
            </a:r>
            <a:r>
              <a:rPr lang="zh-CN" altLang="en-US" sz="2400" dirty="0"/>
              <a:t>文件夹到 </a:t>
            </a:r>
            <a:r>
              <a:rPr lang="en-US" altLang="zh-CN" sz="2400" dirty="0"/>
              <a:t>PATH </a:t>
            </a:r>
            <a:r>
              <a:rPr lang="zh-CN" altLang="en-US" sz="2400" dirty="0"/>
              <a:t>的最后，如： </a:t>
            </a:r>
            <a:r>
              <a:rPr lang="en-US" altLang="zh-CN" sz="2400" dirty="0"/>
              <a:t>%M2_HOME%\bin, </a:t>
            </a:r>
            <a:r>
              <a:rPr lang="zh-CN" altLang="en-US" sz="2400" dirty="0"/>
              <a:t>这样就可以在命令中的任何目录下运行 </a:t>
            </a:r>
            <a:r>
              <a:rPr lang="en-US" altLang="zh-CN" sz="2400" dirty="0"/>
              <a:t>Maven </a:t>
            </a:r>
            <a:r>
              <a:rPr lang="zh-CN" altLang="en-US" sz="2400" dirty="0"/>
              <a:t>命令了。</a:t>
            </a:r>
          </a:p>
          <a:p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4" y="1063229"/>
            <a:ext cx="3752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6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验证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00151"/>
            <a:ext cx="7347857" cy="33944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在命令行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执行 ：</a:t>
            </a:r>
            <a:r>
              <a:rPr lang="en-US" altLang="zh-CN" sz="2400" dirty="0" err="1" smtClean="0"/>
              <a:t>mvn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</a:t>
            </a:r>
            <a:r>
              <a:rPr lang="en-US" altLang="zh-CN" sz="2400" dirty="0" smtClean="0"/>
              <a:t>version</a:t>
            </a:r>
          </a:p>
          <a:p>
            <a:r>
              <a:rPr lang="zh-CN" altLang="en-US" sz="2400" dirty="0" smtClean="0"/>
              <a:t>得到如下结果说明安装成功！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5" y="2486706"/>
            <a:ext cx="62388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9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Maven</a:t>
            </a:r>
            <a:r>
              <a:rPr lang="zh-CN" altLang="en-US" sz="3600" dirty="0" smtClean="0"/>
              <a:t>名词解释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：任何想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的事物，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都可以认为它们是工程。这些工程被定义为工程对象模型（</a:t>
            </a:r>
            <a:r>
              <a:rPr lang="en-US" altLang="zh-CN" dirty="0" smtClean="0"/>
              <a:t>POM</a:t>
            </a:r>
            <a:r>
              <a:rPr lang="zh-CN" altLang="en-US" dirty="0" smtClean="0"/>
              <a:t>）。一个工程可以依赖其他的工程；一个工程也可以由多个子工程构成。</a:t>
            </a:r>
            <a:endParaRPr lang="en-US" altLang="zh-CN" dirty="0" smtClean="0"/>
          </a:p>
          <a:p>
            <a:r>
              <a:rPr lang="en-US" altLang="zh-CN" dirty="0" smtClean="0"/>
              <a:t>POM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POM(pom.xml)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的核心文件，它是指示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如果工作的元数据文件。</a:t>
            </a:r>
            <a:r>
              <a:rPr lang="en-US" altLang="zh-CN" dirty="0" smtClean="0"/>
              <a:t>POM</a:t>
            </a:r>
            <a:r>
              <a:rPr lang="zh-CN" altLang="en-US" dirty="0" smtClean="0"/>
              <a:t>文件位于每个工程的根目录中。</a:t>
            </a:r>
            <a:endParaRPr lang="en-US" altLang="zh-CN" dirty="0" smtClean="0"/>
          </a:p>
          <a:p>
            <a:r>
              <a:rPr lang="en-US" altLang="zh-CN" dirty="0" err="1" smtClean="0"/>
              <a:t>GroupId:groupId</a:t>
            </a:r>
            <a:r>
              <a:rPr lang="zh-CN" altLang="en-US" dirty="0" smtClean="0"/>
              <a:t>是一个工程的在全局中唯一的标识，一般地它就是工程名。</a:t>
            </a:r>
            <a:r>
              <a:rPr lang="en-US" altLang="zh-CN" dirty="0" err="1" smtClean="0"/>
              <a:t>groupId</a:t>
            </a:r>
            <a:r>
              <a:rPr lang="zh-CN" altLang="en-US" dirty="0" smtClean="0"/>
              <a:t>有利于使用一个完全的包名，将一个工程从其他类似名称的工程里区别出来。</a:t>
            </a:r>
            <a:endParaRPr lang="en-US" altLang="zh-CN" dirty="0" smtClean="0"/>
          </a:p>
          <a:p>
            <a:r>
              <a:rPr lang="en-US" altLang="zh-CN" dirty="0" err="1" smtClean="0"/>
              <a:t>Artifact:artifact</a:t>
            </a:r>
            <a:r>
              <a:rPr lang="zh-CN" altLang="en-US" dirty="0" smtClean="0"/>
              <a:t>是工程将要产生或需要使用的文件，它可以是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文件，源文件、二进制文件、</a:t>
            </a:r>
            <a:r>
              <a:rPr lang="en-US" altLang="zh-CN" dirty="0" smtClean="0"/>
              <a:t>war</a:t>
            </a:r>
            <a:r>
              <a:rPr lang="zh-CN" altLang="en-US" dirty="0" smtClean="0"/>
              <a:t>文件，甚至是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文件。每个</a:t>
            </a:r>
            <a:r>
              <a:rPr lang="en-US" altLang="zh-CN" dirty="0" smtClean="0"/>
              <a:t>artifact</a:t>
            </a:r>
            <a:r>
              <a:rPr lang="zh-CN" altLang="en-US" dirty="0" smtClean="0"/>
              <a:t>都由</a:t>
            </a:r>
            <a:r>
              <a:rPr lang="en-US" altLang="zh-CN" dirty="0" err="1" smtClean="0"/>
              <a:t>groupId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artifactId</a:t>
            </a:r>
            <a:r>
              <a:rPr lang="zh-CN" altLang="en-US" dirty="0" smtClean="0"/>
              <a:t>组合的标识符唯一识别。需要被使用（依赖）的</a:t>
            </a:r>
            <a:r>
              <a:rPr lang="en-US" altLang="zh-CN" dirty="0" smtClean="0"/>
              <a:t>artifact</a:t>
            </a:r>
            <a:r>
              <a:rPr lang="zh-CN" altLang="en-US" dirty="0" smtClean="0"/>
              <a:t>都要放在仓库中，否则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无法找到它们。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2526</Words>
  <Application>Microsoft Office PowerPoint</Application>
  <PresentationFormat>全屏显示(16:9)</PresentationFormat>
  <Paragraphs>224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PowerPoint 演示文稿</vt:lpstr>
      <vt:lpstr>Maven介绍</vt:lpstr>
      <vt:lpstr>PowerPoint 演示文稿</vt:lpstr>
      <vt:lpstr>Maven的安装</vt:lpstr>
      <vt:lpstr>Maven安装</vt:lpstr>
      <vt:lpstr>配置环境变量</vt:lpstr>
      <vt:lpstr>配置环境变量</vt:lpstr>
      <vt:lpstr>验证</vt:lpstr>
      <vt:lpstr>Maven名词解释</vt:lpstr>
      <vt:lpstr>Maven名词解释</vt:lpstr>
      <vt:lpstr>Setting.xml</vt:lpstr>
      <vt:lpstr>pom.xml</vt:lpstr>
      <vt:lpstr>pom.xml</vt:lpstr>
      <vt:lpstr>坐标</vt:lpstr>
      <vt:lpstr>依赖</vt:lpstr>
      <vt:lpstr>依赖配置详细介绍</vt:lpstr>
      <vt:lpstr>依赖配置详细介绍</vt:lpstr>
      <vt:lpstr>PowerPoint 演示文稿</vt:lpstr>
      <vt:lpstr>安装第三方jar包到本地仓库</vt:lpstr>
      <vt:lpstr>部署第三方jar包到远程仓库</vt:lpstr>
      <vt:lpstr>Maven的pom.xml介绍</vt:lpstr>
      <vt:lpstr>Pom的继承、聚合与依赖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被聚合项目和子模块项目在目录结构上是父子关系 </vt:lpstr>
      <vt:lpstr>被聚合项目和子模块项目在目录结构上是父子关系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在IntelliJ IDEA中设置Maven</vt:lpstr>
      <vt:lpstr>新建项目</vt:lpstr>
      <vt:lpstr>新建项目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60</cp:revision>
  <dcterms:created xsi:type="dcterms:W3CDTF">2015-11-23T02:26:00Z</dcterms:created>
  <dcterms:modified xsi:type="dcterms:W3CDTF">2016-09-12T23:32:51Z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