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303" r:id="rId4"/>
    <p:sldId id="291" r:id="rId5"/>
    <p:sldId id="292" r:id="rId6"/>
    <p:sldId id="293" r:id="rId7"/>
    <p:sldId id="304" r:id="rId8"/>
    <p:sldId id="305" r:id="rId9"/>
    <p:sldId id="295" r:id="rId10"/>
    <p:sldId id="296" r:id="rId11"/>
    <p:sldId id="308" r:id="rId12"/>
    <p:sldId id="306" r:id="rId13"/>
    <p:sldId id="310" r:id="rId14"/>
    <p:sldId id="339" r:id="rId15"/>
    <p:sldId id="307" r:id="rId16"/>
    <p:sldId id="311" r:id="rId17"/>
    <p:sldId id="313" r:id="rId18"/>
    <p:sldId id="314" r:id="rId19"/>
    <p:sldId id="315" r:id="rId20"/>
    <p:sldId id="316" r:id="rId21"/>
    <p:sldId id="317" r:id="rId22"/>
    <p:sldId id="312" r:id="rId23"/>
    <p:sldId id="318" r:id="rId24"/>
    <p:sldId id="319" r:id="rId25"/>
    <p:sldId id="320" r:id="rId26"/>
    <p:sldId id="321" r:id="rId27"/>
    <p:sldId id="323" r:id="rId28"/>
    <p:sldId id="322" r:id="rId29"/>
    <p:sldId id="324" r:id="rId30"/>
    <p:sldId id="325" r:id="rId31"/>
    <p:sldId id="326" r:id="rId32"/>
    <p:sldId id="327" r:id="rId33"/>
    <p:sldId id="328" r:id="rId34"/>
    <p:sldId id="329" r:id="rId35"/>
    <p:sldId id="330" r:id="rId36"/>
    <p:sldId id="331" r:id="rId37"/>
    <p:sldId id="332" r:id="rId38"/>
    <p:sldId id="333" r:id="rId39"/>
    <p:sldId id="335" r:id="rId40"/>
    <p:sldId id="336" r:id="rId41"/>
    <p:sldId id="337" r:id="rId42"/>
    <p:sldId id="338" r:id="rId43"/>
    <p:sldId id="259" r:id="rId44"/>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9029" autoAdjust="0"/>
  </p:normalViewPr>
  <p:slideViewPr>
    <p:cSldViewPr snapToGrid="0" snapToObjects="1">
      <p:cViewPr varScale="1">
        <p:scale>
          <a:sx n="87" d="100"/>
          <a:sy n="87" d="100"/>
        </p:scale>
        <p:origin x="762" y="84"/>
      </p:cViewPr>
      <p:guideLst>
        <p:guide orient="horz" pos="1620"/>
        <p:guide pos="2880"/>
      </p:guideLst>
    </p:cSldViewPr>
  </p:slideViewPr>
  <p:outlineViewPr>
    <p:cViewPr>
      <p:scale>
        <a:sx n="33" d="100"/>
        <a:sy n="33" d="100"/>
      </p:scale>
      <p:origin x="0" y="-487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CDB9D-BF95-4EDF-AFA1-C9C513364F6E}" type="datetimeFigureOut">
              <a:rPr lang="zh-CN" altLang="en-US" smtClean="0"/>
              <a:t>2016/8/4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A3FE9D-7C14-4FF3-B16D-77F76A468DEA}" type="slidenum">
              <a:rPr lang="zh-CN" altLang="en-US" smtClean="0"/>
              <a:t>‹#›</a:t>
            </a:fld>
            <a:endParaRPr lang="zh-CN" altLang="en-US"/>
          </a:p>
        </p:txBody>
      </p:sp>
    </p:spTree>
    <p:extLst>
      <p:ext uri="{BB962C8B-B14F-4D97-AF65-F5344CB8AC3E}">
        <p14:creationId xmlns:p14="http://schemas.microsoft.com/office/powerpoint/2010/main" val="364023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32</a:t>
            </a:fld>
            <a:endParaRPr lang="zh-CN" altLang="en-US"/>
          </a:p>
        </p:txBody>
      </p:sp>
    </p:spTree>
    <p:extLst>
      <p:ext uri="{BB962C8B-B14F-4D97-AF65-F5344CB8AC3E}">
        <p14:creationId xmlns:p14="http://schemas.microsoft.com/office/powerpoint/2010/main" val="86755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41</a:t>
            </a:fld>
            <a:endParaRPr lang="zh-CN" altLang="en-US"/>
          </a:p>
        </p:txBody>
      </p:sp>
    </p:spTree>
    <p:extLst>
      <p:ext uri="{BB962C8B-B14F-4D97-AF65-F5344CB8AC3E}">
        <p14:creationId xmlns:p14="http://schemas.microsoft.com/office/powerpoint/2010/main" val="55162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注解形式</a:t>
            </a:r>
            <a:r>
              <a:rPr lang="en-US" altLang="zh-CN" sz="1200" kern="1200" dirty="0" smtClean="0">
                <a:solidFill>
                  <a:schemeClr val="tx1"/>
                </a:solidFill>
                <a:effectLst/>
                <a:latin typeface="+mn-lt"/>
                <a:ea typeface="+mn-ea"/>
                <a:cs typeface="+mn-cs"/>
              </a:rPr>
              <a:t>@Transactional</a:t>
            </a:r>
            <a:r>
              <a:rPr lang="zh-CN" altLang="en-US" sz="1200" kern="1200" dirty="0" smtClean="0">
                <a:solidFill>
                  <a:schemeClr val="tx1"/>
                </a:solidFill>
                <a:effectLst/>
                <a:latin typeface="+mn-lt"/>
                <a:ea typeface="+mn-ea"/>
                <a:cs typeface="+mn-cs"/>
              </a:rPr>
              <a:t>实现事务管理 </a:t>
            </a:r>
            <a:r>
              <a:rPr lang="zh-CN" altLang="en-US" dirty="0" smtClean="0"/>
              <a:t/>
            </a:r>
            <a:br>
              <a:rPr lang="zh-CN" altLang="en-US" dirty="0" smtClean="0"/>
            </a:br>
            <a:r>
              <a:rPr lang="zh-CN" altLang="en-US" sz="1200" kern="1200" dirty="0" smtClean="0">
                <a:solidFill>
                  <a:schemeClr val="tx1"/>
                </a:solidFill>
                <a:effectLst/>
                <a:latin typeface="+mn-lt"/>
                <a:ea typeface="+mn-ea"/>
                <a:cs typeface="+mn-cs"/>
              </a:rPr>
              <a:t>注意</a:t>
            </a:r>
            <a:r>
              <a:rPr lang="en-US" altLang="zh-CN" sz="1200" kern="1200" dirty="0" smtClean="0">
                <a:solidFill>
                  <a:schemeClr val="tx1"/>
                </a:solidFill>
                <a:effectLst/>
                <a:latin typeface="+mn-lt"/>
                <a:ea typeface="+mn-ea"/>
                <a:cs typeface="+mn-cs"/>
              </a:rPr>
              <a:t>@Transactional</a:t>
            </a:r>
            <a:r>
              <a:rPr lang="zh-CN" altLang="en-US" sz="1200" kern="1200" dirty="0" smtClean="0">
                <a:solidFill>
                  <a:schemeClr val="tx1"/>
                </a:solidFill>
                <a:effectLst/>
                <a:latin typeface="+mn-lt"/>
                <a:ea typeface="+mn-ea"/>
                <a:cs typeface="+mn-cs"/>
              </a:rPr>
              <a:t>只能被应用到</a:t>
            </a:r>
            <a:r>
              <a:rPr lang="en-US" altLang="zh-CN" sz="1200" kern="1200" dirty="0" smtClean="0">
                <a:solidFill>
                  <a:schemeClr val="tx1"/>
                </a:solidFill>
                <a:effectLst/>
                <a:latin typeface="+mn-lt"/>
                <a:ea typeface="+mn-ea"/>
                <a:cs typeface="+mn-cs"/>
              </a:rPr>
              <a:t>public</a:t>
            </a:r>
            <a:r>
              <a:rPr lang="zh-CN" altLang="en-US" sz="1200" kern="1200" dirty="0" smtClean="0">
                <a:solidFill>
                  <a:schemeClr val="tx1"/>
                </a:solidFill>
                <a:effectLst/>
                <a:latin typeface="+mn-lt"/>
                <a:ea typeface="+mn-ea"/>
                <a:cs typeface="+mn-cs"/>
              </a:rPr>
              <a:t>方法上，对于其它非</a:t>
            </a:r>
            <a:r>
              <a:rPr lang="en-US" altLang="zh-CN" sz="1200" kern="1200" dirty="0" smtClean="0">
                <a:solidFill>
                  <a:schemeClr val="tx1"/>
                </a:solidFill>
                <a:effectLst/>
                <a:latin typeface="+mn-lt"/>
                <a:ea typeface="+mn-ea"/>
                <a:cs typeface="+mn-cs"/>
              </a:rPr>
              <a:t>public</a:t>
            </a:r>
            <a:r>
              <a:rPr lang="zh-CN" altLang="en-US" sz="1200" kern="1200" dirty="0" smtClean="0">
                <a:solidFill>
                  <a:schemeClr val="tx1"/>
                </a:solidFill>
                <a:effectLst/>
                <a:latin typeface="+mn-lt"/>
                <a:ea typeface="+mn-ea"/>
                <a:cs typeface="+mn-cs"/>
              </a:rPr>
              <a:t>的方法，如果标记了</a:t>
            </a:r>
            <a:r>
              <a:rPr lang="en-US" altLang="zh-CN" sz="1200" kern="1200" dirty="0" smtClean="0">
                <a:solidFill>
                  <a:schemeClr val="tx1"/>
                </a:solidFill>
                <a:effectLst/>
                <a:latin typeface="+mn-lt"/>
                <a:ea typeface="+mn-ea"/>
                <a:cs typeface="+mn-cs"/>
              </a:rPr>
              <a:t>@Transactional</a:t>
            </a:r>
            <a:r>
              <a:rPr lang="zh-CN" altLang="en-US" sz="1200" kern="1200" dirty="0" smtClean="0">
                <a:solidFill>
                  <a:schemeClr val="tx1"/>
                </a:solidFill>
                <a:effectLst/>
                <a:latin typeface="+mn-lt"/>
                <a:ea typeface="+mn-ea"/>
                <a:cs typeface="+mn-cs"/>
              </a:rPr>
              <a:t>也不会报错</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但方法没有事务功能</a:t>
            </a:r>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42</a:t>
            </a:fld>
            <a:endParaRPr lang="zh-CN" altLang="en-US"/>
          </a:p>
        </p:txBody>
      </p:sp>
    </p:spTree>
    <p:extLst>
      <p:ext uri="{BB962C8B-B14F-4D97-AF65-F5344CB8AC3E}">
        <p14:creationId xmlns:p14="http://schemas.microsoft.com/office/powerpoint/2010/main" val="106294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33</a:t>
            </a:fld>
            <a:endParaRPr lang="zh-CN" altLang="en-US"/>
          </a:p>
        </p:txBody>
      </p:sp>
    </p:spTree>
    <p:extLst>
      <p:ext uri="{BB962C8B-B14F-4D97-AF65-F5344CB8AC3E}">
        <p14:creationId xmlns:p14="http://schemas.microsoft.com/office/powerpoint/2010/main" val="136529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34</a:t>
            </a:fld>
            <a:endParaRPr lang="zh-CN" altLang="en-US"/>
          </a:p>
        </p:txBody>
      </p:sp>
    </p:spTree>
    <p:extLst>
      <p:ext uri="{BB962C8B-B14F-4D97-AF65-F5344CB8AC3E}">
        <p14:creationId xmlns:p14="http://schemas.microsoft.com/office/powerpoint/2010/main" val="182628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35</a:t>
            </a:fld>
            <a:endParaRPr lang="zh-CN" altLang="en-US"/>
          </a:p>
        </p:txBody>
      </p:sp>
    </p:spTree>
    <p:extLst>
      <p:ext uri="{BB962C8B-B14F-4D97-AF65-F5344CB8AC3E}">
        <p14:creationId xmlns:p14="http://schemas.microsoft.com/office/powerpoint/2010/main" val="126579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实际开发中很少用到，感兴趣的同学可参考：</a:t>
            </a:r>
            <a:r>
              <a:rPr lang="en-US" altLang="zh-CN" sz="1200" kern="1200" dirty="0" smtClean="0">
                <a:solidFill>
                  <a:schemeClr val="tx1"/>
                </a:solidFill>
                <a:effectLst/>
                <a:latin typeface="+mn-lt"/>
                <a:ea typeface="+mn-ea"/>
                <a:cs typeface="+mn-cs"/>
              </a:rPr>
              <a:t>http://jinnianshilongnian.iteye.com/blog/1439900 </a:t>
            </a:r>
          </a:p>
          <a:p>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http://jinnianshilongnian.iteye.com/blog/1441271 </a:t>
            </a:r>
          </a:p>
          <a:p>
            <a:r>
              <a:rPr lang="en-US" altLang="zh-CN" sz="1200" kern="1200" dirty="0" smtClean="0">
                <a:solidFill>
                  <a:schemeClr val="tx1"/>
                </a:solidFill>
                <a:effectLst/>
                <a:latin typeface="+mn-lt"/>
                <a:ea typeface="+mn-ea"/>
                <a:cs typeface="+mn-cs"/>
              </a:rPr>
              <a:t>                                                                   </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36</a:t>
            </a:fld>
            <a:endParaRPr lang="zh-CN" altLang="en-US"/>
          </a:p>
        </p:txBody>
      </p:sp>
    </p:spTree>
    <p:extLst>
      <p:ext uri="{BB962C8B-B14F-4D97-AF65-F5344CB8AC3E}">
        <p14:creationId xmlns:p14="http://schemas.microsoft.com/office/powerpoint/2010/main" val="45673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37</a:t>
            </a:fld>
            <a:endParaRPr lang="zh-CN" altLang="en-US"/>
          </a:p>
        </p:txBody>
      </p:sp>
    </p:spTree>
    <p:extLst>
      <p:ext uri="{BB962C8B-B14F-4D97-AF65-F5344CB8AC3E}">
        <p14:creationId xmlns:p14="http://schemas.microsoft.com/office/powerpoint/2010/main" val="109866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38</a:t>
            </a:fld>
            <a:endParaRPr lang="zh-CN" altLang="en-US"/>
          </a:p>
        </p:txBody>
      </p:sp>
    </p:spTree>
    <p:extLst>
      <p:ext uri="{BB962C8B-B14F-4D97-AF65-F5344CB8AC3E}">
        <p14:creationId xmlns:p14="http://schemas.microsoft.com/office/powerpoint/2010/main" val="280732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39</a:t>
            </a:fld>
            <a:endParaRPr lang="zh-CN" altLang="en-US"/>
          </a:p>
        </p:txBody>
      </p:sp>
    </p:spTree>
    <p:extLst>
      <p:ext uri="{BB962C8B-B14F-4D97-AF65-F5344CB8AC3E}">
        <p14:creationId xmlns:p14="http://schemas.microsoft.com/office/powerpoint/2010/main" val="1247242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40</a:t>
            </a:fld>
            <a:endParaRPr lang="zh-CN" altLang="en-US"/>
          </a:p>
        </p:txBody>
      </p:sp>
    </p:spTree>
    <p:extLst>
      <p:ext uri="{BB962C8B-B14F-4D97-AF65-F5344CB8AC3E}">
        <p14:creationId xmlns:p14="http://schemas.microsoft.com/office/powerpoint/2010/main" val="169258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96463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53987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50323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pic>
        <p:nvPicPr>
          <p:cNvPr id="7" name="图片 6" descr="ppt模版-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96447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84590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29983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65325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205841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26202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21254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90370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未标题-6-0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t>2016/8/4</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74323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package" Target="../embeddings/Microsoft_Word___1.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package" Target="../embeddings/Microsoft_Word___2.docx"/></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p:nvPr/>
        </p:nvSpPr>
        <p:spPr>
          <a:xfrm>
            <a:off x="3043003" y="1690098"/>
            <a:ext cx="3643343" cy="812530"/>
          </a:xfrm>
          <a:prstGeom prst="rect">
            <a:avLst/>
          </a:prstGeom>
          <a:noFill/>
        </p:spPr>
        <p:txBody>
          <a:bodyPr wrap="square" rtlCol="0">
            <a:spAutoFit/>
          </a:bodyPr>
          <a:lstStyle/>
          <a:p>
            <a:pPr>
              <a:lnSpc>
                <a:spcPct val="130000"/>
              </a:lnSpc>
            </a:pPr>
            <a:r>
              <a:rPr lang="en-US" altLang="zh-CN" sz="3600" b="1" spc="300" dirty="0" smtClean="0">
                <a:solidFill>
                  <a:srgbClr val="FFFFFF"/>
                </a:solidFill>
                <a:latin typeface="微软雅黑" pitchFamily="34" charset="-122"/>
                <a:ea typeface="微软雅黑" pitchFamily="34" charset="-122"/>
              </a:rPr>
              <a:t>Spring</a:t>
            </a:r>
            <a:r>
              <a:rPr lang="zh-CN" altLang="en-US" sz="3600" b="1" spc="300" dirty="0" smtClean="0">
                <a:solidFill>
                  <a:srgbClr val="FFFFFF"/>
                </a:solidFill>
                <a:latin typeface="微软雅黑" pitchFamily="34" charset="-122"/>
                <a:ea typeface="微软雅黑" pitchFamily="34" charset="-122"/>
              </a:rPr>
              <a:t>介绍</a:t>
            </a:r>
            <a:endParaRPr lang="en-US" altLang="zh-CN" sz="3600" b="1" spc="300" dirty="0" smtClean="0">
              <a:solidFill>
                <a:srgbClr val="FFFFFF"/>
              </a:solidFill>
              <a:latin typeface="微软雅黑" pitchFamily="34" charset="-122"/>
              <a:ea typeface="微软雅黑" pitchFamily="34" charset="-122"/>
            </a:endParaRPr>
          </a:p>
        </p:txBody>
      </p:sp>
      <p:sp>
        <p:nvSpPr>
          <p:cNvPr id="11" name="TextBox 10"/>
          <p:cNvSpPr txBox="1"/>
          <p:nvPr/>
        </p:nvSpPr>
        <p:spPr>
          <a:xfrm>
            <a:off x="4135101" y="2697833"/>
            <a:ext cx="646331" cy="369332"/>
          </a:xfrm>
          <a:prstGeom prst="rect">
            <a:avLst/>
          </a:prstGeom>
          <a:noFill/>
        </p:spPr>
        <p:txBody>
          <a:bodyPr wrap="none" rtlCol="0">
            <a:spAutoFit/>
          </a:bodyPr>
          <a:lstStyle/>
          <a:p>
            <a:r>
              <a:rPr lang="zh-CN" altLang="en-US" dirty="0" smtClean="0">
                <a:solidFill>
                  <a:schemeClr val="bg1"/>
                </a:solidFill>
              </a:rPr>
              <a:t>唐伟</a:t>
            </a:r>
            <a:endParaRPr lang="en-US" altLang="zh-CN" dirty="0" smtClean="0">
              <a:solidFill>
                <a:schemeClr val="bg1"/>
              </a:solidFill>
            </a:endParaRPr>
          </a:p>
        </p:txBody>
      </p:sp>
    </p:spTree>
    <p:extLst>
      <p:ext uri="{BB962C8B-B14F-4D97-AF65-F5344CB8AC3E}">
        <p14:creationId xmlns:p14="http://schemas.microsoft.com/office/powerpoint/2010/main" val="4193248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275" y="587929"/>
            <a:ext cx="6654188" cy="763109"/>
          </a:xfrm>
        </p:spPr>
        <p:txBody>
          <a:bodyPr>
            <a:normAutofit/>
          </a:bodyPr>
          <a:lstStyle/>
          <a:p>
            <a:pPr algn="l">
              <a:defRPr/>
            </a:pPr>
            <a:r>
              <a:rPr lang="en-US" altLang="zh-CN" sz="1800" b="1" dirty="0" smtClean="0">
                <a:solidFill>
                  <a:schemeClr val="accent6">
                    <a:lumMod val="75000"/>
                  </a:schemeClr>
                </a:solidFill>
                <a:latin typeface="+mn-ea"/>
                <a:ea typeface="+mn-ea"/>
              </a:rPr>
              <a:t>Spring</a:t>
            </a:r>
            <a:r>
              <a:rPr lang="zh-CN" altLang="en-US" sz="1800" b="1" dirty="0" smtClean="0">
                <a:solidFill>
                  <a:schemeClr val="accent6">
                    <a:lumMod val="75000"/>
                  </a:schemeClr>
                </a:solidFill>
                <a:latin typeface="+mn-ea"/>
                <a:ea typeface="+mn-ea"/>
              </a:rPr>
              <a:t>包含的模块</a:t>
            </a:r>
            <a:r>
              <a:rPr lang="en-US" altLang="zh-CN" sz="1800" b="1" dirty="0" smtClean="0">
                <a:solidFill>
                  <a:schemeClr val="accent6">
                    <a:lumMod val="75000"/>
                  </a:schemeClr>
                </a:solidFill>
                <a:latin typeface="+mn-ea"/>
                <a:ea typeface="+mn-ea"/>
              </a:rPr>
              <a:t>-JDBC</a:t>
            </a:r>
            <a:r>
              <a:rPr lang="zh-CN" altLang="zh-CN" sz="1800" b="1" dirty="0" smtClean="0">
                <a:solidFill>
                  <a:schemeClr val="accent6">
                    <a:lumMod val="75000"/>
                  </a:schemeClr>
                </a:solidFill>
                <a:latin typeface="+mn-ea"/>
                <a:ea typeface="+mn-ea"/>
              </a:rPr>
              <a:t>抽象和</a:t>
            </a:r>
            <a:r>
              <a:rPr lang="en-US" altLang="zh-CN" sz="1800" b="1" dirty="0" smtClean="0">
                <a:solidFill>
                  <a:schemeClr val="accent6">
                    <a:lumMod val="75000"/>
                  </a:schemeClr>
                </a:solidFill>
                <a:latin typeface="+mn-ea"/>
                <a:ea typeface="+mn-ea"/>
              </a:rPr>
              <a:t>DAO</a:t>
            </a:r>
            <a:r>
              <a:rPr lang="zh-CN" altLang="zh-CN" sz="1800" b="1" dirty="0" smtClean="0">
                <a:solidFill>
                  <a:schemeClr val="accent6">
                    <a:lumMod val="75000"/>
                  </a:schemeClr>
                </a:solidFill>
                <a:latin typeface="+mn-ea"/>
                <a:ea typeface="+mn-ea"/>
              </a:rPr>
              <a:t>模块</a:t>
            </a:r>
            <a:endParaRPr lang="zh-CN" altLang="en-US" sz="1800" b="1" dirty="0">
              <a:solidFill>
                <a:schemeClr val="accent6">
                  <a:lumMod val="75000"/>
                </a:schemeClr>
              </a:solidFill>
              <a:latin typeface="+mn-ea"/>
              <a:ea typeface="+mn-ea"/>
            </a:endParaRPr>
          </a:p>
        </p:txBody>
      </p:sp>
      <p:sp>
        <p:nvSpPr>
          <p:cNvPr id="7173" name="内容占位符 20"/>
          <p:cNvSpPr>
            <a:spLocks noGrp="1"/>
          </p:cNvSpPr>
          <p:nvPr>
            <p:ph idx="4294967295"/>
          </p:nvPr>
        </p:nvSpPr>
        <p:spPr>
          <a:xfrm>
            <a:off x="575455" y="1447905"/>
            <a:ext cx="6938049" cy="2540905"/>
          </a:xfrm>
        </p:spPr>
        <p:txBody>
          <a:bodyPr/>
          <a:lstStyle/>
          <a:p>
            <a:pPr marL="0" indent="0">
              <a:buNone/>
            </a:pPr>
            <a:r>
              <a:rPr lang="zh-CN" altLang="zh-CN" sz="1600" dirty="0" smtClean="0"/>
              <a:t>使用</a:t>
            </a:r>
            <a:r>
              <a:rPr lang="en-US" altLang="zh-CN" sz="1600" dirty="0"/>
              <a:t>JDBC</a:t>
            </a:r>
            <a:r>
              <a:rPr lang="zh-CN" altLang="zh-CN" sz="1600" dirty="0"/>
              <a:t>经常导致大量的重复代码，取得连接、创建语句、处理结果集，然后关闭连接。</a:t>
            </a:r>
            <a:r>
              <a:rPr lang="en-US" altLang="zh-CN" sz="1600" dirty="0"/>
              <a:t>Spring</a:t>
            </a:r>
            <a:r>
              <a:rPr lang="zh-CN" altLang="zh-CN" sz="1600" dirty="0"/>
              <a:t>的</a:t>
            </a:r>
            <a:r>
              <a:rPr lang="en-US" altLang="zh-CN" sz="1600" dirty="0"/>
              <a:t>JDBC</a:t>
            </a:r>
            <a:r>
              <a:rPr lang="zh-CN" altLang="zh-CN" sz="1600" dirty="0"/>
              <a:t>和</a:t>
            </a:r>
            <a:r>
              <a:rPr lang="en-US" altLang="zh-CN" sz="1600" dirty="0"/>
              <a:t>DAO</a:t>
            </a:r>
            <a:r>
              <a:rPr lang="zh-CN" altLang="zh-CN" sz="1600" dirty="0"/>
              <a:t>模块抽取了这些重复代码，因此你可以保持你的数据库访问代码干净简洁，并且可以防止因关闭数据库资源失败而引起的问题。</a:t>
            </a:r>
          </a:p>
          <a:p>
            <a:pPr marL="0" indent="0">
              <a:buNone/>
            </a:pPr>
            <a:r>
              <a:rPr lang="zh-CN" altLang="zh-CN" sz="1600" dirty="0"/>
              <a:t>这个模块还在几种数据库服务器给出的错误消息之上建立了一个有意义的异常层。使你不用再试图破译神秘的私有的</a:t>
            </a:r>
            <a:r>
              <a:rPr lang="en-US" altLang="zh-CN" sz="1600" dirty="0"/>
              <a:t>SQL</a:t>
            </a:r>
            <a:r>
              <a:rPr lang="zh-CN" altLang="zh-CN" sz="1600" dirty="0"/>
              <a:t>错误消息！</a:t>
            </a:r>
            <a:r>
              <a:rPr lang="en-US" altLang="zh-CN" sz="1600" dirty="0"/>
              <a:t> </a:t>
            </a:r>
            <a:endParaRPr lang="zh-CN" altLang="zh-CN" sz="1600" dirty="0"/>
          </a:p>
          <a:p>
            <a:pPr marL="0" indent="0">
              <a:buNone/>
            </a:pPr>
            <a:r>
              <a:rPr lang="zh-CN" altLang="zh-CN" sz="1600" dirty="0"/>
              <a:t>另外，这个模块还使用了</a:t>
            </a:r>
            <a:r>
              <a:rPr lang="en-US" altLang="zh-CN" sz="1600" dirty="0"/>
              <a:t>Spring</a:t>
            </a:r>
            <a:r>
              <a:rPr lang="zh-CN" altLang="zh-CN" sz="1600" dirty="0"/>
              <a:t>的</a:t>
            </a:r>
            <a:r>
              <a:rPr lang="en-US" altLang="zh-CN" sz="1600" dirty="0"/>
              <a:t>AOP</a:t>
            </a:r>
            <a:r>
              <a:rPr lang="zh-CN" altLang="zh-CN" sz="1600" dirty="0"/>
              <a:t>模块为</a:t>
            </a:r>
            <a:r>
              <a:rPr lang="en-US" altLang="zh-CN" sz="1600" dirty="0"/>
              <a:t>Spring</a:t>
            </a:r>
            <a:r>
              <a:rPr lang="zh-CN" altLang="zh-CN" sz="1600" dirty="0"/>
              <a:t>应用中的对象提供了事务管理服务</a:t>
            </a:r>
            <a:endParaRPr lang="en-US" altLang="zh-CN" sz="1600" dirty="0">
              <a:latin typeface="+mn-ea"/>
            </a:endParaRPr>
          </a:p>
          <a:p>
            <a:pPr>
              <a:buFont typeface="Wingdings" panose="05000000000000000000" pitchFamily="2" charset="2"/>
              <a:buNone/>
              <a:defRPr/>
            </a:pP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572303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1692" y="669084"/>
            <a:ext cx="5739319" cy="571838"/>
          </a:xfrm>
        </p:spPr>
        <p:txBody>
          <a:bodyPr>
            <a:normAutofit/>
          </a:bodyPr>
          <a:lstStyle/>
          <a:p>
            <a:pPr algn="l"/>
            <a:r>
              <a:rPr lang="en-US" altLang="zh-CN" sz="1800" b="1" dirty="0">
                <a:solidFill>
                  <a:schemeClr val="accent6">
                    <a:lumMod val="75000"/>
                  </a:schemeClr>
                </a:solidFill>
              </a:rPr>
              <a:t>Spring</a:t>
            </a:r>
            <a:r>
              <a:rPr lang="zh-CN" altLang="en-US" sz="1800" b="1" dirty="0">
                <a:solidFill>
                  <a:schemeClr val="accent6">
                    <a:lumMod val="75000"/>
                  </a:schemeClr>
                </a:solidFill>
              </a:rPr>
              <a:t>包含的模块</a:t>
            </a:r>
            <a:r>
              <a:rPr lang="en-US" altLang="zh-CN" sz="1800" b="1" dirty="0">
                <a:solidFill>
                  <a:schemeClr val="accent6">
                    <a:lumMod val="75000"/>
                  </a:schemeClr>
                </a:solidFill>
              </a:rPr>
              <a:t>-</a:t>
            </a:r>
            <a:r>
              <a:rPr lang="zh-CN" altLang="zh-CN" sz="1800" b="1" dirty="0">
                <a:solidFill>
                  <a:schemeClr val="accent6">
                    <a:lumMod val="75000"/>
                  </a:schemeClr>
                </a:solidFill>
              </a:rPr>
              <a:t>对象</a:t>
            </a:r>
            <a:r>
              <a:rPr lang="en-US" altLang="zh-CN" sz="1800" b="1" dirty="0">
                <a:solidFill>
                  <a:schemeClr val="accent6">
                    <a:lumMod val="75000"/>
                  </a:schemeClr>
                </a:solidFill>
              </a:rPr>
              <a:t>/</a:t>
            </a:r>
            <a:r>
              <a:rPr lang="zh-CN" altLang="zh-CN" sz="1800" b="1" dirty="0">
                <a:solidFill>
                  <a:schemeClr val="accent6">
                    <a:lumMod val="75000"/>
                  </a:schemeClr>
                </a:solidFill>
              </a:rPr>
              <a:t>关系映射集成模块</a:t>
            </a:r>
            <a:endParaRPr lang="zh-CN" altLang="zh-CN" sz="1800" dirty="0">
              <a:solidFill>
                <a:schemeClr val="accent6">
                  <a:lumMod val="75000"/>
                </a:schemeClr>
              </a:solidFill>
            </a:endParaRPr>
          </a:p>
        </p:txBody>
      </p:sp>
      <p:sp>
        <p:nvSpPr>
          <p:cNvPr id="7173" name="内容占位符 20"/>
          <p:cNvSpPr>
            <a:spLocks noGrp="1"/>
          </p:cNvSpPr>
          <p:nvPr>
            <p:ph idx="4294967295"/>
          </p:nvPr>
        </p:nvSpPr>
        <p:spPr>
          <a:xfrm>
            <a:off x="247410" y="1536038"/>
            <a:ext cx="7728801" cy="2346352"/>
          </a:xfrm>
        </p:spPr>
        <p:txBody>
          <a:bodyPr/>
          <a:lstStyle/>
          <a:p>
            <a:pPr>
              <a:buFont typeface="Wingdings" panose="05000000000000000000" pitchFamily="2" charset="2"/>
              <a:buNone/>
              <a:defRPr/>
            </a:pPr>
            <a:r>
              <a:rPr lang="en-US" altLang="zh-CN" sz="1600" b="1" dirty="0">
                <a:latin typeface="+mn-ea"/>
              </a:rPr>
              <a:t>	</a:t>
            </a:r>
            <a:r>
              <a:rPr lang="zh-CN" altLang="zh-CN" sz="1600" dirty="0"/>
              <a:t>对那些更喜欢使用对象</a:t>
            </a:r>
            <a:r>
              <a:rPr lang="en-US" altLang="zh-CN" sz="1600" dirty="0"/>
              <a:t>/</a:t>
            </a:r>
            <a:r>
              <a:rPr lang="zh-CN" altLang="zh-CN" sz="1600" dirty="0"/>
              <a:t>关系映射工具而不是直接使用</a:t>
            </a:r>
            <a:r>
              <a:rPr lang="en-US" altLang="zh-CN" sz="1600" dirty="0"/>
              <a:t>JDBC</a:t>
            </a:r>
            <a:r>
              <a:rPr lang="zh-CN" altLang="zh-CN" sz="1600" dirty="0"/>
              <a:t>的人，</a:t>
            </a:r>
            <a:r>
              <a:rPr lang="en-US" altLang="zh-CN" sz="1600" dirty="0"/>
              <a:t>Spring</a:t>
            </a:r>
            <a:r>
              <a:rPr lang="zh-CN" altLang="zh-CN" sz="1600" dirty="0"/>
              <a:t>提供了</a:t>
            </a:r>
            <a:r>
              <a:rPr lang="en-US" altLang="zh-CN" sz="1600" dirty="0"/>
              <a:t>ORM</a:t>
            </a:r>
            <a:r>
              <a:rPr lang="zh-CN" altLang="zh-CN" sz="1600" dirty="0"/>
              <a:t>模块。</a:t>
            </a:r>
            <a:r>
              <a:rPr lang="en-US" altLang="zh-CN" sz="1600" dirty="0"/>
              <a:t>Spring</a:t>
            </a:r>
            <a:r>
              <a:rPr lang="zh-CN" altLang="zh-CN" sz="1600" dirty="0"/>
              <a:t>并不试图实现它自己的</a:t>
            </a:r>
            <a:r>
              <a:rPr lang="en-US" altLang="zh-CN" sz="1600" dirty="0"/>
              <a:t>ORM</a:t>
            </a:r>
            <a:r>
              <a:rPr lang="zh-CN" altLang="zh-CN" sz="1600" dirty="0"/>
              <a:t>解决方案，而是为几种流行的</a:t>
            </a:r>
            <a:r>
              <a:rPr lang="en-US" altLang="zh-CN" sz="1600" dirty="0"/>
              <a:t>ORM</a:t>
            </a:r>
            <a:r>
              <a:rPr lang="zh-CN" altLang="zh-CN" sz="1600" dirty="0"/>
              <a:t>框架提供了集成方案，包括</a:t>
            </a:r>
            <a:r>
              <a:rPr lang="en-US" altLang="zh-CN" sz="1600" dirty="0"/>
              <a:t>Hibernate</a:t>
            </a:r>
            <a:r>
              <a:rPr lang="zh-CN" altLang="zh-CN" sz="1600" dirty="0"/>
              <a:t>、</a:t>
            </a:r>
            <a:r>
              <a:rPr lang="en-US" altLang="zh-CN" sz="1600" dirty="0"/>
              <a:t>JDO</a:t>
            </a:r>
            <a:r>
              <a:rPr lang="zh-CN" altLang="zh-CN" sz="1600" dirty="0"/>
              <a:t>和</a:t>
            </a:r>
            <a:r>
              <a:rPr lang="en-US" altLang="zh-CN" sz="1600" dirty="0" err="1"/>
              <a:t>iBATIS</a:t>
            </a:r>
            <a:r>
              <a:rPr lang="en-US" altLang="zh-CN" sz="1600" dirty="0"/>
              <a:t> SQL</a:t>
            </a:r>
            <a:r>
              <a:rPr lang="zh-CN" altLang="zh-CN" sz="1600" dirty="0"/>
              <a:t>映射。</a:t>
            </a:r>
            <a:r>
              <a:rPr lang="en-US" altLang="zh-CN" sz="1600" dirty="0"/>
              <a:t>Spring</a:t>
            </a:r>
            <a:r>
              <a:rPr lang="zh-CN" altLang="zh-CN" sz="1600" dirty="0"/>
              <a:t>的事务管理支持这些</a:t>
            </a:r>
            <a:r>
              <a:rPr lang="en-US" altLang="zh-CN" sz="1600" dirty="0"/>
              <a:t>ORM</a:t>
            </a:r>
            <a:r>
              <a:rPr lang="zh-CN" altLang="zh-CN" sz="1600" dirty="0"/>
              <a:t>框架中的每一个也包括</a:t>
            </a:r>
            <a:r>
              <a:rPr lang="en-US" altLang="zh-CN" sz="1600" dirty="0"/>
              <a:t>JDBC</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631053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827" y="632297"/>
            <a:ext cx="4643610" cy="675370"/>
          </a:xfrm>
        </p:spPr>
        <p:txBody>
          <a:bodyPr>
            <a:normAutofit/>
          </a:bodyPr>
          <a:lstStyle/>
          <a:p>
            <a:pPr algn="l"/>
            <a:r>
              <a:rPr lang="en-US" altLang="zh-CN" sz="1800" b="1" dirty="0">
                <a:solidFill>
                  <a:schemeClr val="accent6">
                    <a:lumMod val="75000"/>
                  </a:schemeClr>
                </a:solidFill>
              </a:rPr>
              <a:t>Spring</a:t>
            </a:r>
            <a:r>
              <a:rPr lang="zh-CN" altLang="en-US" sz="1800" b="1" dirty="0">
                <a:solidFill>
                  <a:schemeClr val="accent6">
                    <a:lumMod val="75000"/>
                  </a:schemeClr>
                </a:solidFill>
              </a:rPr>
              <a:t>包含的模块</a:t>
            </a:r>
            <a:r>
              <a:rPr lang="en-US" altLang="zh-CN" sz="1800" b="1" dirty="0">
                <a:solidFill>
                  <a:schemeClr val="accent6">
                    <a:lumMod val="75000"/>
                  </a:schemeClr>
                </a:solidFill>
              </a:rPr>
              <a:t>-Spring</a:t>
            </a:r>
            <a:r>
              <a:rPr lang="zh-CN" altLang="zh-CN" sz="1800" b="1" dirty="0">
                <a:solidFill>
                  <a:schemeClr val="accent6">
                    <a:lumMod val="75000"/>
                  </a:schemeClr>
                </a:solidFill>
              </a:rPr>
              <a:t>的</a:t>
            </a:r>
            <a:r>
              <a:rPr lang="en-US" altLang="zh-CN" sz="1800" b="1" dirty="0">
                <a:solidFill>
                  <a:schemeClr val="accent6">
                    <a:lumMod val="75000"/>
                  </a:schemeClr>
                </a:solidFill>
              </a:rPr>
              <a:t>Web</a:t>
            </a:r>
            <a:r>
              <a:rPr lang="zh-CN" altLang="zh-CN" sz="1800" b="1" dirty="0">
                <a:solidFill>
                  <a:schemeClr val="accent6">
                    <a:lumMod val="75000"/>
                  </a:schemeClr>
                </a:solidFill>
              </a:rPr>
              <a:t>模块</a:t>
            </a:r>
            <a:endParaRPr lang="zh-CN" altLang="en-US" sz="1800" dirty="0"/>
          </a:p>
        </p:txBody>
      </p:sp>
      <p:sp>
        <p:nvSpPr>
          <p:cNvPr id="7173" name="内容占位符 20"/>
          <p:cNvSpPr>
            <a:spLocks noGrp="1"/>
          </p:cNvSpPr>
          <p:nvPr>
            <p:ph idx="4294967295"/>
          </p:nvPr>
        </p:nvSpPr>
        <p:spPr>
          <a:xfrm>
            <a:off x="297455" y="1557356"/>
            <a:ext cx="7998245" cy="1919288"/>
          </a:xfrm>
        </p:spPr>
        <p:txBody>
          <a:bodyPr/>
          <a:lstStyle/>
          <a:p>
            <a:pPr>
              <a:buFont typeface="Wingdings" panose="05000000000000000000" pitchFamily="2" charset="2"/>
              <a:buNone/>
              <a:defRPr/>
            </a:pPr>
            <a:r>
              <a:rPr lang="en-US" altLang="zh-CN" sz="1600" b="1" dirty="0">
                <a:latin typeface="+mn-ea"/>
              </a:rPr>
              <a:t>	</a:t>
            </a:r>
            <a:r>
              <a:rPr lang="en-US" altLang="zh-CN" sz="1600" dirty="0"/>
              <a:t>Web</a:t>
            </a:r>
            <a:r>
              <a:rPr lang="zh-CN" altLang="zh-CN" sz="1600" dirty="0"/>
              <a:t>上下文模块建立于应用上下文模块之上，提供了一个适合于</a:t>
            </a:r>
            <a:r>
              <a:rPr lang="en-US" altLang="zh-CN" sz="1600" dirty="0"/>
              <a:t>Web</a:t>
            </a:r>
            <a:r>
              <a:rPr lang="zh-CN" altLang="zh-CN" sz="1600" dirty="0"/>
              <a:t>应用的上下文。另外，这个模块还提供了一些面向服务支持。例如：实现文件上传的</a:t>
            </a:r>
            <a:r>
              <a:rPr lang="en-US" altLang="zh-CN" sz="1600" dirty="0"/>
              <a:t>multipart</a:t>
            </a:r>
            <a:r>
              <a:rPr lang="zh-CN" altLang="zh-CN" sz="1600" dirty="0"/>
              <a:t>请求，它也提供了</a:t>
            </a:r>
            <a:r>
              <a:rPr lang="en-US" altLang="zh-CN" sz="1600" dirty="0"/>
              <a:t>Spring</a:t>
            </a:r>
            <a:r>
              <a:rPr lang="zh-CN" altLang="zh-CN" sz="1600" dirty="0"/>
              <a:t>和其它</a:t>
            </a:r>
            <a:r>
              <a:rPr lang="en-US" altLang="zh-CN" sz="1600" dirty="0"/>
              <a:t>Web</a:t>
            </a:r>
            <a:r>
              <a:rPr lang="zh-CN" altLang="zh-CN" sz="1600" dirty="0"/>
              <a:t>框架的集成，比如</a:t>
            </a:r>
            <a:r>
              <a:rPr lang="en-US" altLang="zh-CN" sz="1600" dirty="0"/>
              <a:t>Struts</a:t>
            </a:r>
            <a:r>
              <a:rPr lang="zh-CN" altLang="zh-CN" sz="1600" dirty="0"/>
              <a:t>、</a:t>
            </a:r>
            <a:r>
              <a:rPr lang="en-US" altLang="zh-CN" sz="1600" dirty="0" err="1"/>
              <a:t>WebWork</a:t>
            </a: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627277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70968" y="1035585"/>
            <a:ext cx="6885542" cy="374573"/>
          </a:xfrm>
        </p:spPr>
        <p:txBody>
          <a:bodyPr>
            <a:normAutofit fontScale="90000"/>
          </a:bodyPr>
          <a:lstStyle/>
          <a:p>
            <a:pPr algn="l">
              <a:defRPr/>
            </a:pPr>
            <a:r>
              <a:rPr lang="en-US" altLang="zh-CN" sz="2400" b="1" dirty="0">
                <a:solidFill>
                  <a:schemeClr val="accent6">
                    <a:lumMod val="75000"/>
                  </a:schemeClr>
                </a:solidFill>
              </a:rPr>
              <a:t>Spring</a:t>
            </a:r>
            <a:r>
              <a:rPr lang="zh-CN" altLang="en-US" sz="2400" b="1" dirty="0">
                <a:solidFill>
                  <a:schemeClr val="accent6">
                    <a:lumMod val="75000"/>
                  </a:schemeClr>
                </a:solidFill>
              </a:rPr>
              <a:t>包含的模块</a:t>
            </a:r>
            <a:r>
              <a:rPr lang="en-US" altLang="zh-CN" sz="2400" b="1" dirty="0">
                <a:solidFill>
                  <a:schemeClr val="accent6">
                    <a:lumMod val="75000"/>
                  </a:schemeClr>
                </a:solidFill>
              </a:rPr>
              <a:t>-Spring</a:t>
            </a:r>
            <a:r>
              <a:rPr lang="zh-CN" altLang="zh-CN" sz="2400" b="1" dirty="0">
                <a:solidFill>
                  <a:schemeClr val="accent6">
                    <a:lumMod val="75000"/>
                  </a:schemeClr>
                </a:solidFill>
              </a:rPr>
              <a:t>的</a:t>
            </a:r>
            <a:r>
              <a:rPr lang="en-US" altLang="zh-CN" sz="2400" b="1" dirty="0">
                <a:solidFill>
                  <a:schemeClr val="accent6">
                    <a:lumMod val="75000"/>
                  </a:schemeClr>
                </a:solidFill>
              </a:rPr>
              <a:t>MVC</a:t>
            </a:r>
            <a:r>
              <a:rPr lang="zh-CN" altLang="zh-CN" sz="2400" b="1" dirty="0">
                <a:solidFill>
                  <a:schemeClr val="accent6">
                    <a:lumMod val="75000"/>
                  </a:schemeClr>
                </a:solidFill>
              </a:rPr>
              <a:t>框架</a:t>
            </a:r>
            <a:r>
              <a:rPr lang="en-US" altLang="zh-CN" sz="2400" dirty="0">
                <a:solidFill>
                  <a:schemeClr val="accent6">
                    <a:lumMod val="75000"/>
                  </a:schemeClr>
                </a:solidFill>
              </a:rPr>
              <a:t> </a:t>
            </a:r>
            <a:r>
              <a:rPr lang="zh-CN" altLang="zh-CN" sz="2800" dirty="0">
                <a:solidFill>
                  <a:schemeClr val="accent6">
                    <a:lumMod val="75000"/>
                  </a:schemeClr>
                </a:solidFill>
              </a:rPr>
              <a:t/>
            </a:r>
            <a:br>
              <a:rPr lang="zh-CN" altLang="zh-CN" sz="2800" dirty="0">
                <a:solidFill>
                  <a:schemeClr val="accent6">
                    <a:lumMod val="75000"/>
                  </a:schemeClr>
                </a:solidFill>
              </a:rPr>
            </a:br>
            <a:r>
              <a:rPr lang="zh-CN" altLang="zh-CN" sz="2800" dirty="0">
                <a:solidFill>
                  <a:schemeClr val="accent6">
                    <a:lumMod val="75000"/>
                  </a:schemeClr>
                </a:solidFill>
              </a:rPr>
              <a:t/>
            </a:r>
            <a:br>
              <a:rPr lang="zh-CN" altLang="zh-CN" sz="2800" dirty="0">
                <a:solidFill>
                  <a:schemeClr val="accent6">
                    <a:lumMod val="75000"/>
                  </a:schemeClr>
                </a:solidFill>
              </a:rPr>
            </a:br>
            <a:endParaRPr lang="zh-CN" altLang="en-US" sz="2400" b="1" dirty="0">
              <a:solidFill>
                <a:schemeClr val="accent6">
                  <a:lumMod val="75000"/>
                </a:schemeClr>
              </a:solidFill>
              <a:latin typeface="+mj-ea"/>
            </a:endParaRPr>
          </a:p>
        </p:txBody>
      </p:sp>
      <p:sp>
        <p:nvSpPr>
          <p:cNvPr id="7173" name="内容占位符 20"/>
          <p:cNvSpPr>
            <a:spLocks noGrp="1"/>
          </p:cNvSpPr>
          <p:nvPr>
            <p:ph idx="4294967295"/>
          </p:nvPr>
        </p:nvSpPr>
        <p:spPr>
          <a:xfrm>
            <a:off x="418641" y="1487278"/>
            <a:ext cx="7271132" cy="2092736"/>
          </a:xfrm>
        </p:spPr>
        <p:txBody>
          <a:bodyPr/>
          <a:lstStyle/>
          <a:p>
            <a:pPr marL="0" indent="0">
              <a:buNone/>
            </a:pPr>
            <a:r>
              <a:rPr lang="en-US" altLang="zh-CN" sz="1600" dirty="0" smtClean="0"/>
              <a:t>Spring</a:t>
            </a:r>
            <a:r>
              <a:rPr lang="zh-CN" altLang="zh-CN" sz="1600" dirty="0"/>
              <a:t>为构建</a:t>
            </a:r>
            <a:r>
              <a:rPr lang="en-US" altLang="zh-CN" sz="1600" dirty="0"/>
              <a:t>Web</a:t>
            </a:r>
            <a:r>
              <a:rPr lang="zh-CN" altLang="zh-CN" sz="1600" dirty="0"/>
              <a:t>应用提供了一个功能全面的</a:t>
            </a:r>
            <a:r>
              <a:rPr lang="en-US" altLang="zh-CN" sz="1600" dirty="0"/>
              <a:t>MVC</a:t>
            </a:r>
            <a:r>
              <a:rPr lang="zh-CN" altLang="zh-CN" sz="1600" dirty="0"/>
              <a:t>框架。虽然</a:t>
            </a:r>
            <a:r>
              <a:rPr lang="en-US" altLang="zh-CN" sz="1600" dirty="0"/>
              <a:t>Spring</a:t>
            </a:r>
            <a:r>
              <a:rPr lang="zh-CN" altLang="zh-CN" sz="1600" dirty="0"/>
              <a:t>可以很容易地与其它</a:t>
            </a:r>
            <a:r>
              <a:rPr lang="en-US" altLang="zh-CN" sz="1600" dirty="0"/>
              <a:t>MVC</a:t>
            </a:r>
            <a:r>
              <a:rPr lang="zh-CN" altLang="zh-CN" sz="1600" dirty="0"/>
              <a:t>框架集成，例如</a:t>
            </a:r>
            <a:r>
              <a:rPr lang="en-US" altLang="zh-CN" sz="1600" dirty="0"/>
              <a:t>Struts</a:t>
            </a:r>
            <a:r>
              <a:rPr lang="zh-CN" altLang="zh-CN" sz="1600" dirty="0"/>
              <a:t>，但</a:t>
            </a:r>
            <a:r>
              <a:rPr lang="en-US" altLang="zh-CN" sz="1600" dirty="0"/>
              <a:t>Spring</a:t>
            </a:r>
            <a:r>
              <a:rPr lang="zh-CN" altLang="zh-CN" sz="1600" dirty="0"/>
              <a:t>的</a:t>
            </a:r>
            <a:r>
              <a:rPr lang="en-US" altLang="zh-CN" sz="1600" dirty="0"/>
              <a:t>MVC</a:t>
            </a:r>
            <a:r>
              <a:rPr lang="zh-CN" altLang="zh-CN" sz="1600" dirty="0"/>
              <a:t>框架使用</a:t>
            </a:r>
            <a:r>
              <a:rPr lang="en-US" altLang="zh-CN" sz="1600" dirty="0"/>
              <a:t>IoC</a:t>
            </a:r>
            <a:r>
              <a:rPr lang="zh-CN" altLang="zh-CN" sz="1600" dirty="0"/>
              <a:t>对控制逻辑和业务对象提供了完全的分离。</a:t>
            </a:r>
          </a:p>
          <a:p>
            <a:pPr marL="0" indent="0">
              <a:buNone/>
            </a:pPr>
            <a:r>
              <a:rPr lang="zh-CN" altLang="zh-CN" sz="1600" dirty="0"/>
              <a:t>它也允许你声明性地将请求参数绑定到你的业务对象中，此外，</a:t>
            </a:r>
            <a:r>
              <a:rPr lang="en-US" altLang="zh-CN" sz="1600" dirty="0"/>
              <a:t>Spring</a:t>
            </a:r>
            <a:r>
              <a:rPr lang="zh-CN" altLang="zh-CN" sz="1600" dirty="0"/>
              <a:t>的</a:t>
            </a:r>
            <a:r>
              <a:rPr lang="en-US" altLang="zh-CN" sz="1600" dirty="0"/>
              <a:t>MVC</a:t>
            </a:r>
            <a:r>
              <a:rPr lang="zh-CN" altLang="zh-CN" sz="1600" dirty="0"/>
              <a:t>框架还可以利用</a:t>
            </a:r>
            <a:r>
              <a:rPr lang="en-US" altLang="zh-CN" sz="1600" dirty="0"/>
              <a:t>Spring</a:t>
            </a:r>
            <a:r>
              <a:rPr lang="zh-CN" altLang="zh-CN" sz="1600" dirty="0"/>
              <a:t>的任何其它服务，例如国际化信息与验证</a:t>
            </a: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521748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70968" y="1035585"/>
            <a:ext cx="6885542" cy="374573"/>
          </a:xfrm>
        </p:spPr>
        <p:txBody>
          <a:bodyPr>
            <a:normAutofit fontScale="90000"/>
          </a:bodyPr>
          <a:lstStyle/>
          <a:p>
            <a:pPr algn="l">
              <a:defRPr/>
            </a:pPr>
            <a:r>
              <a:rPr lang="en-US" altLang="zh-CN" sz="2400" b="1" dirty="0">
                <a:solidFill>
                  <a:schemeClr val="accent6">
                    <a:lumMod val="75000"/>
                  </a:schemeClr>
                </a:solidFill>
              </a:rPr>
              <a:t>Spring</a:t>
            </a:r>
            <a:r>
              <a:rPr lang="zh-CN" altLang="en-US" sz="2400" b="1" dirty="0">
                <a:solidFill>
                  <a:schemeClr val="accent6">
                    <a:lumMod val="75000"/>
                  </a:schemeClr>
                </a:solidFill>
              </a:rPr>
              <a:t>包含的模块</a:t>
            </a:r>
            <a:r>
              <a:rPr lang="en-US" altLang="zh-CN" sz="2400" b="1" dirty="0">
                <a:solidFill>
                  <a:schemeClr val="accent6">
                    <a:lumMod val="75000"/>
                  </a:schemeClr>
                </a:solidFill>
              </a:rPr>
              <a:t>-Spring</a:t>
            </a:r>
            <a:r>
              <a:rPr lang="zh-CN" altLang="zh-CN" sz="2400" b="1" dirty="0">
                <a:solidFill>
                  <a:schemeClr val="accent6">
                    <a:lumMod val="75000"/>
                  </a:schemeClr>
                </a:solidFill>
              </a:rPr>
              <a:t>的</a:t>
            </a:r>
            <a:r>
              <a:rPr lang="en-US" altLang="zh-CN" sz="2400" b="1" dirty="0">
                <a:solidFill>
                  <a:schemeClr val="accent6">
                    <a:lumMod val="75000"/>
                  </a:schemeClr>
                </a:solidFill>
              </a:rPr>
              <a:t>MVC</a:t>
            </a:r>
            <a:r>
              <a:rPr lang="zh-CN" altLang="zh-CN" sz="2400" b="1" dirty="0">
                <a:solidFill>
                  <a:schemeClr val="accent6">
                    <a:lumMod val="75000"/>
                  </a:schemeClr>
                </a:solidFill>
              </a:rPr>
              <a:t>框架</a:t>
            </a:r>
            <a:r>
              <a:rPr lang="en-US" altLang="zh-CN" sz="2400" dirty="0">
                <a:solidFill>
                  <a:schemeClr val="accent6">
                    <a:lumMod val="75000"/>
                  </a:schemeClr>
                </a:solidFill>
              </a:rPr>
              <a:t> </a:t>
            </a:r>
            <a:r>
              <a:rPr lang="zh-CN" altLang="zh-CN" sz="2800" dirty="0">
                <a:solidFill>
                  <a:schemeClr val="accent6">
                    <a:lumMod val="75000"/>
                  </a:schemeClr>
                </a:solidFill>
              </a:rPr>
              <a:t/>
            </a:r>
            <a:br>
              <a:rPr lang="zh-CN" altLang="zh-CN" sz="2800" dirty="0">
                <a:solidFill>
                  <a:schemeClr val="accent6">
                    <a:lumMod val="75000"/>
                  </a:schemeClr>
                </a:solidFill>
              </a:rPr>
            </a:br>
            <a:r>
              <a:rPr lang="zh-CN" altLang="zh-CN" sz="2800" dirty="0">
                <a:solidFill>
                  <a:schemeClr val="accent6">
                    <a:lumMod val="75000"/>
                  </a:schemeClr>
                </a:solidFill>
              </a:rPr>
              <a:t/>
            </a:r>
            <a:br>
              <a:rPr lang="zh-CN" altLang="zh-CN" sz="2800" dirty="0">
                <a:solidFill>
                  <a:schemeClr val="accent6">
                    <a:lumMod val="75000"/>
                  </a:schemeClr>
                </a:solidFill>
              </a:rPr>
            </a:br>
            <a:endParaRPr lang="zh-CN" altLang="en-US" sz="2400" b="1" dirty="0">
              <a:solidFill>
                <a:schemeClr val="accent6">
                  <a:lumMod val="75000"/>
                </a:schemeClr>
              </a:solidFill>
              <a:latin typeface="+mj-ea"/>
            </a:endParaRPr>
          </a:p>
        </p:txBody>
      </p:sp>
      <p:sp>
        <p:nvSpPr>
          <p:cNvPr id="7173" name="内容占位符 20"/>
          <p:cNvSpPr>
            <a:spLocks noGrp="1"/>
          </p:cNvSpPr>
          <p:nvPr>
            <p:ph idx="4294967295"/>
          </p:nvPr>
        </p:nvSpPr>
        <p:spPr>
          <a:xfrm>
            <a:off x="418641" y="1487278"/>
            <a:ext cx="7271132" cy="2092736"/>
          </a:xfrm>
        </p:spPr>
        <p:txBody>
          <a:bodyPr/>
          <a:lstStyle/>
          <a:p>
            <a:pPr marL="0" indent="0">
              <a:buNone/>
            </a:pPr>
            <a:r>
              <a:rPr lang="en-US" altLang="zh-CN" sz="1600" dirty="0" smtClean="0"/>
              <a:t>Spring</a:t>
            </a:r>
            <a:r>
              <a:rPr lang="zh-CN" altLang="zh-CN" sz="1600" dirty="0"/>
              <a:t>为构建</a:t>
            </a:r>
            <a:r>
              <a:rPr lang="en-US" altLang="zh-CN" sz="1600" dirty="0"/>
              <a:t>Web</a:t>
            </a:r>
            <a:r>
              <a:rPr lang="zh-CN" altLang="zh-CN" sz="1600" dirty="0"/>
              <a:t>应用提供了一个功能全面的</a:t>
            </a:r>
            <a:r>
              <a:rPr lang="en-US" altLang="zh-CN" sz="1600" dirty="0"/>
              <a:t>MVC</a:t>
            </a:r>
            <a:r>
              <a:rPr lang="zh-CN" altLang="zh-CN" sz="1600" dirty="0"/>
              <a:t>框架。虽然</a:t>
            </a:r>
            <a:r>
              <a:rPr lang="en-US" altLang="zh-CN" sz="1600" dirty="0"/>
              <a:t>Spring</a:t>
            </a:r>
            <a:r>
              <a:rPr lang="zh-CN" altLang="zh-CN" sz="1600" dirty="0"/>
              <a:t>可以很容易地与其它</a:t>
            </a:r>
            <a:r>
              <a:rPr lang="en-US" altLang="zh-CN" sz="1600" dirty="0"/>
              <a:t>MVC</a:t>
            </a:r>
            <a:r>
              <a:rPr lang="zh-CN" altLang="zh-CN" sz="1600" dirty="0"/>
              <a:t>框架集成，例如</a:t>
            </a:r>
            <a:r>
              <a:rPr lang="en-US" altLang="zh-CN" sz="1600" dirty="0"/>
              <a:t>Struts</a:t>
            </a:r>
            <a:r>
              <a:rPr lang="zh-CN" altLang="zh-CN" sz="1600" dirty="0"/>
              <a:t>，但</a:t>
            </a:r>
            <a:r>
              <a:rPr lang="en-US" altLang="zh-CN" sz="1600" dirty="0"/>
              <a:t>Spring</a:t>
            </a:r>
            <a:r>
              <a:rPr lang="zh-CN" altLang="zh-CN" sz="1600" dirty="0"/>
              <a:t>的</a:t>
            </a:r>
            <a:r>
              <a:rPr lang="en-US" altLang="zh-CN" sz="1600" dirty="0"/>
              <a:t>MVC</a:t>
            </a:r>
            <a:r>
              <a:rPr lang="zh-CN" altLang="zh-CN" sz="1600" dirty="0"/>
              <a:t>框架使用</a:t>
            </a:r>
            <a:r>
              <a:rPr lang="en-US" altLang="zh-CN" sz="1600" dirty="0"/>
              <a:t>IoC</a:t>
            </a:r>
            <a:r>
              <a:rPr lang="zh-CN" altLang="zh-CN" sz="1600" dirty="0"/>
              <a:t>对控制逻辑和业务对象提供了完全的分离。</a:t>
            </a:r>
          </a:p>
          <a:p>
            <a:pPr marL="0" indent="0">
              <a:buNone/>
            </a:pPr>
            <a:r>
              <a:rPr lang="zh-CN" altLang="zh-CN" sz="1600" dirty="0"/>
              <a:t>它也允许你声明性地将请求参数绑定到你的业务对象中，此外，</a:t>
            </a:r>
            <a:r>
              <a:rPr lang="en-US" altLang="zh-CN" sz="1600" dirty="0"/>
              <a:t>Spring</a:t>
            </a:r>
            <a:r>
              <a:rPr lang="zh-CN" altLang="zh-CN" sz="1600" dirty="0"/>
              <a:t>的</a:t>
            </a:r>
            <a:r>
              <a:rPr lang="en-US" altLang="zh-CN" sz="1600" dirty="0"/>
              <a:t>MVC</a:t>
            </a:r>
            <a:r>
              <a:rPr lang="zh-CN" altLang="zh-CN" sz="1600" dirty="0"/>
              <a:t>框架还可以利用</a:t>
            </a:r>
            <a:r>
              <a:rPr lang="en-US" altLang="zh-CN" sz="1600" dirty="0"/>
              <a:t>Spring</a:t>
            </a:r>
            <a:r>
              <a:rPr lang="zh-CN" altLang="zh-CN" sz="1600" dirty="0"/>
              <a:t>的任何其它服务，例如国际化信息与验证</a:t>
            </a: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93304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2133" y="946279"/>
            <a:ext cx="5353634" cy="2154436"/>
          </a:xfrm>
          <a:prstGeom prst="rect">
            <a:avLst/>
          </a:prstGeom>
          <a:noFill/>
        </p:spPr>
        <p:txBody>
          <a:bodyPr wrap="square" rtlCol="0">
            <a:spAutoFit/>
          </a:bodyPr>
          <a:lstStyle/>
          <a:p>
            <a:r>
              <a:rPr lang="zh-CN" altLang="en-US" dirty="0" smtClean="0"/>
              <a:t>二、</a:t>
            </a:r>
            <a:r>
              <a:rPr lang="en-US" altLang="zh-CN" b="1" dirty="0"/>
              <a:t> </a:t>
            </a:r>
            <a:r>
              <a:rPr lang="en-US" altLang="zh-CN" b="1" dirty="0" smtClean="0"/>
              <a:t>IoC</a:t>
            </a:r>
            <a:r>
              <a:rPr lang="zh-CN" altLang="zh-CN" b="1" dirty="0" smtClean="0"/>
              <a:t>（</a:t>
            </a:r>
            <a:r>
              <a:rPr lang="zh-CN" altLang="zh-CN" b="1" dirty="0"/>
              <a:t>控制</a:t>
            </a:r>
            <a:r>
              <a:rPr lang="zh-CN" altLang="zh-CN" b="1" dirty="0" smtClean="0"/>
              <a:t>反转）</a:t>
            </a:r>
            <a:endParaRPr lang="en-US" altLang="zh-CN" b="1" dirty="0" smtClean="0"/>
          </a:p>
          <a:p>
            <a:endParaRPr lang="zh-CN" altLang="zh-CN" b="1" dirty="0"/>
          </a:p>
          <a:p>
            <a:pPr marL="285750" indent="-285750">
              <a:buFont typeface="Wingdings" panose="05000000000000000000" pitchFamily="2" charset="2"/>
              <a:buChar char="Ø"/>
            </a:pPr>
            <a:r>
              <a:rPr lang="en-US" altLang="zh-CN" sz="1600" dirty="0"/>
              <a:t>IoC</a:t>
            </a:r>
            <a:r>
              <a:rPr lang="zh-CN" altLang="en-US" sz="1600" dirty="0" smtClean="0"/>
              <a:t>的概念</a:t>
            </a:r>
            <a:endParaRPr lang="en-US" altLang="zh-CN" sz="1600" dirty="0" smtClean="0"/>
          </a:p>
          <a:p>
            <a:pPr marL="285750" indent="-285750">
              <a:buFont typeface="Wingdings" panose="05000000000000000000" pitchFamily="2" charset="2"/>
              <a:buChar char="Ø"/>
            </a:pPr>
            <a:r>
              <a:rPr lang="en-US" altLang="zh-CN" sz="1600" dirty="0"/>
              <a:t>IoC</a:t>
            </a:r>
            <a:r>
              <a:rPr lang="zh-CN" altLang="en-US" sz="1600" dirty="0" smtClean="0"/>
              <a:t>的实现原理</a:t>
            </a:r>
            <a:endParaRPr lang="en-US" altLang="zh-CN" sz="1600" dirty="0" smtClean="0"/>
          </a:p>
          <a:p>
            <a:pPr marL="285750" indent="-285750">
              <a:buFont typeface="Wingdings" panose="05000000000000000000" pitchFamily="2" charset="2"/>
              <a:buChar char="Ø"/>
            </a:pPr>
            <a:r>
              <a:rPr lang="en-US" altLang="zh-CN" sz="1600" dirty="0" smtClean="0"/>
              <a:t>IoC</a:t>
            </a:r>
            <a:r>
              <a:rPr lang="zh-CN" altLang="en-US" sz="1600" dirty="0" smtClean="0"/>
              <a:t>实现方式</a:t>
            </a:r>
            <a:endParaRPr lang="en-US" altLang="zh-CN" sz="1600" dirty="0" smtClean="0"/>
          </a:p>
          <a:p>
            <a:pPr marL="285750" indent="-285750">
              <a:buFont typeface="Wingdings" panose="05000000000000000000" pitchFamily="2" charset="2"/>
              <a:buChar char="Ø"/>
            </a:pPr>
            <a:r>
              <a:rPr lang="zh-CN" altLang="en-US" sz="1600" dirty="0" smtClean="0"/>
              <a:t>设值方法注入</a:t>
            </a:r>
            <a:endParaRPr lang="en-US" altLang="zh-CN" sz="1600" dirty="0" smtClean="0"/>
          </a:p>
          <a:p>
            <a:pPr marL="285750" indent="-285750">
              <a:buFont typeface="Wingdings" panose="05000000000000000000" pitchFamily="2" charset="2"/>
              <a:buChar char="Ø"/>
            </a:pPr>
            <a:r>
              <a:rPr lang="en-US" altLang="zh-CN" sz="1600" dirty="0"/>
              <a:t>BeanFactory</a:t>
            </a:r>
            <a:endParaRPr lang="zh-CN" altLang="zh-CN" sz="1600" dirty="0"/>
          </a:p>
          <a:p>
            <a:endParaRPr lang="zh-CN" altLang="en-US" sz="1600" dirty="0"/>
          </a:p>
        </p:txBody>
      </p:sp>
    </p:spTree>
    <p:extLst>
      <p:ext uri="{BB962C8B-B14F-4D97-AF65-F5344CB8AC3E}">
        <p14:creationId xmlns:p14="http://schemas.microsoft.com/office/powerpoint/2010/main" val="4236348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85590" y="506775"/>
            <a:ext cx="5917933" cy="417353"/>
          </a:xfrm>
        </p:spPr>
        <p:txBody>
          <a:bodyPr>
            <a:normAutofit/>
          </a:bodyPr>
          <a:lstStyle/>
          <a:p>
            <a:pPr algn="l">
              <a:defRPr/>
            </a:pPr>
            <a:r>
              <a:rPr lang="zh-CN" altLang="en-US" sz="1800" b="1" dirty="0" smtClean="0">
                <a:solidFill>
                  <a:schemeClr val="accent6">
                    <a:lumMod val="75000"/>
                  </a:schemeClr>
                </a:solidFill>
              </a:rPr>
              <a:t>控制反转的概念</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611084" y="1035585"/>
            <a:ext cx="6351576" cy="3294235"/>
          </a:xfrm>
        </p:spPr>
        <p:txBody>
          <a:bodyPr/>
          <a:lstStyle/>
          <a:p>
            <a:pPr>
              <a:buFont typeface="Wingdings" panose="05000000000000000000" pitchFamily="2" charset="2"/>
              <a:buAutoNum type="arabicPeriod"/>
              <a:defRPr/>
            </a:pPr>
            <a:endParaRPr lang="en-US" altLang="zh-CN" sz="1500" dirty="0"/>
          </a:p>
          <a:p>
            <a:pPr marL="0" indent="0">
              <a:buNone/>
              <a:defRPr/>
            </a:pPr>
            <a:endParaRPr lang="en-US" altLang="zh-CN" sz="1500" dirty="0" smtClean="0"/>
          </a:p>
          <a:p>
            <a:pPr marL="0" indent="0">
              <a:buNone/>
              <a:defRPr/>
            </a:pPr>
            <a:r>
              <a:rPr lang="zh-CN" altLang="zh-CN" sz="1600" dirty="0"/>
              <a:t>控制反转（</a:t>
            </a:r>
            <a:r>
              <a:rPr lang="en-US" altLang="zh-CN" sz="1600" dirty="0"/>
              <a:t>IoC=Inversion of Control</a:t>
            </a:r>
            <a:r>
              <a:rPr lang="zh-CN" altLang="zh-CN" sz="1600" dirty="0"/>
              <a:t>）</a:t>
            </a:r>
            <a:r>
              <a:rPr lang="en-US" altLang="zh-CN" sz="1600" dirty="0"/>
              <a:t>IoC</a:t>
            </a:r>
            <a:r>
              <a:rPr lang="zh-CN" altLang="zh-CN" sz="1600" dirty="0" smtClean="0"/>
              <a:t>，由</a:t>
            </a:r>
            <a:r>
              <a:rPr lang="zh-CN" altLang="zh-CN" sz="1600" dirty="0"/>
              <a:t>容器控制程序之间的（依赖）关系，而非传统实现中，由程序代码直接操控。这也就是所谓“控制反转”的概念所在：（依赖）控制权由应用代码中转到了外部容器，控制权的转移，是所谓</a:t>
            </a:r>
            <a:r>
              <a:rPr lang="zh-CN" altLang="zh-CN" sz="1600" dirty="0" smtClean="0"/>
              <a:t>反转</a:t>
            </a:r>
            <a:endParaRPr lang="en-US" altLang="zh-CN" sz="1600" dirty="0" smtClean="0"/>
          </a:p>
          <a:p>
            <a:pPr marL="0" indent="0">
              <a:buNone/>
              <a:defRPr/>
            </a:pPr>
            <a:endParaRPr lang="en-US" altLang="zh-CN" sz="1600" dirty="0"/>
          </a:p>
          <a:p>
            <a:pPr marL="0" indent="0">
              <a:buNone/>
              <a:defRPr/>
            </a:pPr>
            <a:r>
              <a:rPr lang="zh-CN" altLang="en-US" sz="1600" dirty="0" smtClean="0"/>
              <a:t>控制反转更精确的定义应该是依赖注入（</a:t>
            </a:r>
            <a:r>
              <a:rPr lang="en-US" altLang="zh-CN" sz="1600" dirty="0" smtClean="0"/>
              <a:t>DI</a:t>
            </a:r>
            <a:r>
              <a:rPr lang="zh-CN" altLang="en-US" sz="1600" dirty="0" smtClean="0"/>
              <a:t>）</a:t>
            </a:r>
            <a:r>
              <a:rPr lang="zh-CN" altLang="zh-CN" sz="1600" dirty="0" smtClean="0"/>
              <a:t>所谓</a:t>
            </a:r>
            <a:r>
              <a:rPr lang="zh-CN" altLang="zh-CN" sz="1600" dirty="0"/>
              <a:t>依赖注入，即组件之间的依赖关系由容器在运行期决定，形象的来说，即由容器动态的将某种依赖关系注入到组件之中</a:t>
            </a: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843132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710119"/>
            <a:ext cx="6303523" cy="503744"/>
          </a:xfrm>
        </p:spPr>
        <p:txBody>
          <a:bodyPr>
            <a:normAutofit/>
          </a:bodyPr>
          <a:lstStyle/>
          <a:p>
            <a:pPr algn="l">
              <a:defRPr/>
            </a:pPr>
            <a:r>
              <a:rPr lang="zh-CN" altLang="en-US" sz="1800" b="1" dirty="0" smtClean="0">
                <a:solidFill>
                  <a:schemeClr val="accent6">
                    <a:lumMod val="75000"/>
                  </a:schemeClr>
                </a:solidFill>
              </a:rPr>
              <a:t>控制反转的实现原理</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600067" y="1474973"/>
            <a:ext cx="6858351" cy="2535168"/>
          </a:xfrm>
        </p:spPr>
        <p:txBody>
          <a:bodyPr/>
          <a:lstStyle/>
          <a:p>
            <a:pPr marL="0" indent="0">
              <a:buNone/>
              <a:defRPr/>
            </a:pPr>
            <a:endParaRPr lang="en-US" altLang="zh-CN" sz="1500" dirty="0" smtClean="0"/>
          </a:p>
          <a:p>
            <a:pPr marL="0" indent="0">
              <a:buNone/>
              <a:defRPr/>
            </a:pPr>
            <a:r>
              <a:rPr lang="zh-CN" altLang="zh-CN" sz="1600" dirty="0"/>
              <a:t>控制</a:t>
            </a:r>
            <a:r>
              <a:rPr lang="zh-CN" altLang="zh-CN" sz="1600" dirty="0" smtClean="0"/>
              <a:t>反转</a:t>
            </a:r>
            <a:r>
              <a:rPr lang="zh-CN" altLang="en-US" sz="1600" dirty="0" smtClean="0"/>
              <a:t>是基于</a:t>
            </a:r>
            <a:r>
              <a:rPr lang="en-US" altLang="zh-CN" sz="1600" dirty="0" smtClean="0"/>
              <a:t>JAVA</a:t>
            </a:r>
            <a:r>
              <a:rPr lang="zh-CN" altLang="en-US" sz="1600" dirty="0" smtClean="0"/>
              <a:t>反射机制和工厂模式，采用面向接口编程方式实现的</a:t>
            </a:r>
            <a:endParaRPr lang="en-US" altLang="zh-CN" sz="1500" dirty="0"/>
          </a:p>
          <a:p>
            <a:pPr>
              <a:buFont typeface="Wingdings" panose="05000000000000000000" pitchFamily="2" charset="2"/>
              <a:buAutoNum type="arabicPeriod"/>
              <a:defRPr/>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988230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64405" y="672256"/>
            <a:ext cx="6303523" cy="503744"/>
          </a:xfrm>
        </p:spPr>
        <p:txBody>
          <a:bodyPr>
            <a:normAutofit/>
          </a:bodyPr>
          <a:lstStyle/>
          <a:p>
            <a:pPr algn="l">
              <a:defRPr/>
            </a:pPr>
            <a:r>
              <a:rPr lang="zh-CN" altLang="en-US" sz="1800" b="1" dirty="0" smtClean="0">
                <a:solidFill>
                  <a:schemeClr val="accent6">
                    <a:lumMod val="75000"/>
                  </a:schemeClr>
                </a:solidFill>
              </a:rPr>
              <a:t>控制反转的注入方式</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89899" y="1364803"/>
            <a:ext cx="5428034" cy="2667371"/>
          </a:xfrm>
        </p:spPr>
        <p:txBody>
          <a:bodyPr/>
          <a:lstStyle/>
          <a:p>
            <a:pPr>
              <a:buFont typeface="Wingdings" panose="05000000000000000000" pitchFamily="2" charset="2"/>
              <a:buAutoNum type="arabicPeriod"/>
              <a:defRPr/>
            </a:pPr>
            <a:endParaRPr lang="en-US" altLang="zh-CN" sz="1500" dirty="0"/>
          </a:p>
          <a:p>
            <a:pPr marL="0" indent="0">
              <a:buNone/>
              <a:defRPr/>
            </a:pPr>
            <a:endParaRPr lang="en-US" altLang="zh-CN" sz="1500" dirty="0" smtClean="0"/>
          </a:p>
          <a:p>
            <a:pPr>
              <a:buFont typeface="Arial" panose="020B0604020202020204" pitchFamily="34" charset="0"/>
              <a:buChar char="•"/>
              <a:defRPr/>
            </a:pPr>
            <a:r>
              <a:rPr lang="zh-CN" altLang="en-US" sz="1500" dirty="0" smtClean="0"/>
              <a:t>接口注入</a:t>
            </a:r>
            <a:r>
              <a:rPr lang="zh-CN" altLang="zh-CN" sz="1600" dirty="0"/>
              <a:t>（</a:t>
            </a:r>
            <a:r>
              <a:rPr lang="en-US" altLang="zh-CN" sz="1600" dirty="0"/>
              <a:t>Interface Injection</a:t>
            </a:r>
            <a:r>
              <a:rPr lang="zh-CN" altLang="zh-CN" sz="1600" dirty="0"/>
              <a:t>）</a:t>
            </a:r>
            <a:endParaRPr lang="en-US" altLang="zh-CN" sz="1500" dirty="0" smtClean="0"/>
          </a:p>
          <a:p>
            <a:pPr>
              <a:buFont typeface="Arial" panose="020B0604020202020204" pitchFamily="34" charset="0"/>
              <a:buChar char="•"/>
              <a:defRPr/>
            </a:pPr>
            <a:r>
              <a:rPr lang="zh-CN" altLang="en-US" sz="1500" dirty="0" smtClean="0"/>
              <a:t>设值方法注入</a:t>
            </a:r>
            <a:r>
              <a:rPr lang="zh-CN" altLang="zh-CN" sz="1600" dirty="0"/>
              <a:t>（</a:t>
            </a:r>
            <a:r>
              <a:rPr lang="en-US" altLang="zh-CN" sz="1600" dirty="0"/>
              <a:t>Setter Injection</a:t>
            </a:r>
            <a:r>
              <a:rPr lang="zh-CN" altLang="zh-CN" sz="1600" dirty="0" smtClean="0"/>
              <a:t>）</a:t>
            </a:r>
            <a:endParaRPr lang="en-US" altLang="zh-CN" sz="1600" dirty="0" smtClean="0"/>
          </a:p>
          <a:p>
            <a:pPr>
              <a:buFont typeface="Arial" panose="020B0604020202020204" pitchFamily="34" charset="0"/>
              <a:buChar char="•"/>
              <a:defRPr/>
            </a:pPr>
            <a:r>
              <a:rPr lang="zh-CN" altLang="en-US" sz="1600" dirty="0" smtClean="0"/>
              <a:t>构造子注入</a:t>
            </a:r>
            <a:r>
              <a:rPr lang="zh-CN" altLang="zh-CN" sz="1600" dirty="0"/>
              <a:t>（</a:t>
            </a:r>
            <a:r>
              <a:rPr lang="en-US" altLang="zh-CN" sz="1600" dirty="0"/>
              <a:t>Constructor Injection</a:t>
            </a:r>
            <a:r>
              <a:rPr lang="zh-CN" altLang="zh-CN" sz="1600" dirty="0"/>
              <a:t>）</a:t>
            </a:r>
            <a:endParaRPr lang="en-US" altLang="zh-CN" sz="1500" dirty="0" smtClean="0"/>
          </a:p>
          <a:p>
            <a:pPr>
              <a:buFont typeface="Arial" panose="020B0604020202020204" pitchFamily="34" charset="0"/>
              <a:buChar char="•"/>
              <a:defRPr/>
            </a:pPr>
            <a:endParaRPr lang="en-US" altLang="zh-CN" sz="1500" dirty="0"/>
          </a:p>
          <a:p>
            <a:pPr>
              <a:buFont typeface="Wingdings" panose="05000000000000000000" pitchFamily="2" charset="2"/>
              <a:buNone/>
              <a:defRPr/>
            </a:pPr>
            <a:r>
              <a:rPr lang="en-US" altLang="zh-CN" sz="1500" dirty="0"/>
              <a:t> </a:t>
            </a:r>
            <a:r>
              <a:rPr lang="en-US" altLang="zh-CN" sz="1500" dirty="0" smtClean="0"/>
              <a:t>      </a:t>
            </a:r>
            <a:r>
              <a:rPr lang="zh-CN" altLang="en-US" sz="1500" b="1" dirty="0" smtClean="0"/>
              <a:t>其中设值方法注入应该最广泛，我们主要了解这种方式</a:t>
            </a:r>
            <a:endParaRPr lang="en-US" altLang="zh-CN" sz="1500" b="1"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672022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31354" y="569932"/>
            <a:ext cx="6303523" cy="503744"/>
          </a:xfrm>
        </p:spPr>
        <p:txBody>
          <a:bodyPr>
            <a:normAutofit/>
          </a:bodyPr>
          <a:lstStyle/>
          <a:p>
            <a:pPr algn="l">
              <a:defRPr/>
            </a:pPr>
            <a:r>
              <a:rPr lang="zh-CN" altLang="en-US" sz="1800" b="1" dirty="0" smtClean="0">
                <a:solidFill>
                  <a:schemeClr val="accent6">
                    <a:lumMod val="75000"/>
                  </a:schemeClr>
                </a:solidFill>
              </a:rPr>
              <a:t>设值方法注入</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875489" y="1073676"/>
            <a:ext cx="6760724" cy="3520549"/>
          </a:xfrm>
        </p:spPr>
        <p:txBody>
          <a:bodyPr>
            <a:normAutofit fontScale="85000" lnSpcReduction="20000"/>
          </a:bodyPr>
          <a:lstStyle/>
          <a:p>
            <a:pPr>
              <a:buFont typeface="Wingdings" panose="05000000000000000000" pitchFamily="2" charset="2"/>
              <a:buAutoNum type="arabicPeriod"/>
              <a:defRPr/>
            </a:pPr>
            <a:endParaRPr lang="en-US" altLang="zh-CN" sz="1500" dirty="0"/>
          </a:p>
          <a:p>
            <a:pPr marL="0" indent="0">
              <a:buNone/>
              <a:defRPr/>
            </a:pPr>
            <a:r>
              <a:rPr lang="en-US" altLang="zh-CN" sz="1900" dirty="0" smtClean="0"/>
              <a:t>//</a:t>
            </a:r>
            <a:r>
              <a:rPr lang="zh-CN" altLang="en-US" sz="1900" dirty="0" smtClean="0"/>
              <a:t>要注入的类</a:t>
            </a:r>
            <a:endParaRPr lang="en-US" altLang="zh-CN" sz="1900" dirty="0" smtClean="0"/>
          </a:p>
          <a:p>
            <a:pPr marL="0" indent="0">
              <a:buNone/>
            </a:pPr>
            <a:r>
              <a:rPr lang="en-US" altLang="zh-CN" sz="1600" dirty="0"/>
              <a:t>public class UserRegister {</a:t>
            </a:r>
            <a:endParaRPr lang="zh-CN" altLang="zh-CN" sz="1600" dirty="0"/>
          </a:p>
          <a:p>
            <a:pPr marL="0" indent="0">
              <a:buNone/>
            </a:pPr>
            <a:r>
              <a:rPr lang="en-US" altLang="zh-CN" sz="1600" dirty="0"/>
              <a:t>    private UserDao userDao = null;//</a:t>
            </a:r>
            <a:r>
              <a:rPr lang="zh-CN" altLang="zh-CN" sz="1600" dirty="0"/>
              <a:t>由容器注入的实例对象</a:t>
            </a:r>
          </a:p>
          <a:p>
            <a:pPr marL="0" indent="0">
              <a:buNone/>
            </a:pPr>
            <a:r>
              <a:rPr lang="en-US" altLang="zh-CN" sz="1600" dirty="0"/>
              <a:t>    </a:t>
            </a:r>
            <a:endParaRPr lang="zh-CN" altLang="zh-CN" sz="1600" dirty="0"/>
          </a:p>
          <a:p>
            <a:pPr marL="0" indent="0">
              <a:buNone/>
            </a:pPr>
            <a:r>
              <a:rPr lang="en-US" altLang="zh-CN" sz="1600" dirty="0">
                <a:solidFill>
                  <a:srgbClr val="FF0000"/>
                </a:solidFill>
              </a:rPr>
              <a:t>    public void setUserDao(UserDao userDao){</a:t>
            </a:r>
            <a:endParaRPr lang="zh-CN" altLang="zh-CN" sz="1600" dirty="0">
              <a:solidFill>
                <a:srgbClr val="FF0000"/>
              </a:solidFill>
            </a:endParaRPr>
          </a:p>
          <a:p>
            <a:pPr marL="0" indent="0">
              <a:buNone/>
            </a:pPr>
            <a:r>
              <a:rPr lang="en-US" altLang="zh-CN" sz="1600" dirty="0">
                <a:solidFill>
                  <a:srgbClr val="FF0000"/>
                </a:solidFill>
              </a:rPr>
              <a:t>        this.userDao = userDao;</a:t>
            </a:r>
            <a:endParaRPr lang="zh-CN" altLang="zh-CN" sz="1600" dirty="0">
              <a:solidFill>
                <a:srgbClr val="FF0000"/>
              </a:solidFill>
            </a:endParaRPr>
          </a:p>
          <a:p>
            <a:pPr marL="0" indent="0">
              <a:buNone/>
            </a:pP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a:t> </a:t>
            </a:r>
            <a:r>
              <a:rPr lang="en-US" altLang="zh-CN" sz="1600" dirty="0" smtClean="0"/>
              <a:t>   // </a:t>
            </a:r>
            <a:r>
              <a:rPr lang="en-US" altLang="zh-CN" sz="1600" dirty="0"/>
              <a:t>UserRegister</a:t>
            </a:r>
            <a:r>
              <a:rPr lang="zh-CN" altLang="zh-CN" sz="1600" dirty="0"/>
              <a:t>的业务方法</a:t>
            </a:r>
          </a:p>
          <a:p>
            <a:pPr marL="0" indent="0">
              <a:buNone/>
            </a:pPr>
            <a:r>
              <a:rPr lang="en-US" altLang="zh-CN" sz="1600" dirty="0" smtClean="0"/>
              <a:t>}</a:t>
            </a:r>
            <a:r>
              <a:rPr lang="en-US" altLang="zh-CN" sz="1600" dirty="0"/>
              <a:t> </a:t>
            </a:r>
            <a:endParaRPr lang="en-US" altLang="zh-CN" sz="1600" dirty="0" smtClean="0"/>
          </a:p>
          <a:p>
            <a:pPr marL="0" indent="0">
              <a:buNone/>
            </a:pPr>
            <a:r>
              <a:rPr lang="en-US" altLang="zh-CN" sz="1900" dirty="0" smtClean="0"/>
              <a:t>//</a:t>
            </a:r>
            <a:r>
              <a:rPr lang="en-US" altLang="zh-CN" sz="1900" dirty="0"/>
              <a:t>Spring</a:t>
            </a:r>
            <a:r>
              <a:rPr lang="zh-CN" altLang="zh-CN" sz="1900" dirty="0"/>
              <a:t>的配置文件</a:t>
            </a:r>
            <a:r>
              <a:rPr lang="en-US" altLang="zh-CN" sz="1900" dirty="0"/>
              <a:t>applicationContext.xml</a:t>
            </a:r>
            <a:r>
              <a:rPr lang="zh-CN" altLang="zh-CN" sz="1900" dirty="0"/>
              <a:t>代码</a:t>
            </a:r>
            <a:endParaRPr lang="en-US" altLang="zh-CN" sz="1900" dirty="0" smtClean="0"/>
          </a:p>
          <a:p>
            <a:pPr marL="0" indent="0">
              <a:buNone/>
            </a:pPr>
            <a:r>
              <a:rPr lang="en-US" altLang="zh-CN" sz="1600" dirty="0" smtClean="0">
                <a:solidFill>
                  <a:srgbClr val="FF0000"/>
                </a:solidFill>
              </a:rPr>
              <a:t>&lt;</a:t>
            </a:r>
            <a:r>
              <a:rPr lang="en-US" altLang="zh-CN" sz="1600" dirty="0">
                <a:solidFill>
                  <a:srgbClr val="FF0000"/>
                </a:solidFill>
              </a:rPr>
              <a:t>bean id="userRegister" class="com.dev.spring.simple.UserRegister"&gt;</a:t>
            </a:r>
            <a:endParaRPr lang="zh-CN" altLang="zh-CN" sz="1600" dirty="0">
              <a:solidFill>
                <a:srgbClr val="FF0000"/>
              </a:solidFill>
            </a:endParaRPr>
          </a:p>
          <a:p>
            <a:pPr marL="0" indent="0">
              <a:buNone/>
            </a:pPr>
            <a:r>
              <a:rPr lang="en-US" altLang="zh-CN" sz="1600" dirty="0" smtClean="0">
                <a:solidFill>
                  <a:srgbClr val="FF0000"/>
                </a:solidFill>
              </a:rPr>
              <a:t>&lt;</a:t>
            </a:r>
            <a:r>
              <a:rPr lang="en-US" altLang="zh-CN" sz="1600" dirty="0">
                <a:solidFill>
                  <a:srgbClr val="FF0000"/>
                </a:solidFill>
              </a:rPr>
              <a:t>property name="userDao"&gt;&lt;ref local="userDao"/&gt;&lt;/property&gt;</a:t>
            </a:r>
            <a:endParaRPr lang="zh-CN" altLang="zh-CN" sz="1600" dirty="0">
              <a:solidFill>
                <a:srgbClr val="FF0000"/>
              </a:solidFill>
            </a:endParaRPr>
          </a:p>
          <a:p>
            <a:pPr marL="0" indent="0">
              <a:buNone/>
            </a:pPr>
            <a:r>
              <a:rPr lang="en-US" altLang="zh-CN" sz="1600" dirty="0">
                <a:solidFill>
                  <a:srgbClr val="FF0000"/>
                </a:solidFill>
              </a:rPr>
              <a:t>&lt;/bean&gt;</a:t>
            </a:r>
            <a:endParaRPr lang="zh-CN" altLang="zh-CN" sz="1600" dirty="0">
              <a:solidFill>
                <a:srgbClr val="FF0000"/>
              </a:solidFill>
            </a:endParaRPr>
          </a:p>
          <a:p>
            <a:pPr marL="0" indent="0">
              <a:buNone/>
            </a:pPr>
            <a:r>
              <a:rPr lang="en-US" altLang="zh-CN" sz="1600" dirty="0">
                <a:solidFill>
                  <a:srgbClr val="FF0000"/>
                </a:solidFill>
              </a:rPr>
              <a:t>&lt;bean id="userDao" class="com.dev.spring.simple.MemoryUserDao"/&gt;</a:t>
            </a:r>
            <a:endParaRPr lang="zh-CN" altLang="zh-CN" sz="1600" dirty="0">
              <a:solidFill>
                <a:srgbClr val="FF0000"/>
              </a:solidFill>
            </a:endParaRPr>
          </a:p>
          <a:p>
            <a:pPr marL="0" indent="0">
              <a:buNone/>
            </a:pPr>
            <a:r>
              <a:rPr lang="en-US" altLang="zh-CN" sz="1600" dirty="0"/>
              <a:t> </a:t>
            </a:r>
            <a:endParaRPr lang="zh-CN" altLang="zh-CN" sz="1600" dirty="0"/>
          </a:p>
          <a:p>
            <a:endParaRPr lang="en-US" altLang="zh-CN" sz="1600" dirty="0" smtClean="0"/>
          </a:p>
          <a:p>
            <a:endParaRPr lang="zh-CN"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537072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213166" y="1049338"/>
            <a:ext cx="7234237" cy="1583693"/>
          </a:xfrm>
        </p:spPr>
        <p:txBody>
          <a:bodyPr>
            <a:normAutofit/>
          </a:bodyPr>
          <a:lstStyle/>
          <a:p>
            <a:pPr marL="0" indent="0" eaLnBrk="1" hangingPunct="1">
              <a:buNone/>
              <a:defRPr/>
            </a:pPr>
            <a:r>
              <a:rPr lang="zh-CN" altLang="en-US" sz="1800" dirty="0" smtClean="0">
                <a:latin typeface="+mn-ea"/>
              </a:rPr>
              <a:t>一、</a:t>
            </a:r>
            <a:r>
              <a:rPr lang="en-US" altLang="zh-CN" sz="1800" dirty="0" smtClean="0">
                <a:latin typeface="+mn-ea"/>
              </a:rPr>
              <a:t>Spring</a:t>
            </a:r>
            <a:r>
              <a:rPr lang="zh-CN" altLang="en-US" sz="1800" dirty="0" smtClean="0">
                <a:latin typeface="+mn-ea"/>
              </a:rPr>
              <a:t>概述</a:t>
            </a:r>
            <a:endParaRPr lang="en-US" altLang="zh-CN" sz="1800" dirty="0" smtClean="0">
              <a:latin typeface="+mn-ea"/>
            </a:endParaRPr>
          </a:p>
          <a:p>
            <a:pPr marL="0" indent="0">
              <a:buNone/>
            </a:pPr>
            <a:r>
              <a:rPr lang="zh-CN" altLang="en-US" sz="1800" dirty="0" smtClean="0">
                <a:latin typeface="+mn-ea"/>
              </a:rPr>
              <a:t>二、</a:t>
            </a:r>
            <a:r>
              <a:rPr lang="zh-CN" altLang="zh-CN" sz="1800" dirty="0">
                <a:latin typeface="+mn-ea"/>
              </a:rPr>
              <a:t>控制反转（</a:t>
            </a:r>
            <a:r>
              <a:rPr lang="en-US" altLang="zh-CN" sz="1800" dirty="0">
                <a:latin typeface="+mn-ea"/>
              </a:rPr>
              <a:t>IoC</a:t>
            </a:r>
            <a:r>
              <a:rPr lang="zh-CN" altLang="zh-CN" sz="1800" dirty="0">
                <a:latin typeface="+mn-ea"/>
              </a:rPr>
              <a:t>）</a:t>
            </a:r>
            <a:r>
              <a:rPr lang="en-US" altLang="zh-CN" sz="1800" dirty="0">
                <a:latin typeface="+mn-ea"/>
              </a:rPr>
              <a:t>/</a:t>
            </a:r>
            <a:r>
              <a:rPr lang="zh-CN" altLang="zh-CN" sz="1800" dirty="0">
                <a:latin typeface="+mn-ea"/>
              </a:rPr>
              <a:t>依赖注入（</a:t>
            </a:r>
            <a:r>
              <a:rPr lang="en-US" altLang="zh-CN" sz="1800" dirty="0">
                <a:latin typeface="+mn-ea"/>
              </a:rPr>
              <a:t>DI</a:t>
            </a:r>
            <a:r>
              <a:rPr lang="zh-CN" altLang="zh-CN" sz="1800" dirty="0">
                <a:latin typeface="+mn-ea"/>
              </a:rPr>
              <a:t>）</a:t>
            </a:r>
          </a:p>
          <a:p>
            <a:pPr marL="0" indent="0" eaLnBrk="1" hangingPunct="1">
              <a:buNone/>
              <a:defRPr/>
            </a:pPr>
            <a:r>
              <a:rPr lang="zh-CN" altLang="en-US" sz="1800" dirty="0" smtClean="0">
                <a:latin typeface="+mn-ea"/>
              </a:rPr>
              <a:t>三、面向切面编程</a:t>
            </a:r>
            <a:endParaRPr lang="en-US" altLang="zh-CN" sz="1800" dirty="0" smtClean="0">
              <a:latin typeface="+mn-ea"/>
            </a:endParaRPr>
          </a:p>
          <a:p>
            <a:pPr marL="0" indent="0">
              <a:buNone/>
              <a:defRPr/>
            </a:pPr>
            <a:r>
              <a:rPr lang="zh-CN" altLang="en-US" sz="1800" dirty="0" smtClean="0">
                <a:latin typeface="+mn-ea"/>
              </a:rPr>
              <a:t>四、</a:t>
            </a:r>
            <a:r>
              <a:rPr lang="en-US" altLang="zh-CN" sz="1800" dirty="0" smtClean="0">
                <a:latin typeface="+mn-ea"/>
              </a:rPr>
              <a:t>Spring</a:t>
            </a:r>
            <a:r>
              <a:rPr lang="zh-CN" altLang="en-US" sz="1800" dirty="0" smtClean="0">
                <a:latin typeface="+mn-ea"/>
              </a:rPr>
              <a:t>事物管理机制</a:t>
            </a:r>
            <a:endParaRPr lang="en-US" altLang="zh-CN" sz="1800" dirty="0" smtClean="0">
              <a:latin typeface="+mn-ea"/>
            </a:endParaRPr>
          </a:p>
          <a:p>
            <a:pPr marL="0" indent="0" eaLnBrk="1" hangingPunct="1">
              <a:buNone/>
              <a:defRPr/>
            </a:pPr>
            <a:endParaRPr lang="zh-CN" altLang="en-US" sz="1800" dirty="0">
              <a:latin typeface="宋体" pitchFamily="2" charset="-122"/>
            </a:endParaRPr>
          </a:p>
        </p:txBody>
      </p:sp>
      <p:sp>
        <p:nvSpPr>
          <p:cNvPr id="2" name="标题 1"/>
          <p:cNvSpPr>
            <a:spLocks noGrp="1"/>
          </p:cNvSpPr>
          <p:nvPr>
            <p:ph type="title"/>
          </p:nvPr>
        </p:nvSpPr>
        <p:spPr>
          <a:xfrm>
            <a:off x="0" y="155696"/>
            <a:ext cx="8229600" cy="857250"/>
          </a:xfrm>
        </p:spPr>
        <p:txBody>
          <a:bodyPr>
            <a:normAutofit/>
          </a:bodyPr>
          <a:lstStyle/>
          <a:p>
            <a:pPr algn="l"/>
            <a:r>
              <a:rPr lang="zh-CN" altLang="en-US" sz="2000" b="1" dirty="0" smtClean="0"/>
              <a:t>主要内容</a:t>
            </a:r>
            <a:endParaRPr lang="zh-CN" altLang="en-US" sz="2000" b="1" dirty="0"/>
          </a:p>
        </p:txBody>
      </p:sp>
    </p:spTree>
    <p:extLst>
      <p:ext uri="{BB962C8B-B14F-4D97-AF65-F5344CB8AC3E}">
        <p14:creationId xmlns:p14="http://schemas.microsoft.com/office/powerpoint/2010/main" val="1870268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43219" y="591965"/>
            <a:ext cx="6303523" cy="503744"/>
          </a:xfrm>
        </p:spPr>
        <p:txBody>
          <a:bodyPr>
            <a:normAutofit/>
          </a:bodyPr>
          <a:lstStyle/>
          <a:p>
            <a:pPr algn="l"/>
            <a:r>
              <a:rPr lang="en-US" altLang="zh-CN" sz="1800" b="1" dirty="0">
                <a:solidFill>
                  <a:schemeClr val="accent6">
                    <a:lumMod val="75000"/>
                  </a:schemeClr>
                </a:solidFill>
              </a:rPr>
              <a:t>BeanFactory</a:t>
            </a:r>
            <a:endParaRPr lang="zh-CN" altLang="zh-CN" sz="1800" b="1" dirty="0">
              <a:solidFill>
                <a:schemeClr val="accent6">
                  <a:lumMod val="75000"/>
                </a:schemeClr>
              </a:solidFill>
            </a:endParaRPr>
          </a:p>
        </p:txBody>
      </p:sp>
      <p:sp>
        <p:nvSpPr>
          <p:cNvPr id="5125" name="内容占位符 20"/>
          <p:cNvSpPr>
            <a:spLocks noGrp="1"/>
          </p:cNvSpPr>
          <p:nvPr>
            <p:ph idx="4294967295"/>
          </p:nvPr>
        </p:nvSpPr>
        <p:spPr>
          <a:xfrm>
            <a:off x="396607" y="924128"/>
            <a:ext cx="6951644" cy="3670097"/>
          </a:xfrm>
        </p:spPr>
        <p:txBody>
          <a:bodyPr/>
          <a:lstStyle/>
          <a:p>
            <a:pPr>
              <a:buFont typeface="Wingdings" panose="05000000000000000000" pitchFamily="2" charset="2"/>
              <a:buAutoNum type="arabicPeriod"/>
              <a:defRPr/>
            </a:pPr>
            <a:endParaRPr lang="en-US" altLang="zh-CN" sz="1500" dirty="0"/>
          </a:p>
          <a:p>
            <a:pPr marL="0" indent="0">
              <a:buNone/>
              <a:defRPr/>
            </a:pPr>
            <a:r>
              <a:rPr lang="en-US" altLang="zh-CN" sz="1600" dirty="0"/>
              <a:t>BeanFactory</a:t>
            </a:r>
            <a:r>
              <a:rPr lang="zh-CN" altLang="zh-CN" sz="1600" dirty="0"/>
              <a:t>是</a:t>
            </a:r>
            <a:r>
              <a:rPr lang="en-US" altLang="zh-CN" sz="1600" dirty="0"/>
              <a:t>Spring</a:t>
            </a:r>
            <a:r>
              <a:rPr lang="zh-CN" altLang="zh-CN" sz="1600" dirty="0"/>
              <a:t>的“心脏”。它就是</a:t>
            </a:r>
            <a:r>
              <a:rPr lang="en-US" altLang="zh-CN" sz="1600" dirty="0"/>
              <a:t>Spring IoC</a:t>
            </a:r>
            <a:r>
              <a:rPr lang="zh-CN" altLang="zh-CN" sz="1600" dirty="0"/>
              <a:t>容器的真面目。</a:t>
            </a:r>
            <a:r>
              <a:rPr lang="en-US" altLang="zh-CN" sz="1600" dirty="0"/>
              <a:t>Spring</a:t>
            </a:r>
            <a:r>
              <a:rPr lang="zh-CN" altLang="zh-CN" sz="1600" dirty="0"/>
              <a:t>使用</a:t>
            </a:r>
            <a:r>
              <a:rPr lang="en-US" altLang="zh-CN" sz="1600" dirty="0"/>
              <a:t>BeanFactory</a:t>
            </a:r>
            <a:r>
              <a:rPr lang="zh-CN" altLang="zh-CN" sz="1600" dirty="0"/>
              <a:t>来实例化、配置和管理</a:t>
            </a:r>
            <a:r>
              <a:rPr lang="en-US" altLang="zh-CN" sz="1600" dirty="0"/>
              <a:t>Bean</a:t>
            </a:r>
            <a:r>
              <a:rPr lang="zh-CN" altLang="zh-CN" sz="1600" dirty="0"/>
              <a:t>。但是，在大多数情况我们并不直接使用</a:t>
            </a:r>
            <a:r>
              <a:rPr lang="en-US" altLang="zh-CN" sz="1600" dirty="0"/>
              <a:t>BeanFactory</a:t>
            </a:r>
            <a:r>
              <a:rPr lang="zh-CN" altLang="zh-CN" sz="1600" dirty="0"/>
              <a:t>，而是使用</a:t>
            </a:r>
            <a:r>
              <a:rPr lang="en-US" altLang="zh-CN" sz="1600" dirty="0"/>
              <a:t>ApplicationContext</a:t>
            </a:r>
            <a:r>
              <a:rPr lang="zh-CN" altLang="zh-CN" sz="1600" dirty="0"/>
              <a:t>。它也是</a:t>
            </a:r>
            <a:r>
              <a:rPr lang="en-US" altLang="zh-CN" sz="1600" dirty="0"/>
              <a:t>BeanFactory</a:t>
            </a:r>
            <a:r>
              <a:rPr lang="zh-CN" altLang="zh-CN" sz="1600" dirty="0"/>
              <a:t>的一个实现，但是它添加了一系列“框架”的特征，比如：国际化支持、资源访问、事件传播等</a:t>
            </a: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881048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796" y="1089498"/>
            <a:ext cx="5353634" cy="2154436"/>
          </a:xfrm>
          <a:prstGeom prst="rect">
            <a:avLst/>
          </a:prstGeom>
          <a:noFill/>
        </p:spPr>
        <p:txBody>
          <a:bodyPr wrap="square" rtlCol="0">
            <a:spAutoFit/>
          </a:bodyPr>
          <a:lstStyle/>
          <a:p>
            <a:r>
              <a:rPr lang="zh-CN" altLang="en-US" dirty="0"/>
              <a:t>二</a:t>
            </a:r>
            <a:r>
              <a:rPr lang="zh-CN" altLang="en-US" dirty="0" smtClean="0"/>
              <a:t>、</a:t>
            </a:r>
            <a:r>
              <a:rPr lang="en-US" altLang="zh-CN" dirty="0" smtClean="0"/>
              <a:t>AOP</a:t>
            </a:r>
            <a:r>
              <a:rPr lang="en-US" altLang="zh-CN" b="1" dirty="0" smtClean="0"/>
              <a:t> </a:t>
            </a:r>
            <a:r>
              <a:rPr lang="zh-CN" altLang="zh-CN" b="1" dirty="0" smtClean="0"/>
              <a:t>（</a:t>
            </a:r>
            <a:r>
              <a:rPr lang="zh-CN" altLang="en-US" b="1" dirty="0" smtClean="0"/>
              <a:t>面向切面编程</a:t>
            </a:r>
            <a:r>
              <a:rPr lang="zh-CN" altLang="zh-CN" b="1" dirty="0" smtClean="0"/>
              <a:t>）</a:t>
            </a:r>
            <a:endParaRPr lang="en-US" altLang="zh-CN" b="1" dirty="0" smtClean="0"/>
          </a:p>
          <a:p>
            <a:endParaRPr lang="zh-CN" altLang="zh-CN" b="1" dirty="0"/>
          </a:p>
          <a:p>
            <a:pPr marL="285750" indent="-285750">
              <a:buFont typeface="Wingdings" panose="05000000000000000000" pitchFamily="2" charset="2"/>
              <a:buChar char="Ø"/>
            </a:pPr>
            <a:r>
              <a:rPr lang="en-US" altLang="zh-CN" sz="1600" dirty="0" smtClean="0"/>
              <a:t>AOP</a:t>
            </a:r>
            <a:r>
              <a:rPr lang="zh-CN" altLang="en-US" sz="1600" dirty="0" smtClean="0"/>
              <a:t>的概念</a:t>
            </a:r>
            <a:endParaRPr lang="en-US" altLang="zh-CN" sz="1600" dirty="0" smtClean="0"/>
          </a:p>
          <a:p>
            <a:pPr marL="285750" indent="-285750">
              <a:buFont typeface="Wingdings" panose="05000000000000000000" pitchFamily="2" charset="2"/>
              <a:buChar char="Ø"/>
            </a:pPr>
            <a:r>
              <a:rPr lang="en-US" altLang="zh-CN" sz="1600" dirty="0" smtClean="0"/>
              <a:t>AOP</a:t>
            </a:r>
            <a:r>
              <a:rPr lang="zh-CN" altLang="en-US" sz="1600" dirty="0" smtClean="0"/>
              <a:t>实现原理</a:t>
            </a:r>
            <a:endParaRPr lang="en-US" altLang="zh-CN" sz="1600" dirty="0" smtClean="0"/>
          </a:p>
          <a:p>
            <a:pPr marL="285750" indent="-285750">
              <a:buFont typeface="Wingdings" panose="05000000000000000000" pitchFamily="2" charset="2"/>
              <a:buChar char="Ø"/>
            </a:pPr>
            <a:r>
              <a:rPr lang="en-US" altLang="zh-CN" sz="1600" dirty="0" smtClean="0"/>
              <a:t>JAVA</a:t>
            </a:r>
            <a:r>
              <a:rPr lang="zh-CN" altLang="en-US" sz="1600" dirty="0" smtClean="0"/>
              <a:t>动态代理</a:t>
            </a:r>
            <a:endParaRPr lang="en-US" altLang="zh-CN" sz="1600" dirty="0" smtClean="0"/>
          </a:p>
          <a:p>
            <a:pPr marL="285750" indent="-285750">
              <a:buFont typeface="Wingdings" panose="05000000000000000000" pitchFamily="2" charset="2"/>
              <a:buChar char="Ø"/>
            </a:pPr>
            <a:r>
              <a:rPr lang="en-US" altLang="zh-CN" sz="1600" dirty="0" smtClean="0"/>
              <a:t>AOP</a:t>
            </a:r>
            <a:r>
              <a:rPr lang="zh-CN" altLang="en-US" sz="1600" dirty="0" smtClean="0"/>
              <a:t>相关术语</a:t>
            </a:r>
            <a:endParaRPr lang="en-US" altLang="zh-CN" sz="1600" dirty="0" smtClean="0"/>
          </a:p>
          <a:p>
            <a:pPr marL="285750" indent="-285750">
              <a:buFont typeface="Wingdings" panose="05000000000000000000" pitchFamily="2" charset="2"/>
              <a:buChar char="Ø"/>
            </a:pPr>
            <a:r>
              <a:rPr lang="en-US" altLang="zh-CN" sz="1600" dirty="0"/>
              <a:t>BeanFactory</a:t>
            </a:r>
            <a:endParaRPr lang="zh-CN" altLang="zh-CN" sz="1600" dirty="0"/>
          </a:p>
          <a:p>
            <a:endParaRPr lang="zh-CN" altLang="en-US" sz="1600" dirty="0"/>
          </a:p>
        </p:txBody>
      </p:sp>
    </p:spTree>
    <p:extLst>
      <p:ext uri="{BB962C8B-B14F-4D97-AF65-F5344CB8AC3E}">
        <p14:creationId xmlns:p14="http://schemas.microsoft.com/office/powerpoint/2010/main" val="4254166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801286"/>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的概念</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875488" y="1421176"/>
            <a:ext cx="6593947" cy="3173049"/>
          </a:xfrm>
        </p:spPr>
        <p:txBody>
          <a:bodyPr/>
          <a:lstStyle/>
          <a:p>
            <a:pPr marL="0" indent="0">
              <a:buNone/>
              <a:defRPr/>
            </a:pPr>
            <a:endParaRPr lang="en-US" altLang="zh-CN" sz="1500" dirty="0"/>
          </a:p>
          <a:p>
            <a:pPr marL="0" indent="0">
              <a:buNone/>
              <a:defRPr/>
            </a:pPr>
            <a:endParaRPr lang="en-US" altLang="zh-CN" sz="1500" dirty="0" smtClean="0"/>
          </a:p>
          <a:p>
            <a:pPr marL="0" indent="0">
              <a:buNone/>
              <a:defRPr/>
            </a:pPr>
            <a:r>
              <a:rPr lang="en-US" altLang="zh-CN" sz="1600" dirty="0" err="1" smtClean="0"/>
              <a:t>AOP（</a:t>
            </a:r>
            <a:r>
              <a:rPr lang="en-US" altLang="zh-CN" sz="1600" dirty="0" err="1"/>
              <a:t>Aspect-Oriented</a:t>
            </a:r>
            <a:r>
              <a:rPr lang="en-US" altLang="zh-CN" sz="1600" dirty="0"/>
              <a:t> Programming</a:t>
            </a:r>
            <a:r>
              <a:rPr lang="en-US" altLang="zh-CN" sz="1600" dirty="0" smtClean="0"/>
              <a:t>），</a:t>
            </a:r>
            <a:r>
              <a:rPr lang="zh-CN" altLang="en-US" sz="1600" dirty="0" smtClean="0"/>
              <a:t>即面向切面编程，是对</a:t>
            </a:r>
            <a:r>
              <a:rPr lang="en-US" altLang="zh-CN" sz="1600" dirty="0" smtClean="0"/>
              <a:t>OOP</a:t>
            </a:r>
            <a:r>
              <a:rPr lang="zh-CN" altLang="en-US" sz="1600" dirty="0" smtClean="0"/>
              <a:t>的补充，它关注的是程序的一个方面，或者说是某一模块。比如日志模块，权限模块，这些模块是程序共用的，与业务逻辑没有关联。</a:t>
            </a:r>
            <a:endParaRPr lang="en-US" altLang="zh-CN" sz="1600" dirty="0" smtClean="0"/>
          </a:p>
          <a:p>
            <a:pPr marL="0" indent="0">
              <a:buNone/>
              <a:defRPr/>
            </a:pP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470123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710118"/>
            <a:ext cx="6303523" cy="478765"/>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的实现原理</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572877" y="1421176"/>
            <a:ext cx="5730646" cy="958468"/>
          </a:xfrm>
        </p:spPr>
        <p:txBody>
          <a:bodyPr/>
          <a:lstStyle/>
          <a:p>
            <a:pPr marL="0" indent="0">
              <a:buNone/>
              <a:defRPr/>
            </a:pPr>
            <a:endParaRPr lang="en-US" altLang="zh-CN" sz="1500" dirty="0"/>
          </a:p>
          <a:p>
            <a:pPr marL="0" indent="0">
              <a:buNone/>
              <a:defRPr/>
            </a:pPr>
            <a:endParaRPr lang="en-US" altLang="zh-CN" sz="1500" dirty="0" smtClean="0"/>
          </a:p>
          <a:p>
            <a:pPr marL="0" indent="0">
              <a:buNone/>
              <a:defRPr/>
            </a:pPr>
            <a:r>
              <a:rPr lang="en-US" altLang="zh-CN" sz="1600" dirty="0" smtClean="0"/>
              <a:t>AOP</a:t>
            </a:r>
            <a:r>
              <a:rPr lang="zh-CN" altLang="en-US" sz="1600" dirty="0" smtClean="0"/>
              <a:t>是基于</a:t>
            </a:r>
            <a:r>
              <a:rPr lang="en-US" altLang="zh-CN" sz="1600" dirty="0" smtClean="0"/>
              <a:t>JAVA</a:t>
            </a:r>
            <a:r>
              <a:rPr lang="zh-CN" altLang="en-US" sz="1600" dirty="0" smtClean="0"/>
              <a:t>动态代理机制实现的。</a:t>
            </a:r>
            <a:endParaRPr lang="en-US" altLang="zh-CN" sz="1600" dirty="0" smtClean="0"/>
          </a:p>
          <a:p>
            <a:pPr marL="0" indent="0">
              <a:buNone/>
              <a:defRPr/>
            </a:pP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171299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85591" y="710119"/>
            <a:ext cx="6303523" cy="503744"/>
          </a:xfrm>
        </p:spPr>
        <p:txBody>
          <a:bodyPr>
            <a:normAutofit/>
          </a:bodyPr>
          <a:lstStyle/>
          <a:p>
            <a:pPr algn="l">
              <a:defRPr/>
            </a:pPr>
            <a:r>
              <a:rPr lang="en-US" altLang="zh-CN" sz="1800" b="1" dirty="0" smtClean="0">
                <a:solidFill>
                  <a:schemeClr val="accent6">
                    <a:lumMod val="75000"/>
                  </a:schemeClr>
                </a:solidFill>
              </a:rPr>
              <a:t>JAVA</a:t>
            </a:r>
            <a:r>
              <a:rPr lang="zh-CN" altLang="en-US" sz="1800" b="1" dirty="0" smtClean="0">
                <a:solidFill>
                  <a:schemeClr val="accent6">
                    <a:lumMod val="75000"/>
                  </a:schemeClr>
                </a:solidFill>
              </a:rPr>
              <a:t>动态代理</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385591" y="924128"/>
            <a:ext cx="6962660" cy="2667371"/>
          </a:xfrm>
        </p:spPr>
        <p:txBody>
          <a:bodyPr/>
          <a:lstStyle/>
          <a:p>
            <a:pPr marL="0" indent="0">
              <a:buNone/>
              <a:defRPr/>
            </a:pPr>
            <a:endParaRPr lang="en-US" altLang="zh-CN" sz="1500" dirty="0"/>
          </a:p>
          <a:p>
            <a:pPr marL="0" indent="0">
              <a:buNone/>
              <a:defRPr/>
            </a:pPr>
            <a:endParaRPr lang="en-US" altLang="zh-CN" sz="1500" dirty="0" smtClean="0"/>
          </a:p>
          <a:p>
            <a:pPr marL="0" indent="0">
              <a:buNone/>
              <a:defRPr/>
            </a:pPr>
            <a:r>
              <a:rPr lang="zh-CN" altLang="en-US" sz="1600" dirty="0"/>
              <a:t>动态代理可以提供对另一个对象的访问，同时隐藏实际对象的具体事实。代理一般会实现它所表示的实际对象的接口。代理可以访问实际对象，但是延迟实现实际对象的部分功能，实际对象实现系统的实际功能，代理对象对客户隐藏了实际对象。客户不知道它是与代理打交道还是与实际对象打交道</a:t>
            </a: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785378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74483" y="710119"/>
            <a:ext cx="6303523" cy="503744"/>
          </a:xfrm>
        </p:spPr>
        <p:txBody>
          <a:bodyPr>
            <a:normAutofit/>
          </a:bodyPr>
          <a:lstStyle/>
          <a:p>
            <a:pPr algn="l">
              <a:defRPr/>
            </a:pPr>
            <a:r>
              <a:rPr lang="zh-CN" altLang="en-US" sz="1800" b="1" dirty="0" smtClean="0">
                <a:solidFill>
                  <a:schemeClr val="accent6">
                    <a:lumMod val="75000"/>
                  </a:schemeClr>
                </a:solidFill>
              </a:rPr>
              <a:t>案例</a:t>
            </a:r>
            <a:endParaRPr lang="en-US" altLang="zh-CN" sz="1800" b="1" dirty="0">
              <a:solidFill>
                <a:schemeClr val="accent6">
                  <a:lumMod val="75000"/>
                </a:schemeClr>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8373518"/>
              </p:ext>
            </p:extLst>
          </p:nvPr>
        </p:nvGraphicFramePr>
        <p:xfrm>
          <a:off x="2192357" y="1630496"/>
          <a:ext cx="2467777" cy="1212373"/>
        </p:xfrm>
        <a:graphic>
          <a:graphicData uri="http://schemas.openxmlformats.org/presentationml/2006/ole">
            <mc:AlternateContent xmlns:mc="http://schemas.openxmlformats.org/markup-compatibility/2006">
              <mc:Choice xmlns:v="urn:schemas-microsoft-com:vml" Requires="v">
                <p:oleObj spid="_x0000_s1056" name="文档" showAsIcon="1" r:id="rId4" imgW="914400" imgH="828720" progId="Word.Document.12">
                  <p:embed/>
                </p:oleObj>
              </mc:Choice>
              <mc:Fallback>
                <p:oleObj name="文档" showAsIcon="1" r:id="rId4" imgW="914400" imgH="828720" progId="Word.Document.12">
                  <p:embed/>
                  <p:pic>
                    <p:nvPicPr>
                      <p:cNvPr id="0" name=""/>
                      <p:cNvPicPr/>
                      <p:nvPr/>
                    </p:nvPicPr>
                    <p:blipFill>
                      <a:blip r:embed="rId5"/>
                      <a:stretch>
                        <a:fillRect/>
                      </a:stretch>
                    </p:blipFill>
                    <p:spPr>
                      <a:xfrm>
                        <a:off x="2192357" y="1630496"/>
                        <a:ext cx="2467777" cy="1212373"/>
                      </a:xfrm>
                      <a:prstGeom prst="rect">
                        <a:avLst/>
                      </a:prstGeom>
                    </p:spPr>
                  </p:pic>
                </p:oleObj>
              </mc:Fallback>
            </mc:AlternateContent>
          </a:graphicData>
        </a:graphic>
      </p:graphicFrame>
    </p:spTree>
    <p:extLst>
      <p:ext uri="{BB962C8B-B14F-4D97-AF65-F5344CB8AC3E}">
        <p14:creationId xmlns:p14="http://schemas.microsoft.com/office/powerpoint/2010/main" val="3890170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672256"/>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相关术语</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57200" y="924128"/>
            <a:ext cx="7149830" cy="3670097"/>
          </a:xfrm>
        </p:spPr>
        <p:txBody>
          <a:bodyPr>
            <a:normAutofit fontScale="92500" lnSpcReduction="20000"/>
          </a:bodyPr>
          <a:lstStyle/>
          <a:p>
            <a:pPr marL="0" indent="0">
              <a:buNone/>
              <a:defRPr/>
            </a:pPr>
            <a:endParaRPr lang="en-US" altLang="zh-CN" sz="1500" dirty="0"/>
          </a:p>
          <a:p>
            <a:pPr marL="0" indent="0">
              <a:buNone/>
              <a:defRPr/>
            </a:pPr>
            <a:endParaRPr lang="en-US" altLang="zh-CN" sz="1500" dirty="0" smtClean="0"/>
          </a:p>
          <a:p>
            <a:pPr marL="0" indent="0">
              <a:buNone/>
            </a:pPr>
            <a:r>
              <a:rPr lang="zh-CN" altLang="en-US" sz="1700" dirty="0">
                <a:solidFill>
                  <a:srgbClr val="FF0000"/>
                </a:solidFill>
              </a:rPr>
              <a:t>切面（</a:t>
            </a:r>
            <a:r>
              <a:rPr lang="en-US" altLang="zh-CN" sz="1700" dirty="0">
                <a:solidFill>
                  <a:srgbClr val="FF0000"/>
                </a:solidFill>
              </a:rPr>
              <a:t>Aspect</a:t>
            </a:r>
            <a:r>
              <a:rPr lang="zh-CN" altLang="en-US" sz="1700" dirty="0">
                <a:solidFill>
                  <a:srgbClr val="FF0000"/>
                </a:solidFill>
              </a:rPr>
              <a:t>）：</a:t>
            </a:r>
            <a:r>
              <a:rPr lang="zh-CN" altLang="en-US" sz="1700" dirty="0"/>
              <a:t>一个关注点的模块化，这个关注点可能会横切多个对象。事务管理是</a:t>
            </a:r>
            <a:r>
              <a:rPr lang="en-US" altLang="zh-CN" sz="1700" dirty="0"/>
              <a:t>J2EE</a:t>
            </a:r>
            <a:r>
              <a:rPr lang="zh-CN" altLang="en-US" sz="1700" dirty="0"/>
              <a:t>应用中一个关于横切关注点的很好的例子。在</a:t>
            </a:r>
            <a:r>
              <a:rPr lang="en-US" altLang="zh-CN" sz="1700" dirty="0"/>
              <a:t>Spring AOP</a:t>
            </a:r>
            <a:r>
              <a:rPr lang="zh-CN" altLang="en-US" sz="1700" dirty="0"/>
              <a:t>中，切面可以使用基于模式）或者基于</a:t>
            </a:r>
            <a:r>
              <a:rPr lang="en-US" altLang="zh-CN" sz="1700" dirty="0"/>
              <a:t>Aspect</a:t>
            </a:r>
            <a:r>
              <a:rPr lang="zh-CN" altLang="en-US" sz="1700" dirty="0"/>
              <a:t>注解方式来实现。通俗点说就是我们加入的切面类（比如</a:t>
            </a:r>
            <a:r>
              <a:rPr lang="en-US" altLang="zh-CN" sz="1700" dirty="0"/>
              <a:t>log</a:t>
            </a:r>
            <a:r>
              <a:rPr lang="zh-CN" altLang="en-US" sz="1700" dirty="0"/>
              <a:t>类），可以这么理解。</a:t>
            </a:r>
          </a:p>
          <a:p>
            <a:pPr marL="0" indent="0">
              <a:buNone/>
            </a:pPr>
            <a:r>
              <a:rPr lang="zh-CN" altLang="en-US" sz="1700" dirty="0">
                <a:solidFill>
                  <a:srgbClr val="FF0000"/>
                </a:solidFill>
              </a:rPr>
              <a:t>连接点（</a:t>
            </a:r>
            <a:r>
              <a:rPr lang="en-US" altLang="zh-CN" sz="1700" dirty="0" err="1">
                <a:solidFill>
                  <a:srgbClr val="FF0000"/>
                </a:solidFill>
              </a:rPr>
              <a:t>Joinpoint</a:t>
            </a:r>
            <a:r>
              <a:rPr lang="zh-CN" altLang="en-US" sz="1700" dirty="0">
                <a:solidFill>
                  <a:srgbClr val="FF0000"/>
                </a:solidFill>
              </a:rPr>
              <a:t>）：</a:t>
            </a:r>
            <a:r>
              <a:rPr lang="zh-CN" altLang="en-US" sz="1700" dirty="0"/>
              <a:t>在程序执行过程中某个特定的点，比如某方法调用的时候或者处理异常的时候。在</a:t>
            </a:r>
            <a:r>
              <a:rPr lang="en-US" altLang="zh-CN" sz="1700" dirty="0"/>
              <a:t>Spring AOP</a:t>
            </a:r>
            <a:r>
              <a:rPr lang="zh-CN" altLang="en-US" sz="1700" dirty="0"/>
              <a:t>中，一个连接点总是表示一个方法的执行。通俗的说就是加入切点的那个点</a:t>
            </a:r>
          </a:p>
          <a:p>
            <a:pPr marL="0" indent="0">
              <a:buNone/>
            </a:pPr>
            <a:r>
              <a:rPr lang="zh-CN" altLang="en-US" sz="1700" dirty="0">
                <a:solidFill>
                  <a:srgbClr val="FF0000"/>
                </a:solidFill>
              </a:rPr>
              <a:t>通知（</a:t>
            </a:r>
            <a:r>
              <a:rPr lang="en-US" altLang="zh-CN" sz="1700" dirty="0">
                <a:solidFill>
                  <a:srgbClr val="FF0000"/>
                </a:solidFill>
              </a:rPr>
              <a:t>Advice</a:t>
            </a:r>
            <a:r>
              <a:rPr lang="zh-CN" altLang="en-US" sz="1700" dirty="0">
                <a:solidFill>
                  <a:srgbClr val="FF0000"/>
                </a:solidFill>
              </a:rPr>
              <a:t>）：</a:t>
            </a:r>
            <a:r>
              <a:rPr lang="zh-CN" altLang="en-US" sz="1700" dirty="0"/>
              <a:t>在切面的某个特定的连接点上执行的动作。其中包括了“</a:t>
            </a:r>
            <a:r>
              <a:rPr lang="en-US" altLang="zh-CN" sz="1700" dirty="0"/>
              <a:t>around”</a:t>
            </a:r>
            <a:r>
              <a:rPr lang="zh-CN" altLang="en-US" sz="1700" dirty="0"/>
              <a:t>、“</a:t>
            </a:r>
            <a:r>
              <a:rPr lang="en-US" altLang="zh-CN" sz="1700" dirty="0"/>
              <a:t>before”</a:t>
            </a:r>
            <a:r>
              <a:rPr lang="zh-CN" altLang="en-US" sz="1700" dirty="0"/>
              <a:t>和“</a:t>
            </a:r>
            <a:r>
              <a:rPr lang="en-US" altLang="zh-CN" sz="1700" dirty="0"/>
              <a:t>after”</a:t>
            </a:r>
            <a:r>
              <a:rPr lang="zh-CN" altLang="en-US" sz="1700" dirty="0"/>
              <a:t>等不同类型的通知（通知的类型将在后面部分进行讨论）。许多</a:t>
            </a:r>
            <a:r>
              <a:rPr lang="en-US" altLang="zh-CN" sz="1700" dirty="0"/>
              <a:t>AOP</a:t>
            </a:r>
            <a:r>
              <a:rPr lang="zh-CN" altLang="en-US" sz="1700" dirty="0"/>
              <a:t>框架（包括</a:t>
            </a:r>
            <a:r>
              <a:rPr lang="en-US" altLang="zh-CN" sz="1700" dirty="0"/>
              <a:t>Spring</a:t>
            </a:r>
            <a:r>
              <a:rPr lang="zh-CN" altLang="en-US" sz="1700" dirty="0"/>
              <a:t>）都是以拦截器做通知模型，并维护一个以连接点为中心的拦截器链。</a:t>
            </a:r>
          </a:p>
          <a:p>
            <a:pPr marL="0" indent="0">
              <a:buNone/>
            </a:pPr>
            <a:r>
              <a:rPr lang="zh-CN" altLang="en-US" sz="1700" dirty="0">
                <a:solidFill>
                  <a:srgbClr val="FF0000"/>
                </a:solidFill>
              </a:rPr>
              <a:t>切入点（</a:t>
            </a:r>
            <a:r>
              <a:rPr lang="en-US" altLang="zh-CN" sz="1700" dirty="0" err="1">
                <a:solidFill>
                  <a:srgbClr val="FF0000"/>
                </a:solidFill>
              </a:rPr>
              <a:t>Pointcut</a:t>
            </a:r>
            <a:r>
              <a:rPr lang="zh-CN" altLang="en-US" sz="1700" dirty="0">
                <a:solidFill>
                  <a:srgbClr val="FF0000"/>
                </a:solidFill>
              </a:rPr>
              <a:t>）：</a:t>
            </a:r>
            <a:r>
              <a:rPr lang="zh-CN" altLang="en-US" sz="1700" dirty="0"/>
              <a:t>匹配连接点的断言。通知和一个切入点表达式关联，并在满足这个切入点的连接点上运行（例如，当执行某个特定名称的方法时）。切入点表达式如何和连接点匹配是</a:t>
            </a:r>
            <a:r>
              <a:rPr lang="en-US" altLang="zh-CN" sz="1700" dirty="0"/>
              <a:t>AOP</a:t>
            </a:r>
            <a:r>
              <a:rPr lang="zh-CN" altLang="en-US" sz="1700" dirty="0"/>
              <a:t>的核心：</a:t>
            </a:r>
            <a:r>
              <a:rPr lang="en-US" altLang="zh-CN" sz="1700" dirty="0"/>
              <a:t>Spring</a:t>
            </a:r>
            <a:r>
              <a:rPr lang="zh-CN" altLang="en-US" sz="1700" dirty="0"/>
              <a:t>缺省使用</a:t>
            </a:r>
            <a:r>
              <a:rPr lang="en-US" altLang="zh-CN" sz="1700" dirty="0"/>
              <a:t>AspectJ</a:t>
            </a:r>
            <a:r>
              <a:rPr lang="zh-CN" altLang="en-US" sz="1700" dirty="0"/>
              <a:t>切入点语法。</a:t>
            </a:r>
          </a:p>
          <a:p>
            <a:pPr marL="0" indent="0">
              <a:buNone/>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74993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94910" y="569931"/>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相关术语</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594910" y="924128"/>
            <a:ext cx="6866205" cy="3670097"/>
          </a:xfrm>
        </p:spPr>
        <p:txBody>
          <a:bodyPr>
            <a:normAutofit fontScale="92500" lnSpcReduction="10000"/>
          </a:bodyPr>
          <a:lstStyle/>
          <a:p>
            <a:pPr marL="0" indent="0">
              <a:buNone/>
              <a:defRPr/>
            </a:pPr>
            <a:endParaRPr lang="en-US" altLang="zh-CN" sz="1500" dirty="0"/>
          </a:p>
          <a:p>
            <a:pPr marL="0" indent="0">
              <a:buNone/>
              <a:defRPr/>
            </a:pPr>
            <a:endParaRPr lang="en-US" altLang="zh-CN" sz="1700" dirty="0" smtClean="0"/>
          </a:p>
          <a:p>
            <a:pPr marL="0" indent="0">
              <a:buNone/>
            </a:pPr>
            <a:r>
              <a:rPr lang="zh-CN" altLang="en-US" sz="1700" dirty="0">
                <a:solidFill>
                  <a:srgbClr val="FF0000"/>
                </a:solidFill>
              </a:rPr>
              <a:t>引入（</a:t>
            </a:r>
            <a:r>
              <a:rPr lang="en-US" altLang="zh-CN" sz="1700" dirty="0">
                <a:solidFill>
                  <a:srgbClr val="FF0000"/>
                </a:solidFill>
              </a:rPr>
              <a:t>Introduction</a:t>
            </a:r>
            <a:r>
              <a:rPr lang="zh-CN" altLang="en-US" sz="1700" dirty="0">
                <a:solidFill>
                  <a:srgbClr val="FF0000"/>
                </a:solidFill>
              </a:rPr>
              <a:t>）：</a:t>
            </a:r>
            <a:r>
              <a:rPr lang="zh-CN" altLang="en-US" sz="1700" dirty="0"/>
              <a:t>用来给一个类型声明额外的方法或属性（也被称为连接类型声明（</a:t>
            </a:r>
            <a:r>
              <a:rPr lang="en-US" altLang="zh-CN" sz="1700" dirty="0"/>
              <a:t>inter-type declaration</a:t>
            </a:r>
            <a:r>
              <a:rPr lang="zh-CN" altLang="en-US" sz="1700" dirty="0"/>
              <a:t>））。</a:t>
            </a:r>
            <a:r>
              <a:rPr lang="en-US" altLang="zh-CN" sz="1700" dirty="0"/>
              <a:t>Spring</a:t>
            </a:r>
            <a:r>
              <a:rPr lang="zh-CN" altLang="en-US" sz="1700" dirty="0"/>
              <a:t>允许引入新的接口（以及一个对应的实现）到任何被代理的对象。例如，你可以使用引入来使一个</a:t>
            </a:r>
            <a:r>
              <a:rPr lang="en-US" altLang="zh-CN" sz="1700" dirty="0"/>
              <a:t>bean</a:t>
            </a:r>
            <a:r>
              <a:rPr lang="zh-CN" altLang="en-US" sz="1700" dirty="0"/>
              <a:t>实现</a:t>
            </a:r>
            <a:r>
              <a:rPr lang="en-US" altLang="zh-CN" sz="1700" dirty="0" err="1"/>
              <a:t>IsModified</a:t>
            </a:r>
            <a:r>
              <a:rPr lang="zh-CN" altLang="en-US" sz="1700" dirty="0"/>
              <a:t>接口，以便简化缓存机制。</a:t>
            </a:r>
          </a:p>
          <a:p>
            <a:pPr marL="0" indent="0">
              <a:buNone/>
            </a:pPr>
            <a:r>
              <a:rPr lang="zh-CN" altLang="en-US" sz="1700" dirty="0">
                <a:solidFill>
                  <a:srgbClr val="FF0000"/>
                </a:solidFill>
              </a:rPr>
              <a:t>目标对象（</a:t>
            </a:r>
            <a:r>
              <a:rPr lang="en-US" altLang="zh-CN" sz="1700" dirty="0">
                <a:solidFill>
                  <a:srgbClr val="FF0000"/>
                </a:solidFill>
              </a:rPr>
              <a:t>Target Object</a:t>
            </a:r>
            <a:r>
              <a:rPr lang="zh-CN" altLang="en-US" sz="1700" dirty="0">
                <a:solidFill>
                  <a:srgbClr val="FF0000"/>
                </a:solidFill>
              </a:rPr>
              <a:t>）： </a:t>
            </a:r>
            <a:r>
              <a:rPr lang="zh-CN" altLang="en-US" sz="1700" dirty="0"/>
              <a:t>被一个或者多个切面所通知的对象。也被称做被通知（</a:t>
            </a:r>
            <a:r>
              <a:rPr lang="en-US" altLang="zh-CN" sz="1700" dirty="0"/>
              <a:t>advised</a:t>
            </a:r>
            <a:r>
              <a:rPr lang="zh-CN" altLang="en-US" sz="1700" dirty="0"/>
              <a:t>）对象。 既然</a:t>
            </a:r>
            <a:r>
              <a:rPr lang="en-US" altLang="zh-CN" sz="1700" dirty="0"/>
              <a:t>Spring AOP</a:t>
            </a:r>
            <a:r>
              <a:rPr lang="zh-CN" altLang="en-US" sz="1700" dirty="0"/>
              <a:t>是通过运行时代理实现的，这个对象永远是一个被代理（</a:t>
            </a:r>
            <a:r>
              <a:rPr lang="en-US" altLang="zh-CN" sz="1700" dirty="0" err="1"/>
              <a:t>proxied</a:t>
            </a:r>
            <a:r>
              <a:rPr lang="zh-CN" altLang="en-US" sz="1700" dirty="0"/>
              <a:t>）对象。</a:t>
            </a:r>
          </a:p>
          <a:p>
            <a:pPr marL="0" indent="0">
              <a:buNone/>
            </a:pPr>
            <a:r>
              <a:rPr lang="en-US" altLang="zh-CN" sz="1700" dirty="0">
                <a:solidFill>
                  <a:srgbClr val="FF0000"/>
                </a:solidFill>
              </a:rPr>
              <a:t>AOP</a:t>
            </a:r>
            <a:r>
              <a:rPr lang="zh-CN" altLang="en-US" sz="1700" dirty="0">
                <a:solidFill>
                  <a:srgbClr val="FF0000"/>
                </a:solidFill>
              </a:rPr>
              <a:t>代理（</a:t>
            </a:r>
            <a:r>
              <a:rPr lang="en-US" altLang="zh-CN" sz="1700" dirty="0">
                <a:solidFill>
                  <a:srgbClr val="FF0000"/>
                </a:solidFill>
              </a:rPr>
              <a:t>AOP Proxy</a:t>
            </a:r>
            <a:r>
              <a:rPr lang="zh-CN" altLang="en-US" sz="1700" dirty="0">
                <a:solidFill>
                  <a:srgbClr val="FF0000"/>
                </a:solidFill>
              </a:rPr>
              <a:t>）：</a:t>
            </a:r>
            <a:r>
              <a:rPr lang="en-US" altLang="zh-CN" sz="1700" dirty="0"/>
              <a:t>AOP</a:t>
            </a:r>
            <a:r>
              <a:rPr lang="zh-CN" altLang="en-US" sz="1700" dirty="0"/>
              <a:t>框架创建的对象，用来实现切面契约（例如通知方法执行等等）。在</a:t>
            </a:r>
            <a:r>
              <a:rPr lang="en-US" altLang="zh-CN" sz="1700" dirty="0"/>
              <a:t>Spring</a:t>
            </a:r>
            <a:r>
              <a:rPr lang="zh-CN" altLang="en-US" sz="1700" dirty="0"/>
              <a:t>中，</a:t>
            </a:r>
            <a:r>
              <a:rPr lang="en-US" altLang="zh-CN" sz="1700" dirty="0"/>
              <a:t>AOP</a:t>
            </a:r>
            <a:r>
              <a:rPr lang="zh-CN" altLang="en-US" sz="1700" dirty="0"/>
              <a:t>代理可以是</a:t>
            </a:r>
            <a:r>
              <a:rPr lang="en-US" altLang="zh-CN" sz="1700" dirty="0"/>
              <a:t>JDK</a:t>
            </a:r>
            <a:r>
              <a:rPr lang="zh-CN" altLang="en-US" sz="1700" dirty="0"/>
              <a:t>动态代理或者</a:t>
            </a:r>
            <a:r>
              <a:rPr lang="en-US" altLang="zh-CN" sz="1700" dirty="0"/>
              <a:t>CGLIB</a:t>
            </a:r>
            <a:r>
              <a:rPr lang="zh-CN" altLang="en-US" sz="1700" dirty="0"/>
              <a:t>代理。</a:t>
            </a:r>
          </a:p>
          <a:p>
            <a:pPr marL="0" indent="0">
              <a:buNone/>
            </a:pPr>
            <a:r>
              <a:rPr lang="zh-CN" altLang="en-US" sz="1700" dirty="0">
                <a:solidFill>
                  <a:srgbClr val="FF0000"/>
                </a:solidFill>
              </a:rPr>
              <a:t>织入（</a:t>
            </a:r>
            <a:r>
              <a:rPr lang="en-US" altLang="zh-CN" sz="1700" dirty="0">
                <a:solidFill>
                  <a:srgbClr val="FF0000"/>
                </a:solidFill>
              </a:rPr>
              <a:t>Weaving</a:t>
            </a:r>
            <a:r>
              <a:rPr lang="zh-CN" altLang="en-US" sz="1700" dirty="0">
                <a:solidFill>
                  <a:srgbClr val="FF0000"/>
                </a:solidFill>
              </a:rPr>
              <a:t>）：</a:t>
            </a:r>
            <a:r>
              <a:rPr lang="zh-CN" altLang="en-US" sz="1700" dirty="0"/>
              <a:t>把切面连接到其它的应用程序类型或者对象上，并创建一个被通知的对象。这些可以在编译时（例如使用</a:t>
            </a:r>
            <a:r>
              <a:rPr lang="en-US" altLang="zh-CN" sz="1700" dirty="0"/>
              <a:t>AspectJ</a:t>
            </a:r>
            <a:r>
              <a:rPr lang="zh-CN" altLang="en-US" sz="1700" dirty="0"/>
              <a:t>编译器），类加载时和运行时完成。</a:t>
            </a:r>
            <a:r>
              <a:rPr lang="en-US" altLang="zh-CN" sz="1700" dirty="0"/>
              <a:t>Spring</a:t>
            </a:r>
            <a:r>
              <a:rPr lang="zh-CN" altLang="en-US" sz="1700" dirty="0"/>
              <a:t>和其他纯</a:t>
            </a:r>
            <a:r>
              <a:rPr lang="en-US" altLang="zh-CN" sz="1700" dirty="0"/>
              <a:t>Java AOP</a:t>
            </a:r>
            <a:r>
              <a:rPr lang="zh-CN" altLang="en-US" sz="1700" dirty="0"/>
              <a:t>框架一样，在运行时完成织入</a:t>
            </a:r>
            <a:r>
              <a:rPr lang="zh-CN" altLang="en-US" sz="1600" dirty="0"/>
              <a:t>。</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3879320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29658" y="672256"/>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通知类型</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29658" y="1176000"/>
            <a:ext cx="6907576" cy="2291509"/>
          </a:xfrm>
        </p:spPr>
        <p:txBody>
          <a:bodyPr/>
          <a:lstStyle/>
          <a:p>
            <a:pPr marL="0" indent="0">
              <a:buNone/>
              <a:defRPr/>
            </a:pPr>
            <a:endParaRPr lang="en-US" altLang="zh-CN" sz="1500" dirty="0"/>
          </a:p>
          <a:p>
            <a:pPr marL="0" indent="0">
              <a:buNone/>
              <a:defRPr/>
            </a:pPr>
            <a:endParaRPr lang="en-US" altLang="zh-CN" sz="1500" dirty="0" smtClean="0"/>
          </a:p>
          <a:p>
            <a:pPr marL="0" indent="0">
              <a:buNone/>
              <a:defRPr/>
            </a:pPr>
            <a:r>
              <a:rPr lang="zh-CN" altLang="en-US" sz="1600" dirty="0" smtClean="0"/>
              <a:t>动态代理可以提供对另一个对象的访问，同时隐藏实际对象的具体事实。代理一般会实现它所表示的实际对象的接口。代理可以访问实际对象，但是延迟实现实际对象的部分功能，实际对象实现系统的实际功能，代理对象对客户隐藏了实际对象。客户不知道它是与代理打交道还是与实际对象打交道</a:t>
            </a:r>
            <a:endParaRPr lang="en-US" altLang="zh-CN" sz="16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204419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2548" y="672257"/>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通知类型</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12548" y="1474972"/>
            <a:ext cx="6877454" cy="3463046"/>
          </a:xfrm>
        </p:spPr>
        <p:txBody>
          <a:bodyPr>
            <a:normAutofit/>
          </a:bodyPr>
          <a:lstStyle/>
          <a:p>
            <a:pPr marL="0" indent="0">
              <a:buNone/>
            </a:pPr>
            <a:r>
              <a:rPr lang="zh-CN" altLang="en-US" sz="1600" dirty="0">
                <a:solidFill>
                  <a:srgbClr val="FF0000"/>
                </a:solidFill>
              </a:rPr>
              <a:t>前置通知（</a:t>
            </a:r>
            <a:r>
              <a:rPr lang="en-US" altLang="zh-CN" sz="1600" dirty="0">
                <a:solidFill>
                  <a:srgbClr val="FF0000"/>
                </a:solidFill>
              </a:rPr>
              <a:t>Before advice</a:t>
            </a:r>
            <a:r>
              <a:rPr lang="zh-CN" altLang="en-US" sz="1600" dirty="0">
                <a:solidFill>
                  <a:srgbClr val="FF0000"/>
                </a:solidFill>
              </a:rPr>
              <a:t>）：</a:t>
            </a:r>
            <a:r>
              <a:rPr lang="zh-CN" altLang="en-US" sz="1600" dirty="0"/>
              <a:t>在某连接点之前执行的通知，但这个通知不能阻止连接点之前的执行流程（除非它抛出一个异常）。</a:t>
            </a:r>
          </a:p>
          <a:p>
            <a:pPr marL="0" indent="0">
              <a:buNone/>
            </a:pPr>
            <a:r>
              <a:rPr lang="zh-CN" altLang="en-US" sz="1600" dirty="0">
                <a:solidFill>
                  <a:srgbClr val="FF0000"/>
                </a:solidFill>
              </a:rPr>
              <a:t>后置通知（</a:t>
            </a:r>
            <a:r>
              <a:rPr lang="en-US" altLang="zh-CN" sz="1600" dirty="0">
                <a:solidFill>
                  <a:srgbClr val="FF0000"/>
                </a:solidFill>
              </a:rPr>
              <a:t>After returning advice</a:t>
            </a:r>
            <a:r>
              <a:rPr lang="zh-CN" altLang="en-US" sz="1600" dirty="0">
                <a:solidFill>
                  <a:srgbClr val="FF0000"/>
                </a:solidFill>
              </a:rPr>
              <a:t>）：</a:t>
            </a:r>
            <a:r>
              <a:rPr lang="zh-CN" altLang="en-US" sz="1600" dirty="0"/>
              <a:t>在某连接点正常完成后执行的通知：例如，一个方法没有抛出任何异常，正常返回。</a:t>
            </a:r>
          </a:p>
          <a:p>
            <a:pPr marL="0" indent="0">
              <a:buNone/>
            </a:pPr>
            <a:r>
              <a:rPr lang="zh-CN" altLang="en-US" sz="1600" dirty="0">
                <a:solidFill>
                  <a:srgbClr val="FF0000"/>
                </a:solidFill>
              </a:rPr>
              <a:t>异常通知（</a:t>
            </a:r>
            <a:r>
              <a:rPr lang="en-US" altLang="zh-CN" sz="1600" dirty="0">
                <a:solidFill>
                  <a:srgbClr val="FF0000"/>
                </a:solidFill>
              </a:rPr>
              <a:t>After throwing advice</a:t>
            </a:r>
            <a:r>
              <a:rPr lang="zh-CN" altLang="en-US" sz="1600" dirty="0">
                <a:solidFill>
                  <a:srgbClr val="FF0000"/>
                </a:solidFill>
              </a:rPr>
              <a:t>）：</a:t>
            </a:r>
            <a:r>
              <a:rPr lang="zh-CN" altLang="en-US" sz="1600" dirty="0"/>
              <a:t>在方法抛出异常退出时执行的通知。</a:t>
            </a:r>
          </a:p>
          <a:p>
            <a:pPr marL="0" indent="0">
              <a:buNone/>
            </a:pPr>
            <a:r>
              <a:rPr lang="zh-CN" altLang="en-US" sz="1600" dirty="0">
                <a:solidFill>
                  <a:srgbClr val="FF0000"/>
                </a:solidFill>
              </a:rPr>
              <a:t>最终通知（</a:t>
            </a:r>
            <a:r>
              <a:rPr lang="en-US" altLang="zh-CN" sz="1600" dirty="0">
                <a:solidFill>
                  <a:srgbClr val="FF0000"/>
                </a:solidFill>
              </a:rPr>
              <a:t>After (finally) advice</a:t>
            </a:r>
            <a:r>
              <a:rPr lang="zh-CN" altLang="en-US" sz="1600" dirty="0">
                <a:solidFill>
                  <a:srgbClr val="FF0000"/>
                </a:solidFill>
              </a:rPr>
              <a:t>）：</a:t>
            </a:r>
            <a:r>
              <a:rPr lang="zh-CN" altLang="en-US" sz="1600" dirty="0"/>
              <a:t>当某连接点退出的时候执行的通知（不论是正常返回还是异常退出）。</a:t>
            </a:r>
          </a:p>
          <a:p>
            <a:pPr marL="0" indent="0">
              <a:buNone/>
            </a:pPr>
            <a:r>
              <a:rPr lang="zh-CN" altLang="en-US" sz="1600" dirty="0">
                <a:solidFill>
                  <a:srgbClr val="FF0000"/>
                </a:solidFill>
              </a:rPr>
              <a:t>环绕通知（</a:t>
            </a:r>
            <a:r>
              <a:rPr lang="en-US" altLang="zh-CN" sz="1600" dirty="0">
                <a:solidFill>
                  <a:srgbClr val="FF0000"/>
                </a:solidFill>
              </a:rPr>
              <a:t>Around Advice</a:t>
            </a:r>
            <a:r>
              <a:rPr lang="zh-CN" altLang="en-US" sz="1600" dirty="0">
                <a:solidFill>
                  <a:srgbClr val="FF0000"/>
                </a:solidFill>
              </a:rPr>
              <a:t>）：</a:t>
            </a:r>
            <a:r>
              <a:rPr lang="zh-CN" altLang="en-US" sz="1600" dirty="0"/>
              <a:t>包围一个连接点的通知，如方法调用。这是最强大的一种通知类型。环绕通知可以在方法调用前后完成自定义的行为。它也会选择是否继续执行连接点或直接返回它自己的返回值或抛出异常来结束执行。</a:t>
            </a:r>
          </a:p>
          <a:p>
            <a:pPr>
              <a:buFont typeface="Wingdings" panose="05000000000000000000" pitchFamily="2" charset="2"/>
              <a:buNone/>
              <a:defRPr/>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394886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8267" y="1083489"/>
            <a:ext cx="3686783" cy="3570208"/>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Ø"/>
            </a:pPr>
            <a:r>
              <a:rPr lang="en-US" altLang="zh-CN" sz="1600" dirty="0"/>
              <a:t>Spring</a:t>
            </a:r>
            <a:r>
              <a:rPr lang="zh-CN" altLang="en-US" sz="1600" dirty="0"/>
              <a:t>是什么</a:t>
            </a:r>
            <a:endParaRPr lang="en-US" altLang="zh-CN" sz="1600" dirty="0"/>
          </a:p>
          <a:p>
            <a:pPr marL="285750" indent="-285750">
              <a:buFont typeface="Wingdings" panose="05000000000000000000" pitchFamily="2" charset="2"/>
              <a:buChar char="Ø"/>
            </a:pPr>
            <a:r>
              <a:rPr lang="en-US" altLang="zh-CN" sz="1600" dirty="0">
                <a:latin typeface="宋体" pitchFamily="2" charset="-122"/>
              </a:rPr>
              <a:t>Spring</a:t>
            </a:r>
            <a:r>
              <a:rPr lang="zh-CN" altLang="en-US" sz="1600" dirty="0">
                <a:latin typeface="宋体" pitchFamily="2" charset="-122"/>
              </a:rPr>
              <a:t>的历史</a:t>
            </a:r>
            <a:endParaRPr lang="en-US" altLang="zh-CN" sz="1600" dirty="0">
              <a:latin typeface="宋体" pitchFamily="2" charset="-122"/>
            </a:endParaRPr>
          </a:p>
          <a:p>
            <a:pPr marL="285750" indent="-285750">
              <a:buFont typeface="Wingdings" panose="05000000000000000000" pitchFamily="2" charset="2"/>
              <a:buChar char="Ø"/>
            </a:pPr>
            <a:r>
              <a:rPr lang="en-US" altLang="zh-CN" sz="1600" dirty="0"/>
              <a:t>Spring</a:t>
            </a:r>
            <a:r>
              <a:rPr lang="zh-CN" altLang="en-US" sz="1600" dirty="0"/>
              <a:t>包含的模块</a:t>
            </a:r>
            <a:endParaRPr lang="en-US" altLang="zh-CN" sz="1600" dirty="0"/>
          </a:p>
          <a:p>
            <a:pPr marL="285750" indent="-285750">
              <a:buFont typeface="Wingdings" panose="05000000000000000000" pitchFamily="2" charset="2"/>
              <a:buChar char="Ø"/>
            </a:pPr>
            <a:r>
              <a:rPr lang="en-US" altLang="zh-CN" sz="1600" dirty="0"/>
              <a:t>Spring</a:t>
            </a:r>
            <a:r>
              <a:rPr lang="zh-CN" altLang="en-US" sz="1600" dirty="0"/>
              <a:t>的主要</a:t>
            </a:r>
            <a:r>
              <a:rPr lang="zh-CN" altLang="en-US" sz="1600" dirty="0" smtClean="0"/>
              <a:t>特性</a:t>
            </a:r>
            <a:endParaRPr lang="en-US" altLang="zh-CN" sz="16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2" name="标题 1"/>
          <p:cNvSpPr>
            <a:spLocks noGrp="1"/>
          </p:cNvSpPr>
          <p:nvPr>
            <p:ph type="title"/>
          </p:nvPr>
        </p:nvSpPr>
        <p:spPr>
          <a:xfrm>
            <a:off x="550022" y="889520"/>
            <a:ext cx="6009701" cy="587235"/>
          </a:xfrm>
        </p:spPr>
        <p:txBody>
          <a:bodyPr>
            <a:normAutofit fontScale="90000"/>
          </a:bodyPr>
          <a:lstStyle/>
          <a:p>
            <a:pPr algn="l"/>
            <a:r>
              <a:rPr lang="zh-CN" altLang="en-US" sz="2000" b="1" dirty="0"/>
              <a:t>一、</a:t>
            </a:r>
            <a:r>
              <a:rPr lang="en-US" altLang="zh-CN" sz="2000" b="1" dirty="0"/>
              <a:t>Spring</a:t>
            </a:r>
            <a:r>
              <a:rPr lang="zh-CN" altLang="en-US" sz="2000" b="1" dirty="0"/>
              <a:t>概述</a:t>
            </a:r>
            <a:r>
              <a:rPr lang="en-US" altLang="zh-CN" b="1" dirty="0"/>
              <a:t/>
            </a:r>
            <a:br>
              <a:rPr lang="en-US" altLang="zh-CN" b="1" dirty="0"/>
            </a:br>
            <a:endParaRPr lang="zh-CN" altLang="en-US" dirty="0"/>
          </a:p>
        </p:txBody>
      </p:sp>
    </p:spTree>
    <p:extLst>
      <p:ext uri="{BB962C8B-B14F-4D97-AF65-F5344CB8AC3E}">
        <p14:creationId xmlns:p14="http://schemas.microsoft.com/office/powerpoint/2010/main" val="33140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2547" y="710119"/>
            <a:ext cx="6303523" cy="503744"/>
          </a:xfrm>
        </p:spPr>
        <p:txBody>
          <a:bodyPr>
            <a:normAutofit/>
          </a:bodyPr>
          <a:lstStyle/>
          <a:p>
            <a:pPr algn="l">
              <a:defRPr/>
            </a:pPr>
            <a:r>
              <a:rPr lang="en-US" altLang="zh-CN" sz="1800" b="1" dirty="0" smtClean="0">
                <a:solidFill>
                  <a:schemeClr val="accent6">
                    <a:lumMod val="75000"/>
                  </a:schemeClr>
                </a:solidFill>
              </a:rPr>
              <a:t>AOP</a:t>
            </a:r>
            <a:r>
              <a:rPr lang="zh-CN" altLang="en-US" sz="1800" b="1" dirty="0" smtClean="0">
                <a:solidFill>
                  <a:schemeClr val="accent6">
                    <a:lumMod val="75000"/>
                  </a:schemeClr>
                </a:solidFill>
              </a:rPr>
              <a:t>通知类型</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34581" y="1519040"/>
            <a:ext cx="6877454" cy="3463046"/>
          </a:xfrm>
        </p:spPr>
        <p:txBody>
          <a:bodyPr>
            <a:normAutofit/>
          </a:bodyPr>
          <a:lstStyle/>
          <a:p>
            <a:pPr marL="0" indent="0">
              <a:buNone/>
            </a:pPr>
            <a:r>
              <a:rPr lang="zh-CN" altLang="en-US" sz="1600" dirty="0">
                <a:solidFill>
                  <a:srgbClr val="FF0000"/>
                </a:solidFill>
              </a:rPr>
              <a:t>前置通知（</a:t>
            </a:r>
            <a:r>
              <a:rPr lang="en-US" altLang="zh-CN" sz="1600" dirty="0">
                <a:solidFill>
                  <a:srgbClr val="FF0000"/>
                </a:solidFill>
              </a:rPr>
              <a:t>Before advice</a:t>
            </a:r>
            <a:r>
              <a:rPr lang="zh-CN" altLang="en-US" sz="1600" dirty="0">
                <a:solidFill>
                  <a:srgbClr val="FF0000"/>
                </a:solidFill>
              </a:rPr>
              <a:t>）：</a:t>
            </a:r>
            <a:r>
              <a:rPr lang="zh-CN" altLang="en-US" sz="1600" dirty="0"/>
              <a:t>在某连接点之前执行的通知，但这个通知不能阻止连接点之前的执行流程（除非它抛出一个异常）。</a:t>
            </a:r>
          </a:p>
          <a:p>
            <a:pPr marL="0" indent="0">
              <a:buNone/>
            </a:pPr>
            <a:r>
              <a:rPr lang="zh-CN" altLang="en-US" sz="1600" dirty="0">
                <a:solidFill>
                  <a:srgbClr val="FF0000"/>
                </a:solidFill>
              </a:rPr>
              <a:t>后置通知（</a:t>
            </a:r>
            <a:r>
              <a:rPr lang="en-US" altLang="zh-CN" sz="1600" dirty="0">
                <a:solidFill>
                  <a:srgbClr val="FF0000"/>
                </a:solidFill>
              </a:rPr>
              <a:t>After returning advice</a:t>
            </a:r>
            <a:r>
              <a:rPr lang="zh-CN" altLang="en-US" sz="1600" dirty="0">
                <a:solidFill>
                  <a:srgbClr val="FF0000"/>
                </a:solidFill>
              </a:rPr>
              <a:t>）：</a:t>
            </a:r>
            <a:r>
              <a:rPr lang="zh-CN" altLang="en-US" sz="1600" dirty="0"/>
              <a:t>在某连接点正常完成后执行的通知：例如，一个方法没有抛出任何异常，正常返回。</a:t>
            </a:r>
          </a:p>
          <a:p>
            <a:pPr marL="0" indent="0">
              <a:buNone/>
            </a:pPr>
            <a:r>
              <a:rPr lang="zh-CN" altLang="en-US" sz="1600" dirty="0">
                <a:solidFill>
                  <a:srgbClr val="FF0000"/>
                </a:solidFill>
              </a:rPr>
              <a:t>异常通知（</a:t>
            </a:r>
            <a:r>
              <a:rPr lang="en-US" altLang="zh-CN" sz="1600" dirty="0">
                <a:solidFill>
                  <a:srgbClr val="FF0000"/>
                </a:solidFill>
              </a:rPr>
              <a:t>After throwing advice</a:t>
            </a:r>
            <a:r>
              <a:rPr lang="zh-CN" altLang="en-US" sz="1600" dirty="0">
                <a:solidFill>
                  <a:srgbClr val="FF0000"/>
                </a:solidFill>
              </a:rPr>
              <a:t>）：</a:t>
            </a:r>
            <a:r>
              <a:rPr lang="zh-CN" altLang="en-US" sz="1600" dirty="0"/>
              <a:t>在方法抛出异常退出时执行的通知。</a:t>
            </a:r>
          </a:p>
          <a:p>
            <a:pPr marL="0" indent="0">
              <a:buNone/>
            </a:pPr>
            <a:r>
              <a:rPr lang="zh-CN" altLang="en-US" sz="1600" dirty="0">
                <a:solidFill>
                  <a:srgbClr val="FF0000"/>
                </a:solidFill>
              </a:rPr>
              <a:t>最终通知（</a:t>
            </a:r>
            <a:r>
              <a:rPr lang="en-US" altLang="zh-CN" sz="1600" dirty="0">
                <a:solidFill>
                  <a:srgbClr val="FF0000"/>
                </a:solidFill>
              </a:rPr>
              <a:t>After (finally) advice</a:t>
            </a:r>
            <a:r>
              <a:rPr lang="zh-CN" altLang="en-US" sz="1600" dirty="0">
                <a:solidFill>
                  <a:srgbClr val="FF0000"/>
                </a:solidFill>
              </a:rPr>
              <a:t>）：</a:t>
            </a:r>
            <a:r>
              <a:rPr lang="zh-CN" altLang="en-US" sz="1600" dirty="0"/>
              <a:t>当某连接点退出的时候执行的通知（不论是正常返回还是异常退出）。</a:t>
            </a:r>
          </a:p>
          <a:p>
            <a:pPr marL="0" indent="0">
              <a:buNone/>
            </a:pPr>
            <a:r>
              <a:rPr lang="zh-CN" altLang="en-US" sz="1600" dirty="0">
                <a:solidFill>
                  <a:srgbClr val="FF0000"/>
                </a:solidFill>
              </a:rPr>
              <a:t>环绕通知（</a:t>
            </a:r>
            <a:r>
              <a:rPr lang="en-US" altLang="zh-CN" sz="1600" dirty="0">
                <a:solidFill>
                  <a:srgbClr val="FF0000"/>
                </a:solidFill>
              </a:rPr>
              <a:t>Around Advice</a:t>
            </a:r>
            <a:r>
              <a:rPr lang="zh-CN" altLang="en-US" sz="1600" dirty="0">
                <a:solidFill>
                  <a:srgbClr val="FF0000"/>
                </a:solidFill>
              </a:rPr>
              <a:t>）：</a:t>
            </a:r>
            <a:r>
              <a:rPr lang="zh-CN" altLang="en-US" sz="1600" dirty="0"/>
              <a:t>包围一个连接点的通知，如方法调用。这是最强大的一种通知类型。环绕通知可以在方法调用前后完成自定义的行为。它也会选择是否继续执行连接点或直接返回它自己的返回值或抛出异常来结束执行。</a:t>
            </a:r>
          </a:p>
          <a:p>
            <a:pPr>
              <a:buFont typeface="Wingdings" panose="05000000000000000000" pitchFamily="2" charset="2"/>
              <a:buNone/>
              <a:defRPr/>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347382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08472" y="830239"/>
            <a:ext cx="6303523" cy="503744"/>
          </a:xfrm>
        </p:spPr>
        <p:txBody>
          <a:bodyPr>
            <a:normAutofit/>
          </a:bodyPr>
          <a:lstStyle/>
          <a:p>
            <a:pPr algn="l">
              <a:defRPr/>
            </a:pPr>
            <a:r>
              <a:rPr lang="en-US" altLang="zh-CN" sz="1800" b="1" dirty="0" smtClean="0">
                <a:solidFill>
                  <a:schemeClr val="accent6">
                    <a:lumMod val="75000"/>
                  </a:schemeClr>
                </a:solidFill>
              </a:rPr>
              <a:t>Spring AOP</a:t>
            </a:r>
            <a:r>
              <a:rPr lang="zh-CN" altLang="en-US" sz="1800" b="1" dirty="0" smtClean="0">
                <a:solidFill>
                  <a:schemeClr val="accent6">
                    <a:lumMod val="75000"/>
                  </a:schemeClr>
                </a:solidFill>
              </a:rPr>
              <a:t>实现方式</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544750" y="924129"/>
            <a:ext cx="6877454" cy="632297"/>
          </a:xfrm>
        </p:spPr>
        <p:txBody>
          <a:bodyPr>
            <a:normAutofit/>
          </a:bodyPr>
          <a:lstStyle/>
          <a:p>
            <a:pPr>
              <a:buFont typeface="Wingdings" panose="05000000000000000000" pitchFamily="2" charset="2"/>
              <a:buNone/>
              <a:defRPr/>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
        <p:nvSpPr>
          <p:cNvPr id="2" name="文本框 1"/>
          <p:cNvSpPr txBox="1"/>
          <p:nvPr/>
        </p:nvSpPr>
        <p:spPr>
          <a:xfrm>
            <a:off x="230651" y="1758833"/>
            <a:ext cx="6381344" cy="615553"/>
          </a:xfrm>
          <a:prstGeom prst="rect">
            <a:avLst/>
          </a:prstGeom>
          <a:noFill/>
        </p:spPr>
        <p:txBody>
          <a:bodyPr wrap="square" rtlCol="0">
            <a:spAutoFit/>
          </a:bodyPr>
          <a:lstStyle/>
          <a:p>
            <a:r>
              <a:rPr lang="zh-CN" altLang="en-US" sz="1600" dirty="0" smtClean="0"/>
              <a:t>两种方式，即基于</a:t>
            </a:r>
            <a:r>
              <a:rPr lang="en-US" altLang="zh-CN" sz="1600" dirty="0" smtClean="0"/>
              <a:t>XML</a:t>
            </a:r>
            <a:r>
              <a:rPr lang="zh-CN" altLang="en-US" sz="1600" dirty="0" smtClean="0"/>
              <a:t>配置文件方式和基本注解方式，见案例</a:t>
            </a:r>
            <a:endParaRPr lang="en-US" altLang="zh-CN" sz="1600" dirty="0" smtClean="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65359884"/>
              </p:ext>
            </p:extLst>
          </p:nvPr>
        </p:nvGraphicFramePr>
        <p:xfrm>
          <a:off x="2957209" y="2626316"/>
          <a:ext cx="1575879" cy="1128105"/>
        </p:xfrm>
        <a:graphic>
          <a:graphicData uri="http://schemas.openxmlformats.org/presentationml/2006/ole">
            <mc:AlternateContent xmlns:mc="http://schemas.openxmlformats.org/markup-compatibility/2006">
              <mc:Choice xmlns:v="urn:schemas-microsoft-com:vml" Requires="v">
                <p:oleObj spid="_x0000_s2075" name="文档" showAsIcon="1" r:id="rId4" imgW="914400" imgH="828720" progId="Word.Document.12">
                  <p:embed/>
                </p:oleObj>
              </mc:Choice>
              <mc:Fallback>
                <p:oleObj name="文档" showAsIcon="1" r:id="rId4" imgW="914400" imgH="828720" progId="Word.Document.12">
                  <p:embed/>
                  <p:pic>
                    <p:nvPicPr>
                      <p:cNvPr id="0" name=""/>
                      <p:cNvPicPr/>
                      <p:nvPr/>
                    </p:nvPicPr>
                    <p:blipFill>
                      <a:blip r:embed="rId5"/>
                      <a:stretch>
                        <a:fillRect/>
                      </a:stretch>
                    </p:blipFill>
                    <p:spPr>
                      <a:xfrm>
                        <a:off x="2957209" y="2626316"/>
                        <a:ext cx="1575879" cy="1128105"/>
                      </a:xfrm>
                      <a:prstGeom prst="rect">
                        <a:avLst/>
                      </a:prstGeom>
                    </p:spPr>
                  </p:pic>
                </p:oleObj>
              </mc:Fallback>
            </mc:AlternateContent>
          </a:graphicData>
        </a:graphic>
      </p:graphicFrame>
    </p:spTree>
    <p:extLst>
      <p:ext uri="{BB962C8B-B14F-4D97-AF65-F5344CB8AC3E}">
        <p14:creationId xmlns:p14="http://schemas.microsoft.com/office/powerpoint/2010/main" val="3580269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060" y="634604"/>
            <a:ext cx="5822414" cy="857250"/>
          </a:xfrm>
        </p:spPr>
        <p:txBody>
          <a:bodyPr>
            <a:normAutofit/>
          </a:bodyPr>
          <a:lstStyle/>
          <a:p>
            <a:pPr algn="l"/>
            <a:r>
              <a:rPr lang="zh-CN" altLang="en-US" sz="1800" b="1" dirty="0" smtClean="0">
                <a:solidFill>
                  <a:schemeClr val="accent6">
                    <a:lumMod val="75000"/>
                  </a:schemeClr>
                </a:solidFill>
              </a:rPr>
              <a:t>四、</a:t>
            </a:r>
            <a:r>
              <a:rPr lang="en-US" altLang="zh-CN" sz="1800" b="1" dirty="0" smtClean="0">
                <a:solidFill>
                  <a:schemeClr val="accent6">
                    <a:lumMod val="75000"/>
                  </a:schemeClr>
                </a:solidFill>
              </a:rPr>
              <a:t>Spring</a:t>
            </a:r>
            <a:r>
              <a:rPr lang="zh-CN" altLang="en-US" sz="1800" b="1" dirty="0" smtClean="0">
                <a:solidFill>
                  <a:schemeClr val="accent6">
                    <a:lumMod val="75000"/>
                  </a:schemeClr>
                </a:solidFill>
              </a:rPr>
              <a:t>事物管理机制</a:t>
            </a:r>
            <a:endParaRPr lang="zh-CN" altLang="en-US" sz="1800" b="1" dirty="0">
              <a:solidFill>
                <a:schemeClr val="accent6">
                  <a:lumMod val="75000"/>
                </a:schemeClr>
              </a:solidFill>
            </a:endParaRPr>
          </a:p>
        </p:txBody>
      </p:sp>
      <p:sp>
        <p:nvSpPr>
          <p:cNvPr id="3" name="文本框 2"/>
          <p:cNvSpPr txBox="1"/>
          <p:nvPr/>
        </p:nvSpPr>
        <p:spPr>
          <a:xfrm>
            <a:off x="707060" y="1920895"/>
            <a:ext cx="5928189"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事务的概念</a:t>
            </a:r>
            <a:endParaRPr lang="en-US" altLang="zh-CN" dirty="0"/>
          </a:p>
          <a:p>
            <a:pPr marL="285750" indent="-285750">
              <a:buFont typeface="Wingdings" panose="05000000000000000000" pitchFamily="2" charset="2"/>
              <a:buChar char="Ø"/>
            </a:pPr>
            <a:r>
              <a:rPr lang="zh-CN" altLang="en-US" dirty="0"/>
              <a:t>事务的特性</a:t>
            </a:r>
            <a:endParaRPr lang="en-US" altLang="zh-CN" dirty="0"/>
          </a:p>
          <a:p>
            <a:pPr marL="285750" indent="-285750">
              <a:buFont typeface="Wingdings" panose="05000000000000000000" pitchFamily="2" charset="2"/>
              <a:buChar char="Ø"/>
            </a:pPr>
            <a:r>
              <a:rPr lang="en-US" altLang="zh-CN" dirty="0"/>
              <a:t>Spring</a:t>
            </a:r>
            <a:r>
              <a:rPr lang="zh-CN" altLang="en-US" dirty="0"/>
              <a:t>事物管理器</a:t>
            </a:r>
            <a:endParaRPr lang="en-US" altLang="zh-CN" dirty="0"/>
          </a:p>
          <a:p>
            <a:pPr marL="285750" indent="-285750">
              <a:buFont typeface="Wingdings" panose="05000000000000000000" pitchFamily="2" charset="2"/>
              <a:buChar char="Ø"/>
            </a:pPr>
            <a:r>
              <a:rPr lang="en-US" altLang="zh-CN" dirty="0"/>
              <a:t>Spring</a:t>
            </a:r>
            <a:r>
              <a:rPr lang="zh-CN" altLang="en-US" dirty="0"/>
              <a:t>管理事务的方式</a:t>
            </a:r>
            <a:endParaRPr lang="en-US" altLang="zh-CN" dirty="0"/>
          </a:p>
          <a:p>
            <a:pPr marL="285750" indent="-285750">
              <a:buFont typeface="Wingdings" panose="05000000000000000000" pitchFamily="2" charset="2"/>
              <a:buChar char="Ø"/>
            </a:pPr>
            <a:r>
              <a:rPr lang="zh-CN" altLang="en-US" dirty="0"/>
              <a:t>编程式事物管理</a:t>
            </a:r>
            <a:endParaRPr lang="en-US" altLang="zh-CN" dirty="0"/>
          </a:p>
          <a:p>
            <a:pPr marL="285750" indent="-285750">
              <a:buFont typeface="Wingdings" panose="05000000000000000000" pitchFamily="2" charset="2"/>
              <a:buChar char="Ø"/>
            </a:pPr>
            <a:r>
              <a:rPr lang="zh-CN" altLang="en-US" dirty="0"/>
              <a:t>声明式事物管理</a:t>
            </a: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961965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1800" b="1" dirty="0" smtClean="0">
                <a:solidFill>
                  <a:schemeClr val="accent6">
                    <a:lumMod val="75000"/>
                  </a:schemeClr>
                </a:solidFill>
              </a:rPr>
              <a:t>事务的概念</a:t>
            </a:r>
            <a:endParaRPr lang="zh-CN" altLang="en-US" sz="1800" b="1" dirty="0">
              <a:solidFill>
                <a:schemeClr val="accent6">
                  <a:lumMod val="75000"/>
                </a:schemeClr>
              </a:solidFill>
            </a:endParaRPr>
          </a:p>
        </p:txBody>
      </p:sp>
      <p:sp>
        <p:nvSpPr>
          <p:cNvPr id="3" name="文本框 2"/>
          <p:cNvSpPr txBox="1"/>
          <p:nvPr/>
        </p:nvSpPr>
        <p:spPr>
          <a:xfrm>
            <a:off x="1191802" y="1469204"/>
            <a:ext cx="5928189" cy="646331"/>
          </a:xfrm>
          <a:prstGeom prst="rect">
            <a:avLst/>
          </a:prstGeom>
          <a:noFill/>
        </p:spPr>
        <p:txBody>
          <a:bodyPr wrap="square" rtlCol="0">
            <a:spAutoFit/>
          </a:bodyPr>
          <a:lstStyle/>
          <a:p>
            <a:r>
              <a:rPr lang="zh-CN" altLang="en-US" dirty="0"/>
              <a:t>事务就是一系列的动作，它们被当作一个单独的工作单元。这些动作要么全部完成，要么全部不起作用</a:t>
            </a:r>
            <a:endParaRPr lang="en-US" altLang="zh-CN" dirty="0"/>
          </a:p>
        </p:txBody>
      </p:sp>
    </p:spTree>
    <p:extLst>
      <p:ext uri="{BB962C8B-B14F-4D97-AF65-F5344CB8AC3E}">
        <p14:creationId xmlns:p14="http://schemas.microsoft.com/office/powerpoint/2010/main" val="913672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1800" b="1" dirty="0" smtClean="0">
                <a:solidFill>
                  <a:schemeClr val="accent6">
                    <a:lumMod val="75000"/>
                  </a:schemeClr>
                </a:solidFill>
              </a:rPr>
              <a:t>事务的特性</a:t>
            </a:r>
            <a:endParaRPr lang="zh-CN" altLang="en-US" sz="1800" b="1" dirty="0">
              <a:solidFill>
                <a:schemeClr val="accent6">
                  <a:lumMod val="75000"/>
                </a:schemeClr>
              </a:solidFill>
            </a:endParaRPr>
          </a:p>
        </p:txBody>
      </p:sp>
      <p:sp>
        <p:nvSpPr>
          <p:cNvPr id="3" name="文本框 2"/>
          <p:cNvSpPr txBox="1"/>
          <p:nvPr/>
        </p:nvSpPr>
        <p:spPr>
          <a:xfrm>
            <a:off x="1191802" y="1469204"/>
            <a:ext cx="6277510" cy="2062103"/>
          </a:xfrm>
          <a:prstGeom prst="rect">
            <a:avLst/>
          </a:prstGeom>
          <a:noFill/>
        </p:spPr>
        <p:txBody>
          <a:bodyPr wrap="square" rtlCol="0">
            <a:spAutoFit/>
          </a:bodyPr>
          <a:lstStyle/>
          <a:p>
            <a:r>
              <a:rPr lang="zh-CN" altLang="en-US" sz="1600" dirty="0"/>
              <a:t>① 原子性</a:t>
            </a:r>
            <a:r>
              <a:rPr lang="en-US" altLang="zh-CN" sz="1600" dirty="0"/>
              <a:t>(atomicity):</a:t>
            </a:r>
            <a:r>
              <a:rPr lang="zh-CN" altLang="en-US" sz="1600" dirty="0"/>
              <a:t>事务室一个原子操作，有一系列动作组成。事务的原子性确保动作要么全部完成，要么完全不起作用</a:t>
            </a:r>
            <a:br>
              <a:rPr lang="zh-CN" altLang="en-US" sz="1600" dirty="0"/>
            </a:br>
            <a:r>
              <a:rPr lang="zh-CN" altLang="en-US" sz="1600" dirty="0"/>
              <a:t>② 一致性</a:t>
            </a:r>
            <a:r>
              <a:rPr lang="en-US" altLang="zh-CN" sz="1600" dirty="0"/>
              <a:t>(consistency):</a:t>
            </a:r>
            <a:r>
              <a:rPr lang="zh-CN" altLang="en-US" sz="1600" dirty="0"/>
              <a:t>一旦所有事务动作完成，事务就被提交。数据和资源就处于一种满足业务规则的一致性状态中</a:t>
            </a:r>
            <a:br>
              <a:rPr lang="zh-CN" altLang="en-US" sz="1600" dirty="0"/>
            </a:br>
            <a:r>
              <a:rPr lang="zh-CN" altLang="en-US" sz="1600" dirty="0"/>
              <a:t>③ 隔离性</a:t>
            </a:r>
            <a:r>
              <a:rPr lang="en-US" altLang="zh-CN" sz="1600" dirty="0"/>
              <a:t>(isolation):</a:t>
            </a:r>
            <a:r>
              <a:rPr lang="zh-CN" altLang="en-US" sz="1600" dirty="0"/>
              <a:t>可能有许多事务会同时处理相同的数据，因此每个事物都应该与其他事务隔离开来，防止数据损坏</a:t>
            </a:r>
            <a:br>
              <a:rPr lang="zh-CN" altLang="en-US" sz="1600" dirty="0"/>
            </a:br>
            <a:r>
              <a:rPr lang="zh-CN" altLang="en-US" sz="1600" dirty="0"/>
              <a:t>④ 持久性</a:t>
            </a:r>
            <a:r>
              <a:rPr lang="en-US" altLang="zh-CN" sz="1600" dirty="0"/>
              <a:t>(durability):</a:t>
            </a:r>
            <a:r>
              <a:rPr lang="zh-CN" altLang="en-US" sz="1600" dirty="0"/>
              <a:t>一旦事务完成，无论发生什么系统错误，它的结果都不应该受到影响。通常情况下，事务的结果被写到持久化存</a:t>
            </a:r>
            <a:endParaRPr lang="en-US" altLang="zh-CN" sz="1600" dirty="0"/>
          </a:p>
        </p:txBody>
      </p:sp>
    </p:spTree>
    <p:extLst>
      <p:ext uri="{BB962C8B-B14F-4D97-AF65-F5344CB8AC3E}">
        <p14:creationId xmlns:p14="http://schemas.microsoft.com/office/powerpoint/2010/main" val="176386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9995"/>
            <a:ext cx="6128536" cy="645004"/>
          </a:xfrm>
        </p:spPr>
        <p:txBody>
          <a:bodyPr>
            <a:normAutofit/>
          </a:bodyPr>
          <a:lstStyle/>
          <a:p>
            <a:pPr algn="l"/>
            <a:r>
              <a:rPr lang="en-US" altLang="zh-CN" sz="1800" dirty="0" smtClean="0">
                <a:solidFill>
                  <a:schemeClr val="accent6">
                    <a:lumMod val="75000"/>
                  </a:schemeClr>
                </a:solidFill>
              </a:rPr>
              <a:t>Spring</a:t>
            </a:r>
            <a:r>
              <a:rPr lang="zh-CN" altLang="en-US" sz="1800" dirty="0" smtClean="0">
                <a:solidFill>
                  <a:schemeClr val="accent6">
                    <a:lumMod val="75000"/>
                  </a:schemeClr>
                </a:solidFill>
              </a:rPr>
              <a:t>事务管理器</a:t>
            </a:r>
            <a:endParaRPr lang="zh-CN" altLang="en-US" sz="1800" b="1" dirty="0">
              <a:solidFill>
                <a:schemeClr val="accent6">
                  <a:lumMod val="75000"/>
                </a:schemeClr>
              </a:solidFill>
            </a:endParaRPr>
          </a:p>
        </p:txBody>
      </p:sp>
      <p:sp>
        <p:nvSpPr>
          <p:cNvPr id="3" name="文本框 2"/>
          <p:cNvSpPr txBox="1"/>
          <p:nvPr/>
        </p:nvSpPr>
        <p:spPr>
          <a:xfrm>
            <a:off x="457200" y="1743591"/>
            <a:ext cx="7484724" cy="2554545"/>
          </a:xfrm>
          <a:prstGeom prst="rect">
            <a:avLst/>
          </a:prstGeom>
          <a:noFill/>
        </p:spPr>
        <p:txBody>
          <a:bodyPr wrap="square" rtlCol="0">
            <a:spAutoFit/>
          </a:bodyPr>
          <a:lstStyle/>
          <a:p>
            <a:r>
              <a:rPr lang="en-US" altLang="zh-CN" sz="1600" dirty="0"/>
              <a:t>Spring</a:t>
            </a:r>
            <a:r>
              <a:rPr lang="zh-CN" altLang="en-US" sz="1600" dirty="0"/>
              <a:t>提供了许多内置事务管理器实现，常用的有以下几种： </a:t>
            </a:r>
            <a:br>
              <a:rPr lang="zh-CN" altLang="en-US" sz="1600" dirty="0"/>
            </a:br>
            <a:r>
              <a:rPr lang="en-US" altLang="zh-CN" sz="1600" dirty="0">
                <a:solidFill>
                  <a:srgbClr val="FF0000"/>
                </a:solidFill>
              </a:rPr>
              <a:t>DataSourceTransactionManager</a:t>
            </a:r>
            <a:r>
              <a:rPr lang="zh-CN" altLang="en-US" sz="1600" dirty="0"/>
              <a:t>：位于</a:t>
            </a:r>
            <a:r>
              <a:rPr lang="en-US" altLang="zh-CN" sz="1600" dirty="0"/>
              <a:t>org.springframework.jdbc.datasource</a:t>
            </a:r>
            <a:r>
              <a:rPr lang="zh-CN" altLang="en-US" sz="1600" dirty="0"/>
              <a:t>包中，数据源事务管理器，提供对单个</a:t>
            </a:r>
            <a:r>
              <a:rPr lang="en-US" altLang="zh-CN" sz="1600" dirty="0" err="1"/>
              <a:t>javax.sql.DataSource</a:t>
            </a:r>
            <a:r>
              <a:rPr lang="zh-CN" altLang="en-US" sz="1600" dirty="0"/>
              <a:t>事务管理，用于</a:t>
            </a:r>
            <a:r>
              <a:rPr lang="en-US" altLang="zh-CN" sz="1600" dirty="0"/>
              <a:t>Spring JDBC</a:t>
            </a:r>
            <a:r>
              <a:rPr lang="zh-CN" altLang="en-US" sz="1600" dirty="0"/>
              <a:t>抽象框架、</a:t>
            </a:r>
            <a:r>
              <a:rPr lang="en-US" altLang="zh-CN" sz="1600" dirty="0" err="1"/>
              <a:t>iBATIS</a:t>
            </a:r>
            <a:r>
              <a:rPr lang="zh-CN" altLang="en-US" sz="1600" dirty="0"/>
              <a:t>框架的事务管理；</a:t>
            </a:r>
          </a:p>
          <a:p>
            <a:r>
              <a:rPr lang="en-US" altLang="zh-CN" sz="1600" dirty="0" err="1">
                <a:solidFill>
                  <a:srgbClr val="FF0000"/>
                </a:solidFill>
              </a:rPr>
              <a:t>HibernateTransactionManager</a:t>
            </a:r>
            <a:r>
              <a:rPr lang="zh-CN" altLang="en-US" sz="1600" dirty="0">
                <a:solidFill>
                  <a:srgbClr val="FF0000"/>
                </a:solidFill>
              </a:rPr>
              <a:t>：</a:t>
            </a:r>
            <a:r>
              <a:rPr lang="zh-CN" altLang="en-US" sz="1600" dirty="0"/>
              <a:t>位于</a:t>
            </a:r>
            <a:r>
              <a:rPr lang="en-US" altLang="zh-CN" sz="1600" dirty="0"/>
              <a:t>org.springframework.orm.hibernate3</a:t>
            </a:r>
            <a:r>
              <a:rPr lang="zh-CN" altLang="en-US" sz="1600" dirty="0"/>
              <a:t>或者</a:t>
            </a:r>
            <a:r>
              <a:rPr lang="en-US" altLang="zh-CN" sz="1600" dirty="0"/>
              <a:t>hibernate4</a:t>
            </a:r>
            <a:r>
              <a:rPr lang="zh-CN" altLang="en-US" sz="1600" dirty="0"/>
              <a:t>包中，提供对单个</a:t>
            </a:r>
            <a:r>
              <a:rPr lang="en-US" altLang="zh-CN" sz="1600" dirty="0" err="1"/>
              <a:t>org.hibernate.SessionFactory</a:t>
            </a:r>
            <a:r>
              <a:rPr lang="zh-CN" altLang="en-US" sz="1600" dirty="0"/>
              <a:t>事务支持，用于集成</a:t>
            </a:r>
            <a:r>
              <a:rPr lang="en-US" altLang="zh-CN" sz="1600" dirty="0"/>
              <a:t>Hibernate</a:t>
            </a:r>
            <a:r>
              <a:rPr lang="zh-CN" altLang="en-US" sz="1600" dirty="0"/>
              <a:t>框架时的事务管理；该事务管理器只支持</a:t>
            </a:r>
            <a:r>
              <a:rPr lang="en-US" altLang="zh-CN" sz="1600" dirty="0"/>
              <a:t>Hibernate3+</a:t>
            </a:r>
            <a:r>
              <a:rPr lang="zh-CN" altLang="en-US" sz="1600" dirty="0"/>
              <a:t>版本，且</a:t>
            </a:r>
            <a:r>
              <a:rPr lang="en-US" altLang="zh-CN" sz="1600" dirty="0"/>
              <a:t>Spring3.0+</a:t>
            </a:r>
            <a:r>
              <a:rPr lang="zh-CN" altLang="en-US" sz="1600" dirty="0"/>
              <a:t>版本只支持</a:t>
            </a:r>
            <a:r>
              <a:rPr lang="en-US" altLang="zh-CN" sz="1600" dirty="0"/>
              <a:t>Hibernate 3.2+</a:t>
            </a:r>
            <a:r>
              <a:rPr lang="zh-CN" altLang="en-US" sz="1600" dirty="0"/>
              <a:t>版本；</a:t>
            </a:r>
          </a:p>
          <a:p>
            <a:r>
              <a:rPr lang="en-US" altLang="zh-CN" sz="1600" dirty="0" err="1">
                <a:solidFill>
                  <a:srgbClr val="FF0000"/>
                </a:solidFill>
              </a:rPr>
              <a:t>JtaTransactionManager</a:t>
            </a:r>
            <a:r>
              <a:rPr lang="zh-CN" altLang="en-US" sz="1600" dirty="0">
                <a:solidFill>
                  <a:srgbClr val="FF0000"/>
                </a:solidFill>
              </a:rPr>
              <a:t>：</a:t>
            </a:r>
            <a:r>
              <a:rPr lang="zh-CN" altLang="en-US" sz="1600" dirty="0"/>
              <a:t>位于</a:t>
            </a:r>
            <a:r>
              <a:rPr lang="en-US" altLang="zh-CN" sz="1600" dirty="0" err="1"/>
              <a:t>org.springframework.transaction.jta</a:t>
            </a:r>
            <a:r>
              <a:rPr lang="zh-CN" altLang="en-US" sz="1600" dirty="0"/>
              <a:t>包中，提供对分布式事务管理的支持，并将事务管理委托给</a:t>
            </a:r>
            <a:r>
              <a:rPr lang="en-US" altLang="zh-CN" sz="1600" dirty="0"/>
              <a:t>Java EE</a:t>
            </a:r>
            <a:r>
              <a:rPr lang="zh-CN" altLang="en-US" sz="1600" dirty="0"/>
              <a:t>应用服务器事务管理器；</a:t>
            </a:r>
          </a:p>
        </p:txBody>
      </p:sp>
    </p:spTree>
    <p:extLst>
      <p:ext uri="{BB962C8B-B14F-4D97-AF65-F5344CB8AC3E}">
        <p14:creationId xmlns:p14="http://schemas.microsoft.com/office/powerpoint/2010/main" val="248750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183" y="699053"/>
            <a:ext cx="6128536" cy="857250"/>
          </a:xfrm>
        </p:spPr>
        <p:txBody>
          <a:bodyPr>
            <a:normAutofit/>
          </a:bodyPr>
          <a:lstStyle/>
          <a:p>
            <a:pPr algn="l"/>
            <a:r>
              <a:rPr lang="zh-CN" altLang="en-US" sz="1800" dirty="0" smtClean="0">
                <a:solidFill>
                  <a:schemeClr val="accent6">
                    <a:lumMod val="75000"/>
                  </a:schemeClr>
                </a:solidFill>
              </a:rPr>
              <a:t>编程式事务</a:t>
            </a:r>
            <a:endParaRPr lang="zh-CN" altLang="en-US" sz="1800" b="1" dirty="0">
              <a:solidFill>
                <a:schemeClr val="accent6">
                  <a:lumMod val="75000"/>
                </a:schemeClr>
              </a:solidFill>
            </a:endParaRPr>
          </a:p>
        </p:txBody>
      </p:sp>
      <p:sp>
        <p:nvSpPr>
          <p:cNvPr id="3" name="文本框 2"/>
          <p:cNvSpPr txBox="1"/>
          <p:nvPr/>
        </p:nvSpPr>
        <p:spPr>
          <a:xfrm>
            <a:off x="457200" y="1776980"/>
            <a:ext cx="7484724" cy="615553"/>
          </a:xfrm>
          <a:prstGeom prst="rect">
            <a:avLst/>
          </a:prstGeom>
          <a:noFill/>
        </p:spPr>
        <p:txBody>
          <a:bodyPr wrap="square" rtlCol="0">
            <a:spAutoFit/>
          </a:bodyPr>
          <a:lstStyle/>
          <a:p>
            <a:r>
              <a:rPr lang="zh-CN" altLang="en-US" sz="1600" dirty="0"/>
              <a:t>所谓编程式事务指的是通过编码方式实现事务，即类似于</a:t>
            </a:r>
            <a:r>
              <a:rPr lang="en-US" altLang="zh-CN" sz="1600" dirty="0"/>
              <a:t>JDBC</a:t>
            </a:r>
            <a:r>
              <a:rPr lang="zh-CN" altLang="en-US" sz="1600" dirty="0"/>
              <a:t>编程实现事务管理</a:t>
            </a:r>
            <a:r>
              <a:rPr lang="zh-CN" altLang="en-US" sz="1600" dirty="0" smtClean="0"/>
              <a:t>。</a:t>
            </a:r>
            <a:endParaRPr lang="en-US" altLang="zh-CN" sz="1600" dirty="0" smtClean="0"/>
          </a:p>
          <a:p>
            <a:endParaRPr lang="zh-CN" altLang="en-US" dirty="0"/>
          </a:p>
        </p:txBody>
      </p:sp>
    </p:spTree>
    <p:extLst>
      <p:ext uri="{BB962C8B-B14F-4D97-AF65-F5344CB8AC3E}">
        <p14:creationId xmlns:p14="http://schemas.microsoft.com/office/powerpoint/2010/main" val="309552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131" y="599902"/>
            <a:ext cx="6128536" cy="857250"/>
          </a:xfrm>
        </p:spPr>
        <p:txBody>
          <a:bodyPr>
            <a:normAutofit/>
          </a:bodyPr>
          <a:lstStyle/>
          <a:p>
            <a:pPr algn="l"/>
            <a:r>
              <a:rPr lang="zh-CN" altLang="en-US" sz="1800" dirty="0" smtClean="0">
                <a:solidFill>
                  <a:schemeClr val="accent6">
                    <a:lumMod val="75000"/>
                  </a:schemeClr>
                </a:solidFill>
              </a:rPr>
              <a:t>声明式</a:t>
            </a:r>
            <a:r>
              <a:rPr lang="zh-CN" altLang="en-US" sz="1800" dirty="0">
                <a:solidFill>
                  <a:schemeClr val="accent6">
                    <a:lumMod val="75000"/>
                  </a:schemeClr>
                </a:solidFill>
              </a:rPr>
              <a:t>事务</a:t>
            </a:r>
            <a:endParaRPr lang="zh-CN" altLang="en-US" sz="1800" b="1" dirty="0">
              <a:solidFill>
                <a:schemeClr val="accent6">
                  <a:lumMod val="75000"/>
                </a:schemeClr>
              </a:solidFill>
            </a:endParaRPr>
          </a:p>
        </p:txBody>
      </p:sp>
      <p:sp>
        <p:nvSpPr>
          <p:cNvPr id="4" name="文本框 3"/>
          <p:cNvSpPr txBox="1"/>
          <p:nvPr/>
        </p:nvSpPr>
        <p:spPr>
          <a:xfrm>
            <a:off x="738131" y="1641512"/>
            <a:ext cx="6863508" cy="584775"/>
          </a:xfrm>
          <a:prstGeom prst="rect">
            <a:avLst/>
          </a:prstGeom>
          <a:noFill/>
        </p:spPr>
        <p:txBody>
          <a:bodyPr wrap="square" rtlCol="0">
            <a:spAutoFit/>
          </a:bodyPr>
          <a:lstStyle/>
          <a:p>
            <a:r>
              <a:rPr lang="zh-CN" altLang="en-US" sz="1600" dirty="0" smtClean="0"/>
              <a:t>声明式事务通过 </a:t>
            </a:r>
            <a:r>
              <a:rPr lang="en-US" altLang="zh-CN" sz="1600" dirty="0"/>
              <a:t>Spring </a:t>
            </a:r>
            <a:r>
              <a:rPr lang="en-US" altLang="zh-CN" sz="1600" dirty="0" smtClean="0"/>
              <a:t>AOP,</a:t>
            </a:r>
            <a:r>
              <a:rPr lang="zh-CN" altLang="en-US" sz="1600" dirty="0" smtClean="0"/>
              <a:t>采用动态代理来实现的，</a:t>
            </a:r>
            <a:r>
              <a:rPr lang="zh-CN" altLang="en-US" sz="1600" dirty="0"/>
              <a:t>这种配置方式依赖于</a:t>
            </a:r>
            <a:r>
              <a:rPr lang="en-US" altLang="zh-CN" sz="1600" dirty="0"/>
              <a:t>Spring</a:t>
            </a:r>
            <a:r>
              <a:rPr lang="zh-CN" altLang="en-US" sz="1600" dirty="0"/>
              <a:t>提供的</a:t>
            </a:r>
            <a:r>
              <a:rPr lang="en-US" altLang="zh-CN" sz="1600" dirty="0"/>
              <a:t>bean</a:t>
            </a:r>
            <a:r>
              <a:rPr lang="zh-CN" altLang="en-US" sz="1600" dirty="0"/>
              <a:t>后处理器，该后处理器用于为每个</a:t>
            </a:r>
            <a:r>
              <a:rPr lang="en-US" altLang="zh-CN" sz="1600" dirty="0"/>
              <a:t>bean</a:t>
            </a:r>
            <a:r>
              <a:rPr lang="zh-CN" altLang="en-US" sz="1600" dirty="0"/>
              <a:t>自动创建</a:t>
            </a:r>
            <a:r>
              <a:rPr lang="zh-CN" altLang="en-US" sz="1600" dirty="0" smtClean="0"/>
              <a:t>代理。</a:t>
            </a:r>
            <a:endParaRPr lang="zh-CN" altLang="en-US" sz="1600" dirty="0"/>
          </a:p>
        </p:txBody>
      </p:sp>
    </p:spTree>
    <p:extLst>
      <p:ext uri="{BB962C8B-B14F-4D97-AF65-F5344CB8AC3E}">
        <p14:creationId xmlns:p14="http://schemas.microsoft.com/office/powerpoint/2010/main" val="690405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1935"/>
            <a:ext cx="6128536" cy="857250"/>
          </a:xfrm>
        </p:spPr>
        <p:txBody>
          <a:bodyPr>
            <a:normAutofit/>
          </a:bodyPr>
          <a:lstStyle/>
          <a:p>
            <a:pPr algn="l"/>
            <a:r>
              <a:rPr lang="zh-CN" altLang="en-US" sz="1800" b="1" dirty="0" smtClean="0">
                <a:solidFill>
                  <a:schemeClr val="accent6">
                    <a:lumMod val="75000"/>
                  </a:schemeClr>
                </a:solidFill>
              </a:rPr>
              <a:t>声明式事务</a:t>
            </a:r>
            <a:endParaRPr lang="zh-CN" altLang="en-US" sz="1800" b="1" dirty="0">
              <a:solidFill>
                <a:schemeClr val="accent6">
                  <a:lumMod val="75000"/>
                </a:schemeClr>
              </a:solidFill>
            </a:endParaRPr>
          </a:p>
        </p:txBody>
      </p:sp>
      <p:sp>
        <p:nvSpPr>
          <p:cNvPr id="3" name="文本框 2"/>
          <p:cNvSpPr txBox="1"/>
          <p:nvPr/>
        </p:nvSpPr>
        <p:spPr>
          <a:xfrm>
            <a:off x="457200" y="1568356"/>
            <a:ext cx="7484724" cy="1600438"/>
          </a:xfrm>
          <a:prstGeom prst="rect">
            <a:avLst/>
          </a:prstGeom>
          <a:noFill/>
        </p:spPr>
        <p:txBody>
          <a:bodyPr wrap="square" rtlCol="0">
            <a:spAutoFit/>
          </a:bodyPr>
          <a:lstStyle/>
          <a:p>
            <a:r>
              <a:rPr lang="en-US" altLang="zh-CN" sz="1600" dirty="0"/>
              <a:t>&lt;!-- </a:t>
            </a:r>
            <a:r>
              <a:rPr lang="zh-CN" altLang="en-US" sz="1600" dirty="0"/>
              <a:t>定义事务管理器 开启</a:t>
            </a:r>
            <a:r>
              <a:rPr lang="en-US" altLang="zh-CN" sz="1600" dirty="0"/>
              <a:t>Spring</a:t>
            </a:r>
            <a:r>
              <a:rPr lang="zh-CN" altLang="en-US" sz="1600" dirty="0"/>
              <a:t>事务处理 </a:t>
            </a:r>
            <a:r>
              <a:rPr lang="en-US" altLang="zh-CN" sz="1600" dirty="0"/>
              <a:t>--&gt;</a:t>
            </a:r>
            <a:br>
              <a:rPr lang="en-US" altLang="zh-CN" sz="1600" dirty="0"/>
            </a:br>
            <a:r>
              <a:rPr lang="en-US" altLang="zh-CN" sz="1600" dirty="0"/>
              <a:t>&lt;bean id= "transactionManager" class= "org.springframework.jdbc.datasource.DataSourceTransactionManager" &gt;</a:t>
            </a:r>
            <a:br>
              <a:rPr lang="en-US" altLang="zh-CN" sz="1600" dirty="0"/>
            </a:br>
            <a:r>
              <a:rPr lang="en-US" altLang="zh-CN" sz="1600" dirty="0"/>
              <a:t>&lt;property name= "dataSource" ref= "dataSource" /&gt;</a:t>
            </a:r>
            <a:br>
              <a:rPr lang="en-US" altLang="zh-CN" sz="1600" dirty="0"/>
            </a:br>
            <a:r>
              <a:rPr lang="en-US" altLang="zh-CN" sz="1600" dirty="0"/>
              <a:t>&lt;/bean&gt;</a:t>
            </a:r>
          </a:p>
          <a:p>
            <a:endParaRPr lang="zh-CN" altLang="en-US" dirty="0"/>
          </a:p>
        </p:txBody>
      </p:sp>
    </p:spTree>
    <p:extLst>
      <p:ext uri="{BB962C8B-B14F-4D97-AF65-F5344CB8AC3E}">
        <p14:creationId xmlns:p14="http://schemas.microsoft.com/office/powerpoint/2010/main" val="1744033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387" y="365447"/>
            <a:ext cx="6128536" cy="468734"/>
          </a:xfrm>
        </p:spPr>
        <p:txBody>
          <a:bodyPr>
            <a:normAutofit/>
          </a:bodyPr>
          <a:lstStyle/>
          <a:p>
            <a:pPr algn="l"/>
            <a:r>
              <a:rPr lang="zh-CN" altLang="en-US" sz="1800" b="1" dirty="0" smtClean="0">
                <a:solidFill>
                  <a:schemeClr val="accent6">
                    <a:lumMod val="75000"/>
                  </a:schemeClr>
                </a:solidFill>
              </a:rPr>
              <a:t>声明式事务</a:t>
            </a:r>
            <a:endParaRPr lang="zh-CN" altLang="en-US" sz="1800" b="1" dirty="0">
              <a:solidFill>
                <a:schemeClr val="accent6">
                  <a:lumMod val="75000"/>
                </a:schemeClr>
              </a:solidFill>
            </a:endParaRPr>
          </a:p>
        </p:txBody>
      </p:sp>
      <p:sp>
        <p:nvSpPr>
          <p:cNvPr id="4" name="文本框 3"/>
          <p:cNvSpPr txBox="1"/>
          <p:nvPr/>
        </p:nvSpPr>
        <p:spPr>
          <a:xfrm>
            <a:off x="275421" y="862241"/>
            <a:ext cx="8251633" cy="4031873"/>
          </a:xfrm>
          <a:prstGeom prst="rect">
            <a:avLst/>
          </a:prstGeom>
          <a:noFill/>
        </p:spPr>
        <p:txBody>
          <a:bodyPr wrap="square" rtlCol="0">
            <a:spAutoFit/>
          </a:bodyPr>
          <a:lstStyle/>
          <a:p>
            <a:r>
              <a:rPr lang="en-US" altLang="zh-CN" sz="1600" dirty="0">
                <a:latin typeface="+mn-ea"/>
              </a:rPr>
              <a:t>&lt;!-- </a:t>
            </a:r>
            <a:r>
              <a:rPr lang="zh-CN" altLang="en-US" sz="1600" dirty="0">
                <a:latin typeface="+mn-ea"/>
              </a:rPr>
              <a:t>拦截器方式配置事务 </a:t>
            </a:r>
            <a:r>
              <a:rPr lang="en-US" altLang="zh-CN" sz="1600" dirty="0">
                <a:latin typeface="+mn-ea"/>
              </a:rPr>
              <a:t>--&gt;</a:t>
            </a:r>
          </a:p>
          <a:p>
            <a:r>
              <a:rPr lang="en-US" altLang="zh-CN" sz="1600" dirty="0">
                <a:latin typeface="+mn-ea"/>
              </a:rPr>
              <a:t>    &lt;</a:t>
            </a:r>
            <a:r>
              <a:rPr lang="en-US" altLang="zh-CN" sz="1600" dirty="0" err="1">
                <a:latin typeface="+mn-ea"/>
              </a:rPr>
              <a:t>tx:advice</a:t>
            </a:r>
            <a:r>
              <a:rPr lang="en-US" altLang="zh-CN" sz="1600" dirty="0">
                <a:latin typeface="+mn-ea"/>
              </a:rPr>
              <a:t> id="</a:t>
            </a:r>
            <a:r>
              <a:rPr lang="en-US" altLang="zh-CN" sz="1600" dirty="0" err="1">
                <a:latin typeface="+mn-ea"/>
              </a:rPr>
              <a:t>transactionAdvice</a:t>
            </a:r>
            <a:r>
              <a:rPr lang="en-US" altLang="zh-CN" sz="1600" dirty="0">
                <a:latin typeface="+mn-ea"/>
              </a:rPr>
              <a:t>" transaction-manager="transactionManager"&gt;</a:t>
            </a:r>
          </a:p>
          <a:p>
            <a:r>
              <a:rPr lang="en-US" altLang="zh-CN" sz="1600" dirty="0">
                <a:latin typeface="+mn-ea"/>
              </a:rPr>
              <a:t>        &lt;</a:t>
            </a:r>
            <a:r>
              <a:rPr lang="en-US" altLang="zh-CN" sz="1600" dirty="0" err="1">
                <a:latin typeface="+mn-ea"/>
              </a:rPr>
              <a:t>tx:attributes</a:t>
            </a:r>
            <a:r>
              <a:rPr lang="en-US" altLang="zh-CN" sz="1600" dirty="0">
                <a:latin typeface="+mn-ea"/>
              </a:rPr>
              <a:t>&gt;</a:t>
            </a:r>
          </a:p>
          <a:p>
            <a:r>
              <a:rPr lang="en-US" altLang="zh-CN" sz="1600" dirty="0">
                <a:latin typeface="+mn-ea"/>
              </a:rPr>
              <a:t>            &lt;</a:t>
            </a:r>
            <a:r>
              <a:rPr lang="en-US" altLang="zh-CN" sz="1600" dirty="0" err="1">
                <a:latin typeface="+mn-ea"/>
              </a:rPr>
              <a:t>tx:method</a:t>
            </a:r>
            <a:r>
              <a:rPr lang="en-US" altLang="zh-CN" sz="1600" dirty="0">
                <a:latin typeface="+mn-ea"/>
              </a:rPr>
              <a:t> name="insert*" propagation="REQUIRED" read-only="false"/&gt;</a:t>
            </a:r>
          </a:p>
          <a:p>
            <a:r>
              <a:rPr lang="en-US" altLang="zh-CN" sz="1600" dirty="0">
                <a:latin typeface="+mn-ea"/>
              </a:rPr>
              <a:t>            &lt;</a:t>
            </a:r>
            <a:r>
              <a:rPr lang="en-US" altLang="zh-CN" sz="1600" dirty="0" err="1">
                <a:latin typeface="+mn-ea"/>
              </a:rPr>
              <a:t>tx:method</a:t>
            </a:r>
            <a:r>
              <a:rPr lang="en-US" altLang="zh-CN" sz="1600" dirty="0">
                <a:latin typeface="+mn-ea"/>
              </a:rPr>
              <a:t> name="save*" propagation="REQUIRED" read-only="false"/&gt;</a:t>
            </a:r>
          </a:p>
          <a:p>
            <a:r>
              <a:rPr lang="en-US" altLang="zh-CN" sz="1600" dirty="0">
                <a:latin typeface="+mn-ea"/>
              </a:rPr>
              <a:t>            &lt;</a:t>
            </a:r>
            <a:r>
              <a:rPr lang="en-US" altLang="zh-CN" sz="1600" dirty="0" err="1">
                <a:latin typeface="+mn-ea"/>
              </a:rPr>
              <a:t>tx:method</a:t>
            </a:r>
            <a:r>
              <a:rPr lang="en-US" altLang="zh-CN" sz="1600" dirty="0">
                <a:latin typeface="+mn-ea"/>
              </a:rPr>
              <a:t> name="add*" propagation="REQUIRED" read-only="false"/&gt;</a:t>
            </a:r>
          </a:p>
          <a:p>
            <a:r>
              <a:rPr lang="en-US" altLang="zh-CN" sz="1600" dirty="0" smtClean="0">
                <a:latin typeface="+mn-ea"/>
              </a:rPr>
              <a:t>&lt;/</a:t>
            </a:r>
            <a:r>
              <a:rPr lang="en-US" altLang="zh-CN" sz="1600" dirty="0" err="1">
                <a:latin typeface="+mn-ea"/>
              </a:rPr>
              <a:t>tx:attributes</a:t>
            </a:r>
            <a:r>
              <a:rPr lang="en-US" altLang="zh-CN" sz="1600" dirty="0">
                <a:latin typeface="+mn-ea"/>
              </a:rPr>
              <a:t>&gt;</a:t>
            </a:r>
          </a:p>
          <a:p>
            <a:r>
              <a:rPr lang="en-US" altLang="zh-CN" sz="1600" dirty="0">
                <a:latin typeface="+mn-ea"/>
              </a:rPr>
              <a:t>    &lt;/</a:t>
            </a:r>
            <a:r>
              <a:rPr lang="en-US" altLang="zh-CN" sz="1600" dirty="0" err="1">
                <a:latin typeface="+mn-ea"/>
              </a:rPr>
              <a:t>tx:advice</a:t>
            </a:r>
            <a:r>
              <a:rPr lang="en-US" altLang="zh-CN" sz="1600" dirty="0" smtClean="0">
                <a:latin typeface="+mn-ea"/>
              </a:rPr>
              <a:t>&gt;</a:t>
            </a:r>
            <a:endParaRPr lang="en-US" altLang="zh-CN" sz="1600" dirty="0">
              <a:latin typeface="+mn-ea"/>
            </a:endParaRPr>
          </a:p>
          <a:p>
            <a:r>
              <a:rPr lang="en-US" altLang="zh-CN" sz="1600" dirty="0">
                <a:latin typeface="+mn-ea"/>
              </a:rPr>
              <a:t>    &lt;</a:t>
            </a:r>
            <a:r>
              <a:rPr lang="en-US" altLang="zh-CN" sz="1600" dirty="0" err="1">
                <a:latin typeface="+mn-ea"/>
              </a:rPr>
              <a:t>aop:config</a:t>
            </a:r>
            <a:r>
              <a:rPr lang="en-US" altLang="zh-CN" sz="1600" dirty="0">
                <a:latin typeface="+mn-ea"/>
              </a:rPr>
              <a:t> proxy-target-class="true"&gt;</a:t>
            </a:r>
          </a:p>
          <a:p>
            <a:r>
              <a:rPr lang="en-US" altLang="zh-CN" sz="1600" dirty="0">
                <a:latin typeface="+mn-ea"/>
              </a:rPr>
              <a:t>        &lt;</a:t>
            </a:r>
            <a:r>
              <a:rPr lang="en-US" altLang="zh-CN" sz="1600" dirty="0" err="1">
                <a:latin typeface="+mn-ea"/>
              </a:rPr>
              <a:t>aop:pointcut</a:t>
            </a:r>
            <a:r>
              <a:rPr lang="en-US" altLang="zh-CN" sz="1600" dirty="0">
                <a:latin typeface="+mn-ea"/>
              </a:rPr>
              <a:t> id="</a:t>
            </a:r>
            <a:r>
              <a:rPr lang="en-US" altLang="zh-CN" sz="1600" dirty="0" err="1">
                <a:latin typeface="+mn-ea"/>
              </a:rPr>
              <a:t>transactionPointcut</a:t>
            </a:r>
            <a:r>
              <a:rPr lang="en-US" altLang="zh-CN" sz="1600" dirty="0">
                <a:latin typeface="+mn-ea"/>
              </a:rPr>
              <a:t>"</a:t>
            </a:r>
          </a:p>
          <a:p>
            <a:r>
              <a:rPr lang="en-US" altLang="zh-CN" sz="1600" dirty="0">
                <a:latin typeface="+mn-ea"/>
              </a:rPr>
              <a:t>                      expression="execution(public * </a:t>
            </a:r>
            <a:r>
              <a:rPr lang="en-US" altLang="zh-CN" sz="1600" dirty="0" err="1">
                <a:latin typeface="+mn-ea"/>
              </a:rPr>
              <a:t>com.bestpay.posp.oss.service</a:t>
            </a:r>
            <a:r>
              <a:rPr lang="en-US" altLang="zh-CN" sz="1600" dirty="0">
                <a:latin typeface="+mn-ea"/>
              </a:rPr>
              <a:t>.*.*(..))"/&gt;</a:t>
            </a:r>
          </a:p>
          <a:p>
            <a:r>
              <a:rPr lang="en-US" altLang="zh-CN" sz="1600" dirty="0">
                <a:latin typeface="+mn-ea"/>
              </a:rPr>
              <a:t>        &lt;</a:t>
            </a:r>
            <a:r>
              <a:rPr lang="en-US" altLang="zh-CN" sz="1600" dirty="0" err="1">
                <a:latin typeface="+mn-ea"/>
              </a:rPr>
              <a:t>aop:advisor</a:t>
            </a:r>
            <a:r>
              <a:rPr lang="en-US" altLang="zh-CN" sz="1600" dirty="0">
                <a:latin typeface="+mn-ea"/>
              </a:rPr>
              <a:t> </a:t>
            </a:r>
            <a:r>
              <a:rPr lang="en-US" altLang="zh-CN" sz="1600" dirty="0" err="1">
                <a:latin typeface="+mn-ea"/>
              </a:rPr>
              <a:t>pointcut</a:t>
            </a:r>
            <a:r>
              <a:rPr lang="en-US" altLang="zh-CN" sz="1600" dirty="0">
                <a:latin typeface="+mn-ea"/>
              </a:rPr>
              <a:t>-ref="</a:t>
            </a:r>
            <a:r>
              <a:rPr lang="en-US" altLang="zh-CN" sz="1600" dirty="0" err="1">
                <a:latin typeface="+mn-ea"/>
              </a:rPr>
              <a:t>transactionPointcut</a:t>
            </a:r>
            <a:r>
              <a:rPr lang="en-US" altLang="zh-CN" sz="1600" dirty="0">
                <a:latin typeface="+mn-ea"/>
              </a:rPr>
              <a:t>"</a:t>
            </a:r>
          </a:p>
          <a:p>
            <a:r>
              <a:rPr lang="en-US" altLang="zh-CN" sz="1600" dirty="0">
                <a:latin typeface="+mn-ea"/>
              </a:rPr>
              <a:t>                     advice-ref="</a:t>
            </a:r>
            <a:r>
              <a:rPr lang="en-US" altLang="zh-CN" sz="1600" dirty="0" err="1">
                <a:latin typeface="+mn-ea"/>
              </a:rPr>
              <a:t>transactionAdvice</a:t>
            </a:r>
            <a:r>
              <a:rPr lang="en-US" altLang="zh-CN" sz="1600" dirty="0">
                <a:latin typeface="+mn-ea"/>
              </a:rPr>
              <a:t>" order="2"/&gt;</a:t>
            </a:r>
          </a:p>
          <a:p>
            <a:r>
              <a:rPr lang="en-US" altLang="zh-CN" sz="1600" dirty="0">
                <a:latin typeface="+mn-ea"/>
              </a:rPr>
              <a:t>    &lt;/</a:t>
            </a:r>
            <a:r>
              <a:rPr lang="en-US" altLang="zh-CN" sz="1600" dirty="0" err="1">
                <a:latin typeface="+mn-ea"/>
              </a:rPr>
              <a:t>aop:config</a:t>
            </a:r>
            <a:r>
              <a:rPr lang="en-US" altLang="zh-CN" sz="1600" dirty="0">
                <a:latin typeface="+mn-ea"/>
              </a:rPr>
              <a:t>&gt;</a:t>
            </a:r>
            <a:endParaRPr lang="zh-CN" altLang="en-US" sz="1600" dirty="0">
              <a:latin typeface="+mn-ea"/>
            </a:endParaRPr>
          </a:p>
        </p:txBody>
      </p:sp>
    </p:spTree>
    <p:extLst>
      <p:ext uri="{BB962C8B-B14F-4D97-AF65-F5344CB8AC3E}">
        <p14:creationId xmlns:p14="http://schemas.microsoft.com/office/powerpoint/2010/main" val="156651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0"/>
          <p:cNvSpPr>
            <a:spLocks noGrp="1"/>
          </p:cNvSpPr>
          <p:nvPr>
            <p:ph idx="4294967295"/>
          </p:nvPr>
        </p:nvSpPr>
        <p:spPr>
          <a:xfrm>
            <a:off x="760164" y="1393735"/>
            <a:ext cx="7116896" cy="2842543"/>
          </a:xfrm>
        </p:spPr>
        <p:txBody>
          <a:bodyPr/>
          <a:lstStyle/>
          <a:p>
            <a:pPr>
              <a:buFont typeface="Wingdings" panose="05000000000000000000" pitchFamily="2" charset="2"/>
              <a:buAutoNum type="arabicPeriod"/>
              <a:defRPr/>
            </a:pPr>
            <a:endParaRPr lang="en-US" altLang="zh-CN" sz="1500" dirty="0"/>
          </a:p>
          <a:p>
            <a:pPr marL="0" indent="0">
              <a:buNone/>
              <a:defRPr/>
            </a:pPr>
            <a:endParaRPr lang="en-US" altLang="zh-CN" sz="1500" dirty="0" smtClean="0"/>
          </a:p>
          <a:p>
            <a:pPr marL="0" indent="0">
              <a:buNone/>
              <a:defRPr/>
            </a:pPr>
            <a:r>
              <a:rPr lang="en-US" altLang="zh-CN" sz="1600" dirty="0" smtClean="0"/>
              <a:t>  Spring</a:t>
            </a:r>
            <a:r>
              <a:rPr lang="zh-CN" altLang="zh-CN" sz="1600" dirty="0"/>
              <a:t>是一个轻量级的控制反转</a:t>
            </a:r>
            <a:r>
              <a:rPr lang="en-US" altLang="zh-CN" sz="1600" dirty="0"/>
              <a:t>(IoC)</a:t>
            </a:r>
            <a:r>
              <a:rPr lang="zh-CN" altLang="zh-CN" sz="1600" dirty="0"/>
              <a:t>和面向切面</a:t>
            </a:r>
            <a:r>
              <a:rPr lang="en-US" altLang="zh-CN" sz="1600" dirty="0"/>
              <a:t>(AOP)</a:t>
            </a:r>
            <a:r>
              <a:rPr lang="zh-CN" altLang="zh-CN" sz="1600" dirty="0" smtClean="0"/>
              <a:t>的</a:t>
            </a:r>
            <a:r>
              <a:rPr lang="zh-CN" altLang="en-US" sz="1600" dirty="0" smtClean="0"/>
              <a:t>开源</a:t>
            </a:r>
            <a:r>
              <a:rPr lang="zh-CN" altLang="zh-CN" sz="1600" dirty="0" smtClean="0"/>
              <a:t>框架</a:t>
            </a:r>
            <a:r>
              <a:rPr lang="zh-CN" altLang="en-US" sz="1600" dirty="0" smtClean="0"/>
              <a:t>，其目的是为了解决</a:t>
            </a:r>
            <a:r>
              <a:rPr lang="zh-CN" altLang="zh-CN" sz="1600" dirty="0"/>
              <a:t>决企业应用开发的</a:t>
            </a:r>
            <a:r>
              <a:rPr lang="zh-CN" altLang="zh-CN" sz="1600" dirty="0" smtClean="0"/>
              <a:t>复杂性</a:t>
            </a:r>
            <a:r>
              <a:rPr lang="zh-CN" altLang="en-US" sz="1600" dirty="0" smtClean="0"/>
              <a:t>，使用</a:t>
            </a:r>
            <a:r>
              <a:rPr lang="zh-CN" altLang="zh-CN" sz="1600" dirty="0"/>
              <a:t>使用基本的</a:t>
            </a:r>
            <a:r>
              <a:rPr lang="en-US" altLang="zh-CN" sz="1600" dirty="0"/>
              <a:t>JavaBean</a:t>
            </a:r>
            <a:r>
              <a:rPr lang="zh-CN" altLang="zh-CN" sz="1600" dirty="0"/>
              <a:t>代替</a:t>
            </a:r>
            <a:r>
              <a:rPr lang="en-US" altLang="zh-CN" sz="1600" dirty="0"/>
              <a:t>EJB</a:t>
            </a:r>
            <a:r>
              <a:rPr lang="zh-CN" altLang="zh-CN" sz="1600" dirty="0"/>
              <a:t>，并提供了更多的企业应用</a:t>
            </a:r>
            <a:r>
              <a:rPr lang="zh-CN" altLang="zh-CN" sz="1600" dirty="0" smtClean="0"/>
              <a:t>功能</a:t>
            </a:r>
            <a:r>
              <a:rPr lang="zh-CN" altLang="en-US" sz="1600" dirty="0" smtClean="0"/>
              <a:t>。</a:t>
            </a:r>
            <a:endParaRPr lang="en-US" altLang="zh-CN" sz="1600" dirty="0" smtClean="0"/>
          </a:p>
          <a:p>
            <a:pPr marL="0" indent="0">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
        <p:nvSpPr>
          <p:cNvPr id="2" name="标题 1"/>
          <p:cNvSpPr>
            <a:spLocks noGrp="1"/>
          </p:cNvSpPr>
          <p:nvPr>
            <p:ph type="title"/>
          </p:nvPr>
        </p:nvSpPr>
        <p:spPr>
          <a:xfrm>
            <a:off x="457200" y="536485"/>
            <a:ext cx="5282588" cy="857250"/>
          </a:xfrm>
        </p:spPr>
        <p:txBody>
          <a:bodyPr>
            <a:normAutofit/>
          </a:bodyPr>
          <a:lstStyle/>
          <a:p>
            <a:pPr algn="l"/>
            <a:r>
              <a:rPr lang="en-US" altLang="zh-CN" sz="1800" b="1" dirty="0">
                <a:solidFill>
                  <a:schemeClr val="accent6">
                    <a:lumMod val="75000"/>
                  </a:schemeClr>
                </a:solidFill>
              </a:rPr>
              <a:t>Spring</a:t>
            </a:r>
            <a:r>
              <a:rPr lang="zh-CN" altLang="en-US" sz="1800" b="1" dirty="0">
                <a:solidFill>
                  <a:schemeClr val="accent6">
                    <a:lumMod val="75000"/>
                  </a:schemeClr>
                </a:solidFill>
              </a:rPr>
              <a:t>是什么？</a:t>
            </a:r>
            <a:endParaRPr lang="zh-CN" altLang="en-US" sz="1800" dirty="0"/>
          </a:p>
        </p:txBody>
      </p:sp>
    </p:spTree>
    <p:extLst>
      <p:ext uri="{BB962C8B-B14F-4D97-AF65-F5344CB8AC3E}">
        <p14:creationId xmlns:p14="http://schemas.microsoft.com/office/powerpoint/2010/main" val="1356533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081" y="640691"/>
            <a:ext cx="6128536" cy="857250"/>
          </a:xfrm>
        </p:spPr>
        <p:txBody>
          <a:bodyPr>
            <a:normAutofit/>
          </a:bodyPr>
          <a:lstStyle/>
          <a:p>
            <a:pPr algn="l"/>
            <a:r>
              <a:rPr lang="zh-CN" altLang="en-US" sz="1800" b="1" dirty="0" smtClean="0">
                <a:solidFill>
                  <a:schemeClr val="accent6">
                    <a:lumMod val="75000"/>
                  </a:schemeClr>
                </a:solidFill>
              </a:rPr>
              <a:t>声明式事务</a:t>
            </a:r>
            <a:endParaRPr lang="zh-CN" altLang="en-US" sz="1800" b="1" dirty="0">
              <a:solidFill>
                <a:schemeClr val="accent6">
                  <a:lumMod val="75000"/>
                </a:scheme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140049236"/>
              </p:ext>
            </p:extLst>
          </p:nvPr>
        </p:nvGraphicFramePr>
        <p:xfrm>
          <a:off x="881348" y="1859954"/>
          <a:ext cx="6545112" cy="1108986"/>
        </p:xfrm>
        <a:graphic>
          <a:graphicData uri="http://schemas.openxmlformats.org/drawingml/2006/table">
            <a:tbl>
              <a:tblPr/>
              <a:tblGrid>
                <a:gridCol w="1636278"/>
                <a:gridCol w="1636278"/>
                <a:gridCol w="1636278"/>
                <a:gridCol w="1636278"/>
              </a:tblGrid>
              <a:tr h="0">
                <a:tc>
                  <a:txBody>
                    <a:bodyPr/>
                    <a:lstStyle/>
                    <a:p>
                      <a:pPr algn="ctr"/>
                      <a:r>
                        <a:rPr lang="zh-CN" altLang="en-US" sz="1600" dirty="0">
                          <a:effectLst/>
                        </a:rPr>
                        <a:t>属性</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zh-CN" altLang="en-US" sz="1600" dirty="0">
                          <a:effectLst/>
                        </a:rPr>
                        <a:t>类型</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zh-CN" altLang="en-US" sz="1600">
                          <a:effectLst/>
                        </a:rPr>
                        <a:t>默认值</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zh-CN" altLang="en-US" sz="1600">
                          <a:effectLst/>
                        </a:rPr>
                        <a:t>说明</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7850">
                <a:tc>
                  <a:txBody>
                    <a:bodyPr/>
                    <a:lstStyle/>
                    <a:p>
                      <a:r>
                        <a:rPr lang="en-US" sz="1600" dirty="0">
                          <a:effectLst/>
                        </a:rPr>
                        <a:t>propagation</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600" dirty="0">
                          <a:effectLst/>
                        </a:rPr>
                        <a:t>Propagation</a:t>
                      </a:r>
                      <a:r>
                        <a:rPr lang="zh-CN" altLang="en-US" sz="1600" dirty="0">
                          <a:effectLst/>
                        </a:rPr>
                        <a:t>枚举</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600">
                          <a:effectLst/>
                        </a:rPr>
                        <a:t>REQUIRED</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600">
                          <a:effectLst/>
                        </a:rPr>
                        <a:t>事务传播属性</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5986">
                <a:tc>
                  <a:txBody>
                    <a:bodyPr/>
                    <a:lstStyle/>
                    <a:p>
                      <a:r>
                        <a:rPr lang="en-US" sz="1600" dirty="0">
                          <a:effectLst/>
                        </a:rPr>
                        <a:t>readOnly</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600" dirty="0">
                          <a:effectLst/>
                        </a:rPr>
                        <a:t>boolean</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600" dirty="0">
                          <a:effectLst/>
                        </a:rPr>
                        <a:t>false</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600" dirty="0">
                          <a:effectLst/>
                        </a:rPr>
                        <a:t>是否才用优化的只读事务</a:t>
                      </a:r>
                    </a:p>
                  </a:txBody>
                  <a:tcPr marL="22271" marR="22271" marT="22271" marB="222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10" name="文本框 9"/>
          <p:cNvSpPr txBox="1"/>
          <p:nvPr/>
        </p:nvSpPr>
        <p:spPr>
          <a:xfrm>
            <a:off x="881348" y="1497941"/>
            <a:ext cx="3558448" cy="338554"/>
          </a:xfrm>
          <a:prstGeom prst="rect">
            <a:avLst/>
          </a:prstGeom>
          <a:noFill/>
        </p:spPr>
        <p:txBody>
          <a:bodyPr wrap="square" rtlCol="0">
            <a:spAutoFit/>
          </a:bodyPr>
          <a:lstStyle/>
          <a:p>
            <a:r>
              <a:rPr lang="en-US" altLang="zh-CN" sz="1600" dirty="0" smtClean="0"/>
              <a:t>&lt;</a:t>
            </a:r>
            <a:r>
              <a:rPr lang="en-US" altLang="zh-CN" sz="1600" dirty="0"/>
              <a:t>tx:method &gt;</a:t>
            </a:r>
            <a:r>
              <a:rPr lang="zh-CN" altLang="en-US" sz="1600" dirty="0"/>
              <a:t>的属性详解 </a:t>
            </a:r>
          </a:p>
        </p:txBody>
      </p:sp>
    </p:spTree>
    <p:extLst>
      <p:ext uri="{BB962C8B-B14F-4D97-AF65-F5344CB8AC3E}">
        <p14:creationId xmlns:p14="http://schemas.microsoft.com/office/powerpoint/2010/main" val="2866566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557" y="433616"/>
            <a:ext cx="6128536" cy="857250"/>
          </a:xfrm>
        </p:spPr>
        <p:txBody>
          <a:bodyPr>
            <a:normAutofit/>
          </a:bodyPr>
          <a:lstStyle/>
          <a:p>
            <a:pPr algn="l"/>
            <a:r>
              <a:rPr lang="en-US" altLang="zh-CN" sz="1800" dirty="0" smtClean="0">
                <a:solidFill>
                  <a:schemeClr val="accent6">
                    <a:lumMod val="75000"/>
                  </a:schemeClr>
                </a:solidFill>
                <a:latin typeface="+mn-ea"/>
                <a:ea typeface="+mn-ea"/>
              </a:rPr>
              <a:t>readOnly</a:t>
            </a:r>
            <a:r>
              <a:rPr lang="zh-CN" altLang="en-US" sz="1800" dirty="0" smtClean="0">
                <a:solidFill>
                  <a:schemeClr val="accent6">
                    <a:lumMod val="75000"/>
                  </a:schemeClr>
                </a:solidFill>
                <a:latin typeface="+mn-ea"/>
                <a:ea typeface="+mn-ea"/>
              </a:rPr>
              <a:t>属性</a:t>
            </a:r>
            <a:endParaRPr lang="zh-CN" altLang="en-US" sz="1800" b="1" dirty="0">
              <a:solidFill>
                <a:schemeClr val="accent6">
                  <a:lumMod val="75000"/>
                </a:schemeClr>
              </a:solidFill>
              <a:latin typeface="+mn-ea"/>
              <a:ea typeface="+mn-ea"/>
            </a:endParaRPr>
          </a:p>
        </p:txBody>
      </p:sp>
      <p:sp>
        <p:nvSpPr>
          <p:cNvPr id="4" name="文本框 3"/>
          <p:cNvSpPr txBox="1"/>
          <p:nvPr/>
        </p:nvSpPr>
        <p:spPr>
          <a:xfrm>
            <a:off x="363557" y="1236814"/>
            <a:ext cx="7513503" cy="2308324"/>
          </a:xfrm>
          <a:prstGeom prst="rect">
            <a:avLst/>
          </a:prstGeom>
          <a:noFill/>
        </p:spPr>
        <p:txBody>
          <a:bodyPr wrap="square" rtlCol="0">
            <a:spAutoFit/>
          </a:bodyPr>
          <a:lstStyle/>
          <a:p>
            <a:r>
              <a:rPr lang="en-US" altLang="zh-CN" sz="1600" dirty="0"/>
              <a:t/>
            </a:r>
            <a:br>
              <a:rPr lang="en-US" altLang="zh-CN" sz="1600" dirty="0"/>
            </a:br>
            <a:r>
              <a:rPr lang="zh-CN" altLang="en-US" sz="1600" dirty="0"/>
              <a:t>事务属性中的</a:t>
            </a:r>
            <a:r>
              <a:rPr lang="en-US" altLang="zh-CN" sz="1600" dirty="0"/>
              <a:t>readOnly</a:t>
            </a:r>
            <a:r>
              <a:rPr lang="zh-CN" altLang="en-US" sz="1600" dirty="0"/>
              <a:t>标志表示对应的事务应该被最优化为只读事务。如果值为</a:t>
            </a:r>
            <a:r>
              <a:rPr lang="en-US" altLang="zh-CN" sz="1600" dirty="0"/>
              <a:t>true</a:t>
            </a:r>
            <a:r>
              <a:rPr lang="zh-CN" altLang="en-US" sz="1600" dirty="0"/>
              <a:t>就会告诉</a:t>
            </a:r>
            <a:r>
              <a:rPr lang="en-US" altLang="zh-CN" sz="1600" dirty="0"/>
              <a:t>Spring</a:t>
            </a:r>
            <a:r>
              <a:rPr lang="zh-CN" altLang="en-US" sz="1600" dirty="0"/>
              <a:t>我这个方法里面没有</a:t>
            </a:r>
            <a:r>
              <a:rPr lang="en-US" altLang="zh-CN" sz="1600" dirty="0"/>
              <a:t>insert</a:t>
            </a:r>
            <a:r>
              <a:rPr lang="zh-CN" altLang="en-US" sz="1600" dirty="0"/>
              <a:t>或者</a:t>
            </a:r>
            <a:r>
              <a:rPr lang="en-US" altLang="zh-CN" sz="1600" dirty="0"/>
              <a:t>update</a:t>
            </a:r>
            <a:r>
              <a:rPr lang="zh-CN" altLang="en-US" sz="1600" dirty="0"/>
              <a:t>，你只需要提供只读的数据库</a:t>
            </a:r>
            <a:r>
              <a:rPr lang="en-US" altLang="zh-CN" sz="1600" dirty="0"/>
              <a:t>Connection</a:t>
            </a:r>
            <a:r>
              <a:rPr lang="zh-CN" altLang="en-US" sz="1600" dirty="0"/>
              <a:t>就行了，这种执行效率会比</a:t>
            </a:r>
            <a:r>
              <a:rPr lang="en-US" altLang="zh-CN" sz="1600" dirty="0"/>
              <a:t>read-write</a:t>
            </a:r>
            <a:r>
              <a:rPr lang="zh-CN" altLang="en-US" sz="1600" dirty="0"/>
              <a:t>的</a:t>
            </a:r>
            <a:r>
              <a:rPr lang="en-US" altLang="zh-CN" sz="1600" dirty="0"/>
              <a:t>Connection</a:t>
            </a:r>
            <a:r>
              <a:rPr lang="zh-CN" altLang="en-US" sz="1600" dirty="0"/>
              <a:t>高，所以这是一个最优化提示。在一些情况下，一些事务策略能够起到显著的最优化效果，例如在使用</a:t>
            </a:r>
            <a:r>
              <a:rPr lang="en-US" altLang="zh-CN" sz="1600" dirty="0"/>
              <a:t>Object/Relational</a:t>
            </a:r>
            <a:r>
              <a:rPr lang="zh-CN" altLang="en-US" sz="1600" dirty="0"/>
              <a:t>映射工具（如：</a:t>
            </a:r>
            <a:r>
              <a:rPr lang="en-US" altLang="zh-CN" sz="1600" dirty="0"/>
              <a:t>Hibernate</a:t>
            </a:r>
            <a:r>
              <a:rPr lang="zh-CN" altLang="en-US" sz="1600" dirty="0"/>
              <a:t>或</a:t>
            </a:r>
            <a:r>
              <a:rPr lang="en-US" altLang="zh-CN" sz="1600" dirty="0"/>
              <a:t>TopLink</a:t>
            </a:r>
            <a:r>
              <a:rPr lang="zh-CN" altLang="en-US" sz="1600" dirty="0"/>
              <a:t>）时避免</a:t>
            </a:r>
            <a:r>
              <a:rPr lang="en-US" altLang="zh-CN" sz="1600" dirty="0"/>
              <a:t>dirty checking</a:t>
            </a:r>
            <a:r>
              <a:rPr lang="zh-CN" altLang="en-US" sz="1600" dirty="0"/>
              <a:t>（试图“刷新”）。 </a:t>
            </a:r>
            <a:br>
              <a:rPr lang="zh-CN" altLang="en-US" sz="1600" dirty="0"/>
            </a:br>
            <a:r>
              <a:rPr lang="zh-CN" altLang="en-US" sz="1600" dirty="0"/>
              <a:t/>
            </a:r>
            <a:br>
              <a:rPr lang="zh-CN" altLang="en-US" sz="1600" dirty="0"/>
            </a:br>
            <a:endParaRPr lang="zh-CN" altLang="en-US" sz="1600" dirty="0"/>
          </a:p>
        </p:txBody>
      </p:sp>
    </p:spTree>
    <p:extLst>
      <p:ext uri="{BB962C8B-B14F-4D97-AF65-F5344CB8AC3E}">
        <p14:creationId xmlns:p14="http://schemas.microsoft.com/office/powerpoint/2010/main" val="39087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4590" y="250287"/>
            <a:ext cx="6128536" cy="611954"/>
          </a:xfrm>
        </p:spPr>
        <p:txBody>
          <a:bodyPr>
            <a:normAutofit/>
          </a:bodyPr>
          <a:lstStyle/>
          <a:p>
            <a:pPr algn="l"/>
            <a:r>
              <a:rPr lang="en-US" altLang="zh-CN" sz="1800" dirty="0" smtClean="0">
                <a:solidFill>
                  <a:schemeClr val="accent6">
                    <a:lumMod val="75000"/>
                  </a:schemeClr>
                </a:solidFill>
              </a:rPr>
              <a:t>Propagation</a:t>
            </a:r>
            <a:r>
              <a:rPr lang="zh-CN" altLang="en-US" sz="1800" dirty="0" smtClean="0">
                <a:solidFill>
                  <a:schemeClr val="accent6">
                    <a:lumMod val="75000"/>
                  </a:schemeClr>
                </a:solidFill>
              </a:rPr>
              <a:t>属性</a:t>
            </a:r>
            <a:endParaRPr lang="zh-CN" altLang="en-US" sz="1800" b="1" dirty="0">
              <a:solidFill>
                <a:schemeClr val="accent6">
                  <a:lumMod val="75000"/>
                </a:schemeClr>
              </a:solidFill>
            </a:endParaRPr>
          </a:p>
        </p:txBody>
      </p:sp>
      <p:sp>
        <p:nvSpPr>
          <p:cNvPr id="4" name="文本框 3"/>
          <p:cNvSpPr txBox="1"/>
          <p:nvPr/>
        </p:nvSpPr>
        <p:spPr>
          <a:xfrm>
            <a:off x="275422" y="862241"/>
            <a:ext cx="8031296" cy="4524315"/>
          </a:xfrm>
          <a:prstGeom prst="rect">
            <a:avLst/>
          </a:prstGeom>
          <a:noFill/>
        </p:spPr>
        <p:txBody>
          <a:bodyPr wrap="square" rtlCol="0">
            <a:spAutoFit/>
          </a:bodyPr>
          <a:lstStyle/>
          <a:p>
            <a:r>
              <a:rPr lang="en-US" altLang="zh-CN" sz="1600" b="1" dirty="0" smtClean="0"/>
              <a:t>REQUIRED</a:t>
            </a:r>
            <a:r>
              <a:rPr lang="zh-CN" altLang="en-US" sz="1600" dirty="0"/>
              <a:t>：指定当前方法必需在事务环境中运行，如果当前有事务环境就加入当前正在执行的事务环境，如果当前没有事务，就新建一个事务。这是默认值。 </a:t>
            </a:r>
            <a:br>
              <a:rPr lang="zh-CN" altLang="en-US" sz="1600" dirty="0"/>
            </a:br>
            <a:r>
              <a:rPr lang="en-US" altLang="zh-CN" sz="1600" dirty="0"/>
              <a:t>SUPPORTS</a:t>
            </a:r>
            <a:r>
              <a:rPr lang="zh-CN" altLang="en-US" sz="1600" dirty="0"/>
              <a:t>：指定当前方法加入当前事务环境，如果当前没有事务，就以非事务方式执行。 </a:t>
            </a:r>
            <a:br>
              <a:rPr lang="zh-CN" altLang="en-US" sz="1600" dirty="0"/>
            </a:br>
            <a:r>
              <a:rPr lang="en-US" altLang="zh-CN" sz="1600" b="1" dirty="0"/>
              <a:t>MANDATORY</a:t>
            </a:r>
            <a:r>
              <a:rPr lang="zh-CN" altLang="en-US" sz="1600" dirty="0"/>
              <a:t>：指定当前方法必须加入当前事务环境，如果当前没有事务，就抛出异常。 </a:t>
            </a:r>
            <a:br>
              <a:rPr lang="zh-CN" altLang="en-US" sz="1600" dirty="0"/>
            </a:br>
            <a:r>
              <a:rPr lang="en-US" altLang="zh-CN" sz="1600" b="1" dirty="0"/>
              <a:t>REQUIRES_NEW</a:t>
            </a:r>
            <a:r>
              <a:rPr lang="zh-CN" altLang="en-US" sz="1600" dirty="0"/>
              <a:t>：指定当前方法总是会为自己发起一个新的事务，如果发现当前方法已运行在一个事务中</a:t>
            </a:r>
            <a:r>
              <a:rPr lang="en-US" altLang="zh-CN" sz="1600" dirty="0"/>
              <a:t>,</a:t>
            </a:r>
            <a:r>
              <a:rPr lang="zh-CN" altLang="en-US" sz="1600" dirty="0"/>
              <a:t>则原有事务被挂起</a:t>
            </a:r>
            <a:r>
              <a:rPr lang="en-US" altLang="zh-CN" sz="1600" dirty="0"/>
              <a:t>,</a:t>
            </a:r>
            <a:r>
              <a:rPr lang="zh-CN" altLang="en-US" sz="1600" dirty="0"/>
              <a:t>我自己创建一个属于自己的事务</a:t>
            </a:r>
            <a:r>
              <a:rPr lang="en-US" altLang="zh-CN" sz="1600" dirty="0"/>
              <a:t>,</a:t>
            </a:r>
            <a:r>
              <a:rPr lang="zh-CN" altLang="en-US" sz="1600" dirty="0"/>
              <a:t>直我自己这个方法</a:t>
            </a:r>
            <a:r>
              <a:rPr lang="en-US" altLang="zh-CN" sz="1600" dirty="0"/>
              <a:t>commit</a:t>
            </a:r>
            <a:r>
              <a:rPr lang="zh-CN" altLang="en-US" sz="1600" dirty="0"/>
              <a:t>结束</a:t>
            </a:r>
            <a:r>
              <a:rPr lang="en-US" altLang="zh-CN" sz="1600" dirty="0"/>
              <a:t>,</a:t>
            </a:r>
            <a:r>
              <a:rPr lang="zh-CN" altLang="en-US" sz="1600" dirty="0"/>
              <a:t>原先的事务才会恢复执行。 </a:t>
            </a:r>
            <a:br>
              <a:rPr lang="zh-CN" altLang="en-US" sz="1600" dirty="0"/>
            </a:br>
            <a:r>
              <a:rPr lang="en-US" altLang="zh-CN" sz="1600" b="1" dirty="0"/>
              <a:t>NOT_SUPPORTED</a:t>
            </a:r>
            <a:r>
              <a:rPr lang="zh-CN" altLang="en-US" sz="1600" dirty="0"/>
              <a:t>：指定当前方法以非事务方式执行操作，如果当前存在事务，就把当前事务挂起，等我以非事务的状态运行完，再继续原来的事务。 </a:t>
            </a:r>
            <a:br>
              <a:rPr lang="zh-CN" altLang="en-US" sz="1600" dirty="0"/>
            </a:br>
            <a:r>
              <a:rPr lang="en-US" altLang="zh-CN" sz="1600" b="1" dirty="0"/>
              <a:t>NEVER</a:t>
            </a:r>
            <a:r>
              <a:rPr lang="zh-CN" altLang="en-US" sz="1600" dirty="0"/>
              <a:t>：指定当前方法绝对不能在事务范围内执行，如果方法在某个事务范围内执行，容器就抛异常，只有没关联到事务，才正常执行。 </a:t>
            </a:r>
            <a:br>
              <a:rPr lang="zh-CN" altLang="en-US" sz="1600" dirty="0"/>
            </a:br>
            <a:r>
              <a:rPr lang="en-US" altLang="zh-CN" sz="1600" b="1" dirty="0"/>
              <a:t>NESTED</a:t>
            </a:r>
            <a:r>
              <a:rPr lang="zh-CN" altLang="en-US" sz="1600" b="1" dirty="0"/>
              <a:t>：</a:t>
            </a:r>
            <a:r>
              <a:rPr lang="zh-CN" altLang="en-US" sz="1600" dirty="0"/>
              <a:t>指定当前方法执行时，如果已经有一个事务存在</a:t>
            </a:r>
            <a:r>
              <a:rPr lang="en-US" altLang="zh-CN" sz="1600" dirty="0"/>
              <a:t>,</a:t>
            </a:r>
            <a:r>
              <a:rPr lang="zh-CN" altLang="en-US" sz="1600" dirty="0"/>
              <a:t>则运行在这个嵌套的事务中</a:t>
            </a:r>
            <a:r>
              <a:rPr lang="en-US" altLang="zh-CN" sz="1600" dirty="0"/>
              <a:t>.</a:t>
            </a:r>
            <a:r>
              <a:rPr lang="zh-CN" altLang="en-US" sz="1600" dirty="0"/>
              <a:t>如果当前环境没有运行的事务，就新建一个事务，并与父事务相互独立，这个事务拥有多个可以回滚的保证点。就是指我自己内部事务回滚不会对外部事务造成影响，只对</a:t>
            </a:r>
            <a:r>
              <a:rPr lang="en-US" altLang="zh-CN" sz="1600" dirty="0"/>
              <a:t>DataSourceTransactionManager</a:t>
            </a:r>
            <a:r>
              <a:rPr lang="zh-CN" altLang="en-US" sz="1600" dirty="0"/>
              <a:t>事务管理器起效。 </a:t>
            </a:r>
            <a:br>
              <a:rPr lang="zh-CN" altLang="en-US" sz="1600" dirty="0"/>
            </a:br>
            <a:r>
              <a:rPr lang="zh-CN" altLang="en-US" sz="1600" dirty="0"/>
              <a:t/>
            </a:r>
            <a:br>
              <a:rPr lang="zh-CN" altLang="en-US" sz="1600" dirty="0"/>
            </a:br>
            <a:r>
              <a:rPr lang="zh-CN" altLang="en-US" sz="1600" dirty="0"/>
              <a:t/>
            </a:r>
            <a:br>
              <a:rPr lang="zh-CN" altLang="en-US" sz="1600" dirty="0"/>
            </a:br>
            <a:endParaRPr lang="zh-CN" altLang="en-US" sz="1600" dirty="0"/>
          </a:p>
        </p:txBody>
      </p:sp>
    </p:spTree>
    <p:extLst>
      <p:ext uri="{BB962C8B-B14F-4D97-AF65-F5344CB8AC3E}">
        <p14:creationId xmlns:p14="http://schemas.microsoft.com/office/powerpoint/2010/main" val="2057187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11560" y="987574"/>
            <a:ext cx="4752528" cy="1015663"/>
          </a:xfrm>
          <a:prstGeom prst="rect">
            <a:avLst/>
          </a:prstGeom>
          <a:noFill/>
        </p:spPr>
        <p:txBody>
          <a:bodyPr wrap="square" rtlCol="0">
            <a:spAutoFit/>
          </a:bodyPr>
          <a:lstStyle/>
          <a:p>
            <a:pPr>
              <a:lnSpc>
                <a:spcPct val="130000"/>
              </a:lnSpc>
            </a:pPr>
            <a:r>
              <a:rPr lang="en-US" altLang="zh-CN" sz="4800" b="1" dirty="0">
                <a:solidFill>
                  <a:srgbClr val="FFFFFF"/>
                </a:solidFill>
                <a:latin typeface="微软雅黑" pitchFamily="34" charset="-122"/>
                <a:ea typeface="微软雅黑" pitchFamily="34" charset="-122"/>
              </a:rPr>
              <a:t>Thank </a:t>
            </a:r>
            <a:r>
              <a:rPr lang="en-US" altLang="zh-CN" sz="4800" b="1" dirty="0" smtClean="0">
                <a:solidFill>
                  <a:srgbClr val="FFFFFF"/>
                </a:solidFill>
                <a:latin typeface="微软雅黑" pitchFamily="34" charset="-122"/>
                <a:ea typeface="微软雅黑" pitchFamily="34" charset="-122"/>
              </a:rPr>
              <a:t>you!</a:t>
            </a:r>
            <a:endParaRPr lang="zh-CN" altLang="en-US" sz="4800"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320335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98304" y="612475"/>
            <a:ext cx="5038928" cy="387012"/>
          </a:xfrm>
        </p:spPr>
        <p:txBody>
          <a:bodyPr>
            <a:normAutofit/>
          </a:bodyPr>
          <a:lstStyle/>
          <a:p>
            <a:pPr algn="l">
              <a:defRPr/>
            </a:pPr>
            <a:r>
              <a:rPr lang="en-US" altLang="zh-CN" sz="1800" dirty="0">
                <a:solidFill>
                  <a:schemeClr val="accent6">
                    <a:lumMod val="75000"/>
                  </a:schemeClr>
                </a:solidFill>
              </a:rPr>
              <a:t>Spring</a:t>
            </a:r>
            <a:r>
              <a:rPr lang="zh-CN" altLang="en-US" sz="1800" dirty="0">
                <a:solidFill>
                  <a:schemeClr val="accent6">
                    <a:lumMod val="75000"/>
                  </a:schemeClr>
                </a:solidFill>
              </a:rPr>
              <a:t>的</a:t>
            </a:r>
            <a:r>
              <a:rPr lang="zh-CN" altLang="en-US" sz="1800" b="1" dirty="0">
                <a:solidFill>
                  <a:schemeClr val="accent6">
                    <a:lumMod val="75000"/>
                  </a:schemeClr>
                </a:solidFill>
                <a:latin typeface="+mj-ea"/>
              </a:rPr>
              <a:t>发展历史</a:t>
            </a:r>
          </a:p>
        </p:txBody>
      </p:sp>
      <p:sp>
        <p:nvSpPr>
          <p:cNvPr id="2" name="文本框 1"/>
          <p:cNvSpPr txBox="1"/>
          <p:nvPr/>
        </p:nvSpPr>
        <p:spPr>
          <a:xfrm>
            <a:off x="473725" y="1196502"/>
            <a:ext cx="7194015" cy="1815882"/>
          </a:xfrm>
          <a:prstGeom prst="rect">
            <a:avLst/>
          </a:prstGeom>
          <a:noFill/>
        </p:spPr>
        <p:txBody>
          <a:bodyPr wrap="square" rtlCol="0">
            <a:spAutoFit/>
          </a:bodyPr>
          <a:lstStyle/>
          <a:p>
            <a:r>
              <a:rPr lang="en-US" altLang="zh-CN" sz="1600" dirty="0"/>
              <a:t>Spring</a:t>
            </a:r>
            <a:r>
              <a:rPr lang="zh-CN" altLang="zh-CN" sz="1600" dirty="0"/>
              <a:t>的基础架构起源于</a:t>
            </a:r>
            <a:r>
              <a:rPr lang="en-US" altLang="zh-CN" sz="1600" dirty="0"/>
              <a:t>2000</a:t>
            </a:r>
            <a:r>
              <a:rPr lang="zh-CN" altLang="zh-CN" sz="1600" dirty="0"/>
              <a:t>年早期，它是</a:t>
            </a:r>
            <a:r>
              <a:rPr lang="en-US" altLang="zh-CN" sz="1600" dirty="0"/>
              <a:t>Rod Johnson</a:t>
            </a:r>
            <a:r>
              <a:rPr lang="zh-CN" altLang="zh-CN" sz="1600" dirty="0"/>
              <a:t>在一些成功的商业项目中构建的基础设施</a:t>
            </a:r>
            <a:r>
              <a:rPr lang="zh-CN" altLang="zh-CN" sz="1600" dirty="0" smtClean="0"/>
              <a:t>。在</a:t>
            </a:r>
            <a:r>
              <a:rPr lang="en-US" altLang="zh-CN" sz="1600" dirty="0"/>
              <a:t>2002</a:t>
            </a:r>
            <a:r>
              <a:rPr lang="zh-CN" altLang="zh-CN" sz="1600" dirty="0"/>
              <a:t>后期，</a:t>
            </a:r>
            <a:r>
              <a:rPr lang="en-US" altLang="zh-CN" sz="1600" dirty="0"/>
              <a:t>Rod Johnson</a:t>
            </a:r>
            <a:r>
              <a:rPr lang="zh-CN" altLang="zh-CN" sz="1600" dirty="0"/>
              <a:t>发布了《</a:t>
            </a:r>
            <a:r>
              <a:rPr lang="en-US" altLang="zh-CN" sz="1600" dirty="0"/>
              <a:t>Expert One-on-One J2EE Design and Development</a:t>
            </a:r>
            <a:r>
              <a:rPr lang="zh-CN" altLang="zh-CN" sz="1600" dirty="0"/>
              <a:t>》一书，并随书提供了一个初步的开发框架实现——</a:t>
            </a:r>
            <a:r>
              <a:rPr lang="en-US" altLang="zh-CN" sz="1600" dirty="0"/>
              <a:t>interface21</a:t>
            </a:r>
            <a:r>
              <a:rPr lang="zh-CN" altLang="zh-CN" sz="1600" dirty="0"/>
              <a:t>开发包，</a:t>
            </a:r>
            <a:r>
              <a:rPr lang="en-US" altLang="zh-CN" sz="1600" dirty="0"/>
              <a:t>interface21</a:t>
            </a:r>
            <a:r>
              <a:rPr lang="zh-CN" altLang="zh-CN" sz="1600" dirty="0"/>
              <a:t>就是书中阐述的思想的具体实现。后来，</a:t>
            </a:r>
            <a:r>
              <a:rPr lang="en-US" altLang="zh-CN" sz="1600" dirty="0"/>
              <a:t>Rod Johnson </a:t>
            </a:r>
            <a:r>
              <a:rPr lang="zh-CN" altLang="zh-CN" sz="1600" dirty="0"/>
              <a:t>在</a:t>
            </a:r>
            <a:r>
              <a:rPr lang="en-US" altLang="zh-CN" sz="1600" dirty="0"/>
              <a:t>interface21 </a:t>
            </a:r>
            <a:r>
              <a:rPr lang="zh-CN" altLang="zh-CN" sz="1600" dirty="0"/>
              <a:t>开发包的基础之上，进行了进一步的改造和扩充，使其发展为一个更加开放、清晰、全面、高效的开发框架——</a:t>
            </a:r>
            <a:r>
              <a:rPr lang="en-US" altLang="zh-CN" sz="1600" dirty="0"/>
              <a:t>Spring</a:t>
            </a:r>
            <a:r>
              <a:rPr lang="zh-CN" altLang="zh-CN" sz="1600" dirty="0"/>
              <a:t>。</a:t>
            </a:r>
          </a:p>
          <a:p>
            <a:r>
              <a:rPr lang="en-US" altLang="zh-CN" sz="1600" dirty="0"/>
              <a:t>2003</a:t>
            </a:r>
            <a:r>
              <a:rPr lang="zh-CN" altLang="zh-CN" sz="1600" dirty="0"/>
              <a:t>年</a:t>
            </a:r>
            <a:r>
              <a:rPr lang="en-US" altLang="zh-CN" sz="1600" dirty="0"/>
              <a:t>2</a:t>
            </a:r>
            <a:r>
              <a:rPr lang="zh-CN" altLang="zh-CN" sz="1600" dirty="0"/>
              <a:t>月</a:t>
            </a:r>
            <a:r>
              <a:rPr lang="en-US" altLang="zh-CN" sz="1600" dirty="0"/>
              <a:t>Spring</a:t>
            </a:r>
            <a:r>
              <a:rPr lang="zh-CN" altLang="zh-CN" sz="1600" dirty="0"/>
              <a:t>框架正式成为一个开源项目，并发布于</a:t>
            </a:r>
            <a:r>
              <a:rPr lang="en-US" altLang="zh-CN" sz="1600" dirty="0" err="1"/>
              <a:t>SourceForge</a:t>
            </a:r>
            <a:r>
              <a:rPr lang="zh-CN" altLang="zh-CN" sz="1600" dirty="0"/>
              <a:t>中</a:t>
            </a:r>
            <a:endParaRPr lang="zh-CN" altLang="en-US" sz="1600" dirty="0"/>
          </a:p>
        </p:txBody>
      </p:sp>
    </p:spTree>
    <p:extLst>
      <p:ext uri="{BB962C8B-B14F-4D97-AF65-F5344CB8AC3E}">
        <p14:creationId xmlns:p14="http://schemas.microsoft.com/office/powerpoint/2010/main" val="399526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44749" y="497736"/>
            <a:ext cx="4737370" cy="338374"/>
          </a:xfrm>
        </p:spPr>
        <p:txBody>
          <a:bodyPr>
            <a:noAutofit/>
          </a:bodyPr>
          <a:lstStyle/>
          <a:p>
            <a:pPr algn="l">
              <a:defRPr/>
            </a:pPr>
            <a:r>
              <a:rPr lang="en-US" altLang="zh-CN" sz="1800" dirty="0">
                <a:solidFill>
                  <a:schemeClr val="accent6">
                    <a:lumMod val="75000"/>
                  </a:schemeClr>
                </a:solidFill>
              </a:rPr>
              <a:t>Spring</a:t>
            </a:r>
            <a:r>
              <a:rPr lang="zh-CN" altLang="en-US" sz="1800" dirty="0">
                <a:solidFill>
                  <a:schemeClr val="accent6">
                    <a:lumMod val="75000"/>
                  </a:schemeClr>
                </a:solidFill>
              </a:rPr>
              <a:t>包含的模块</a:t>
            </a:r>
            <a:endParaRPr lang="zh-CN" altLang="en-US" sz="1800" b="1" dirty="0">
              <a:solidFill>
                <a:schemeClr val="accent6">
                  <a:lumMod val="75000"/>
                </a:schemeClr>
              </a:solidFill>
              <a:latin typeface="+mj-ea"/>
            </a:endParaRPr>
          </a:p>
        </p:txBody>
      </p:sp>
      <p:sp>
        <p:nvSpPr>
          <p:cNvPr id="3" name="文本框 2"/>
          <p:cNvSpPr txBox="1"/>
          <p:nvPr/>
        </p:nvSpPr>
        <p:spPr>
          <a:xfrm>
            <a:off x="593234" y="963734"/>
            <a:ext cx="5175115" cy="338554"/>
          </a:xfrm>
          <a:prstGeom prst="rect">
            <a:avLst/>
          </a:prstGeom>
          <a:noFill/>
        </p:spPr>
        <p:txBody>
          <a:bodyPr wrap="square" rtlCol="0">
            <a:spAutoFit/>
          </a:bodyPr>
          <a:lstStyle/>
          <a:p>
            <a:r>
              <a:rPr lang="en-US" altLang="zh-CN" sz="1600" dirty="0"/>
              <a:t>Spring</a:t>
            </a:r>
            <a:r>
              <a:rPr lang="zh-CN" altLang="zh-CN" sz="1600" dirty="0"/>
              <a:t>框架由七个定义明确的模块组成</a:t>
            </a:r>
            <a:endParaRPr lang="zh-CN" altLang="en-US" sz="1600" dirty="0"/>
          </a:p>
        </p:txBody>
      </p:sp>
      <p:pic>
        <p:nvPicPr>
          <p:cNvPr id="1026" name="Picture 2" descr="spring-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49" y="1421252"/>
            <a:ext cx="527208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4749" y="4212077"/>
            <a:ext cx="6585625" cy="646331"/>
          </a:xfrm>
          <a:prstGeom prst="rect">
            <a:avLst/>
          </a:prstGeom>
          <a:noFill/>
        </p:spPr>
        <p:txBody>
          <a:bodyPr wrap="square" rtlCol="0">
            <a:spAutoFit/>
          </a:bodyPr>
          <a:lstStyle/>
          <a:p>
            <a:r>
              <a:rPr lang="zh-CN" altLang="zh-CN" dirty="0"/>
              <a:t>所有的</a:t>
            </a:r>
            <a:r>
              <a:rPr lang="en-US" altLang="zh-CN" dirty="0"/>
              <a:t>Spring</a:t>
            </a:r>
            <a:r>
              <a:rPr lang="zh-CN" altLang="zh-CN" sz="1600" dirty="0"/>
              <a:t>模块</a:t>
            </a:r>
            <a:r>
              <a:rPr lang="zh-CN" altLang="zh-CN" dirty="0"/>
              <a:t>都是在</a:t>
            </a:r>
            <a:r>
              <a:rPr lang="zh-CN" altLang="zh-CN" sz="1600" dirty="0"/>
              <a:t>核心</a:t>
            </a:r>
            <a:r>
              <a:rPr lang="zh-CN" altLang="zh-CN" dirty="0"/>
              <a:t>容器之上构建的。容器定义了</a:t>
            </a:r>
            <a:r>
              <a:rPr lang="en-US" altLang="zh-CN" dirty="0"/>
              <a:t>Bean</a:t>
            </a:r>
            <a:r>
              <a:rPr lang="zh-CN" altLang="zh-CN" dirty="0"/>
              <a:t>是如何创建、配置和管理</a:t>
            </a:r>
            <a:endParaRPr lang="zh-CN" altLang="en-US" dirty="0"/>
          </a:p>
        </p:txBody>
      </p:sp>
    </p:spTree>
    <p:extLst>
      <p:ext uri="{BB962C8B-B14F-4D97-AF65-F5344CB8AC3E}">
        <p14:creationId xmlns:p14="http://schemas.microsoft.com/office/powerpoint/2010/main" val="61414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5360" y="549672"/>
            <a:ext cx="3939703" cy="369332"/>
          </a:xfrm>
          <a:prstGeom prst="rect">
            <a:avLst/>
          </a:prstGeom>
          <a:noFill/>
        </p:spPr>
        <p:txBody>
          <a:bodyPr wrap="square" rtlCol="0">
            <a:spAutoFit/>
          </a:bodyPr>
          <a:lstStyle/>
          <a:p>
            <a:r>
              <a:rPr lang="en-US" altLang="zh-CN" dirty="0" smtClean="0">
                <a:solidFill>
                  <a:schemeClr val="accent6">
                    <a:lumMod val="75000"/>
                  </a:schemeClr>
                </a:solidFill>
              </a:rPr>
              <a:t>Spring</a:t>
            </a:r>
            <a:r>
              <a:rPr lang="zh-CN" altLang="en-US" dirty="0" smtClean="0">
                <a:solidFill>
                  <a:schemeClr val="accent6">
                    <a:lumMod val="75000"/>
                  </a:schemeClr>
                </a:solidFill>
              </a:rPr>
              <a:t>包含的模块</a:t>
            </a:r>
            <a:r>
              <a:rPr lang="en-US" altLang="zh-CN" dirty="0" smtClean="0">
                <a:solidFill>
                  <a:schemeClr val="accent6">
                    <a:lumMod val="75000"/>
                  </a:schemeClr>
                </a:solidFill>
              </a:rPr>
              <a:t>-</a:t>
            </a:r>
            <a:r>
              <a:rPr lang="zh-CN" altLang="en-US" dirty="0" smtClean="0">
                <a:solidFill>
                  <a:schemeClr val="accent6">
                    <a:lumMod val="75000"/>
                  </a:schemeClr>
                </a:solidFill>
              </a:rPr>
              <a:t>核心容器</a:t>
            </a:r>
            <a:endParaRPr lang="zh-CN" altLang="en-US" dirty="0">
              <a:solidFill>
                <a:schemeClr val="accent6">
                  <a:lumMod val="75000"/>
                </a:schemeClr>
              </a:solidFill>
            </a:endParaRPr>
          </a:p>
        </p:txBody>
      </p:sp>
      <p:sp>
        <p:nvSpPr>
          <p:cNvPr id="6" name="文本框 5"/>
          <p:cNvSpPr txBox="1"/>
          <p:nvPr/>
        </p:nvSpPr>
        <p:spPr>
          <a:xfrm>
            <a:off x="415360" y="1426451"/>
            <a:ext cx="6679503" cy="1077218"/>
          </a:xfrm>
          <a:prstGeom prst="rect">
            <a:avLst/>
          </a:prstGeom>
          <a:noFill/>
        </p:spPr>
        <p:txBody>
          <a:bodyPr wrap="square" rtlCol="0">
            <a:spAutoFit/>
          </a:bodyPr>
          <a:lstStyle/>
          <a:p>
            <a:r>
              <a:rPr lang="zh-CN" altLang="zh-CN" sz="1600" dirty="0"/>
              <a:t>这是</a:t>
            </a:r>
            <a:r>
              <a:rPr lang="en-US" altLang="zh-CN" sz="1600" dirty="0"/>
              <a:t>Spring</a:t>
            </a:r>
            <a:r>
              <a:rPr lang="zh-CN" altLang="zh-CN" sz="1600" dirty="0"/>
              <a:t>框架最基础的部分，它提供了依赖注入（</a:t>
            </a:r>
            <a:r>
              <a:rPr lang="en-US" altLang="zh-CN" sz="1600" dirty="0"/>
              <a:t>Dependency Injection</a:t>
            </a:r>
            <a:r>
              <a:rPr lang="zh-CN" altLang="zh-CN" sz="1600" dirty="0"/>
              <a:t>）特征来实现容器对</a:t>
            </a:r>
            <a:r>
              <a:rPr lang="en-US" altLang="zh-CN" sz="1600" dirty="0"/>
              <a:t>Bean</a:t>
            </a:r>
            <a:r>
              <a:rPr lang="zh-CN" altLang="zh-CN" sz="1600" dirty="0"/>
              <a:t>的管理。这里最基本的概念是</a:t>
            </a:r>
            <a:r>
              <a:rPr lang="en-US" altLang="zh-CN" sz="1600" dirty="0"/>
              <a:t>BeanFactory</a:t>
            </a:r>
            <a:r>
              <a:rPr lang="zh-CN" altLang="zh-CN" sz="1600" dirty="0"/>
              <a:t>，它是任何</a:t>
            </a:r>
            <a:r>
              <a:rPr lang="en-US" altLang="zh-CN" sz="1600" dirty="0"/>
              <a:t>Spring</a:t>
            </a:r>
            <a:r>
              <a:rPr lang="zh-CN" altLang="zh-CN" sz="1600" dirty="0"/>
              <a:t>应用的核心。</a:t>
            </a:r>
            <a:r>
              <a:rPr lang="en-US" altLang="zh-CN" sz="1600" dirty="0"/>
              <a:t>BeanFactory</a:t>
            </a:r>
            <a:r>
              <a:rPr lang="zh-CN" altLang="zh-CN" sz="1600" dirty="0"/>
              <a:t>是工厂模式的一个实现，它使用</a:t>
            </a:r>
            <a:r>
              <a:rPr lang="en-US" altLang="zh-CN" sz="1600" dirty="0"/>
              <a:t>IoC</a:t>
            </a:r>
            <a:r>
              <a:rPr lang="zh-CN" altLang="zh-CN" sz="1600" dirty="0"/>
              <a:t>将应用配置和依赖说明从实际的应用代码中分离出来。</a:t>
            </a:r>
          </a:p>
        </p:txBody>
      </p:sp>
    </p:spTree>
    <p:extLst>
      <p:ext uri="{BB962C8B-B14F-4D97-AF65-F5344CB8AC3E}">
        <p14:creationId xmlns:p14="http://schemas.microsoft.com/office/powerpoint/2010/main" val="294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8641" y="812302"/>
            <a:ext cx="8229600" cy="338374"/>
          </a:xfrm>
        </p:spPr>
        <p:txBody>
          <a:bodyPr>
            <a:noAutofit/>
          </a:bodyPr>
          <a:lstStyle/>
          <a:p>
            <a:pPr algn="l">
              <a:defRPr/>
            </a:pPr>
            <a:r>
              <a:rPr lang="en-US" altLang="zh-CN" sz="1800" dirty="0">
                <a:solidFill>
                  <a:schemeClr val="accent6">
                    <a:lumMod val="75000"/>
                  </a:schemeClr>
                </a:solidFill>
                <a:latin typeface="+mn-ea"/>
              </a:rPr>
              <a:t>Spring</a:t>
            </a:r>
            <a:r>
              <a:rPr lang="zh-CN" altLang="en-US" sz="1800" dirty="0">
                <a:solidFill>
                  <a:schemeClr val="accent6">
                    <a:lumMod val="75000"/>
                  </a:schemeClr>
                </a:solidFill>
                <a:latin typeface="+mn-ea"/>
              </a:rPr>
              <a:t>包含的模块</a:t>
            </a:r>
            <a:r>
              <a:rPr lang="en-US" altLang="zh-CN" sz="1800" dirty="0">
                <a:solidFill>
                  <a:schemeClr val="accent6">
                    <a:lumMod val="75000"/>
                  </a:schemeClr>
                </a:solidFill>
                <a:latin typeface="+mn-ea"/>
              </a:rPr>
              <a:t>-</a:t>
            </a:r>
            <a:r>
              <a:rPr lang="zh-CN" altLang="zh-CN" sz="1800" b="1" dirty="0">
                <a:solidFill>
                  <a:schemeClr val="accent6">
                    <a:lumMod val="75000"/>
                  </a:schemeClr>
                </a:solidFill>
                <a:latin typeface="+mn-ea"/>
              </a:rPr>
              <a:t>应用上下文（</a:t>
            </a:r>
            <a:r>
              <a:rPr lang="en-US" altLang="zh-CN" sz="1800" b="1" dirty="0">
                <a:solidFill>
                  <a:schemeClr val="accent6">
                    <a:lumMod val="75000"/>
                  </a:schemeClr>
                </a:solidFill>
                <a:latin typeface="+mn-ea"/>
              </a:rPr>
              <a:t>Context</a:t>
            </a:r>
            <a:r>
              <a:rPr lang="zh-CN" altLang="zh-CN" sz="1800" b="1" dirty="0">
                <a:solidFill>
                  <a:schemeClr val="accent6">
                    <a:lumMod val="75000"/>
                  </a:schemeClr>
                </a:solidFill>
                <a:latin typeface="+mn-ea"/>
              </a:rPr>
              <a:t>）</a:t>
            </a:r>
            <a:endParaRPr lang="zh-CN" altLang="en-US" sz="1800" b="1" dirty="0">
              <a:solidFill>
                <a:schemeClr val="accent6">
                  <a:lumMod val="75000"/>
                </a:schemeClr>
              </a:solidFill>
              <a:latin typeface="+mn-ea"/>
              <a:ea typeface="+mn-ea"/>
            </a:endParaRPr>
          </a:p>
        </p:txBody>
      </p:sp>
      <p:sp>
        <p:nvSpPr>
          <p:cNvPr id="2" name="文本框 1"/>
          <p:cNvSpPr txBox="1"/>
          <p:nvPr/>
        </p:nvSpPr>
        <p:spPr>
          <a:xfrm>
            <a:off x="618000" y="1569844"/>
            <a:ext cx="6576013" cy="861774"/>
          </a:xfrm>
          <a:prstGeom prst="rect">
            <a:avLst/>
          </a:prstGeom>
          <a:noFill/>
        </p:spPr>
        <p:txBody>
          <a:bodyPr wrap="square" rtlCol="0">
            <a:spAutoFit/>
          </a:bodyPr>
          <a:lstStyle/>
          <a:p>
            <a:r>
              <a:rPr lang="zh-CN" altLang="zh-CN" sz="1600" dirty="0"/>
              <a:t>核心模块的</a:t>
            </a:r>
            <a:r>
              <a:rPr lang="en-US" altLang="zh-CN" sz="1600" dirty="0"/>
              <a:t>BeanFactory</a:t>
            </a:r>
            <a:r>
              <a:rPr lang="zh-CN" altLang="zh-CN" sz="1600" dirty="0"/>
              <a:t>使</a:t>
            </a:r>
            <a:r>
              <a:rPr lang="en-US" altLang="zh-CN" sz="1600" dirty="0"/>
              <a:t>Spring</a:t>
            </a:r>
            <a:r>
              <a:rPr lang="zh-CN" altLang="zh-CN" sz="1600" dirty="0"/>
              <a:t>成为一个容器，而上下文模块使它成为一个框架。这个模块扩展了</a:t>
            </a:r>
            <a:r>
              <a:rPr lang="en-US" altLang="zh-CN" sz="1600" dirty="0"/>
              <a:t>BeanFactory</a:t>
            </a:r>
            <a:r>
              <a:rPr lang="zh-CN" altLang="zh-CN" sz="1600" dirty="0"/>
              <a:t>的概念，增加了对国际化（</a:t>
            </a:r>
            <a:r>
              <a:rPr lang="en-US" altLang="zh-CN" sz="1600" dirty="0"/>
              <a:t>I18N</a:t>
            </a:r>
            <a:r>
              <a:rPr lang="zh-CN" altLang="zh-CN" sz="1600" dirty="0"/>
              <a:t>）消息、事件传播以及验证的支持</a:t>
            </a:r>
            <a:r>
              <a:rPr lang="zh-CN" altLang="zh-CN" dirty="0"/>
              <a:t>。</a:t>
            </a:r>
            <a:r>
              <a:rPr lang="en-US" altLang="zh-CN" dirty="0"/>
              <a:t> </a:t>
            </a:r>
            <a:endParaRPr lang="zh-CN" altLang="zh-CN" dirty="0"/>
          </a:p>
        </p:txBody>
      </p:sp>
    </p:spTree>
    <p:extLst>
      <p:ext uri="{BB962C8B-B14F-4D97-AF65-F5344CB8AC3E}">
        <p14:creationId xmlns:p14="http://schemas.microsoft.com/office/powerpoint/2010/main" val="146382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85590" y="625016"/>
            <a:ext cx="5728771" cy="586839"/>
          </a:xfrm>
        </p:spPr>
        <p:txBody>
          <a:bodyPr>
            <a:normAutofit/>
          </a:bodyPr>
          <a:lstStyle/>
          <a:p>
            <a:pPr algn="l">
              <a:defRPr/>
            </a:pPr>
            <a:r>
              <a:rPr lang="en-US" altLang="zh-CN" sz="1800" dirty="0">
                <a:solidFill>
                  <a:schemeClr val="accent6">
                    <a:lumMod val="75000"/>
                  </a:schemeClr>
                </a:solidFill>
                <a:latin typeface="+mn-ea"/>
              </a:rPr>
              <a:t>Spring</a:t>
            </a:r>
            <a:r>
              <a:rPr lang="zh-CN" altLang="en-US" sz="1800" dirty="0">
                <a:solidFill>
                  <a:schemeClr val="accent6">
                    <a:lumMod val="75000"/>
                  </a:schemeClr>
                </a:solidFill>
                <a:latin typeface="+mn-ea"/>
              </a:rPr>
              <a:t>包含的模块</a:t>
            </a:r>
            <a:r>
              <a:rPr lang="en-US" altLang="zh-CN" sz="1800" dirty="0">
                <a:solidFill>
                  <a:schemeClr val="accent6">
                    <a:lumMod val="75000"/>
                  </a:schemeClr>
                </a:solidFill>
                <a:latin typeface="+mn-ea"/>
              </a:rPr>
              <a:t>-</a:t>
            </a:r>
            <a:r>
              <a:rPr lang="en-US" altLang="zh-CN" sz="1800" b="1" dirty="0">
                <a:solidFill>
                  <a:schemeClr val="accent6">
                    <a:lumMod val="75000"/>
                  </a:schemeClr>
                </a:solidFill>
                <a:latin typeface="+mn-ea"/>
              </a:rPr>
              <a:t>AOP</a:t>
            </a:r>
            <a:endParaRPr lang="zh-CN" altLang="en-US" sz="1800" b="1" dirty="0">
              <a:solidFill>
                <a:schemeClr val="accent6">
                  <a:lumMod val="75000"/>
                </a:schemeClr>
              </a:solidFill>
              <a:latin typeface="+mn-ea"/>
              <a:ea typeface="+mn-ea"/>
            </a:endParaRPr>
          </a:p>
        </p:txBody>
      </p:sp>
      <p:sp>
        <p:nvSpPr>
          <p:cNvPr id="7173" name="内容占位符 20"/>
          <p:cNvSpPr>
            <a:spLocks noGrp="1"/>
          </p:cNvSpPr>
          <p:nvPr>
            <p:ph idx="4294967295"/>
          </p:nvPr>
        </p:nvSpPr>
        <p:spPr>
          <a:xfrm>
            <a:off x="161384" y="1507787"/>
            <a:ext cx="6834325" cy="2927687"/>
          </a:xfrm>
        </p:spPr>
        <p:txBody>
          <a:bodyPr/>
          <a:lstStyle/>
          <a:p>
            <a:pPr>
              <a:buFont typeface="Wingdings" panose="05000000000000000000" pitchFamily="2" charset="2"/>
              <a:buNone/>
              <a:defRPr/>
            </a:pPr>
            <a:r>
              <a:rPr lang="en-US" altLang="zh-CN" sz="1500" dirty="0"/>
              <a:t>	</a:t>
            </a:r>
            <a:r>
              <a:rPr lang="en-US" altLang="zh-CN" sz="1600" kern="100" dirty="0">
                <a:latin typeface="Times New Roman" panose="02020603050405020304" pitchFamily="18" charset="0"/>
              </a:rPr>
              <a:t>Spring</a:t>
            </a:r>
            <a:r>
              <a:rPr lang="zh-CN" altLang="zh-CN" sz="1600" kern="100" dirty="0">
                <a:latin typeface="Times New Roman" panose="02020603050405020304" pitchFamily="18" charset="0"/>
                <a:cs typeface="Times New Roman" panose="02020603050405020304" pitchFamily="18" charset="0"/>
              </a:rPr>
              <a:t>在它的</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模块中提供了对面向切面编程的丰富支持。这个模块是在</a:t>
            </a:r>
            <a:r>
              <a:rPr lang="en-US" altLang="zh-CN" sz="1600" kern="100" dirty="0">
                <a:latin typeface="Times New Roman" panose="02020603050405020304" pitchFamily="18" charset="0"/>
              </a:rPr>
              <a:t>Spring</a:t>
            </a:r>
            <a:r>
              <a:rPr lang="zh-CN" altLang="zh-CN" sz="1600" kern="100" dirty="0">
                <a:latin typeface="Times New Roman" panose="02020603050405020304" pitchFamily="18" charset="0"/>
                <a:cs typeface="Times New Roman" panose="02020603050405020304" pitchFamily="18" charset="0"/>
              </a:rPr>
              <a:t>应用中实现切面编程的基础。为了确保</a:t>
            </a:r>
            <a:r>
              <a:rPr lang="en-US" altLang="zh-CN" sz="1600" kern="100" dirty="0">
                <a:latin typeface="Times New Roman" panose="02020603050405020304" pitchFamily="18" charset="0"/>
              </a:rPr>
              <a:t>Spring</a:t>
            </a:r>
            <a:r>
              <a:rPr lang="zh-CN" altLang="zh-CN" sz="1600" kern="100" dirty="0">
                <a:latin typeface="Times New Roman" panose="02020603050405020304" pitchFamily="18" charset="0"/>
                <a:cs typeface="Times New Roman" panose="02020603050405020304" pitchFamily="18" charset="0"/>
              </a:rPr>
              <a:t>与其它</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框架的互用性，</a:t>
            </a:r>
            <a:r>
              <a:rPr lang="en-US" altLang="zh-CN" sz="1600" kern="100" dirty="0">
                <a:latin typeface="Times New Roman" panose="02020603050405020304" pitchFamily="18" charset="0"/>
              </a:rPr>
              <a:t> Spring</a:t>
            </a:r>
            <a:r>
              <a:rPr lang="zh-CN" altLang="zh-CN" sz="1600" kern="100" dirty="0">
                <a:latin typeface="Times New Roman" panose="02020603050405020304" pitchFamily="18" charset="0"/>
                <a:cs typeface="Times New Roman" panose="02020603050405020304" pitchFamily="18" charset="0"/>
              </a:rPr>
              <a:t>的</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支持基于</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联盟定义的</a:t>
            </a:r>
            <a:r>
              <a:rPr lang="en-US" altLang="zh-CN" sz="1600" kern="100" dirty="0">
                <a:latin typeface="Times New Roman" panose="02020603050405020304" pitchFamily="18" charset="0"/>
              </a:rPr>
              <a:t>API</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联盟是一个开源项目，它的目标是通过定义一组共同的接口和组件来促进</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的使用以及不同的</a:t>
            </a:r>
            <a:r>
              <a:rPr lang="en-US" altLang="zh-CN" sz="1600" kern="100" dirty="0">
                <a:latin typeface="Times New Roman" panose="02020603050405020304" pitchFamily="18" charset="0"/>
              </a:rPr>
              <a:t>AOP</a:t>
            </a:r>
            <a:r>
              <a:rPr lang="zh-CN" altLang="zh-CN" sz="1600" kern="100" dirty="0">
                <a:latin typeface="Times New Roman" panose="02020603050405020304" pitchFamily="18" charset="0"/>
                <a:cs typeface="Times New Roman" panose="02020603050405020304" pitchFamily="18" charset="0"/>
              </a:rPr>
              <a:t>实现之间的互用性</a:t>
            </a:r>
            <a:endParaRPr lang="en-US" altLang="zh-CN" sz="1600" b="1" dirty="0" smtClean="0">
              <a:latin typeface="+mn-ea"/>
            </a:endParaRP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4012347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2652</Words>
  <Application>Microsoft Office PowerPoint</Application>
  <PresentationFormat>全屏显示(16:9)</PresentationFormat>
  <Paragraphs>318</Paragraphs>
  <Slides>43</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1" baseType="lpstr">
      <vt:lpstr>宋体</vt:lpstr>
      <vt:lpstr>微软雅黑</vt:lpstr>
      <vt:lpstr>Arial</vt:lpstr>
      <vt:lpstr>Calibri</vt:lpstr>
      <vt:lpstr>Times New Roman</vt:lpstr>
      <vt:lpstr>Wingdings</vt:lpstr>
      <vt:lpstr>Office 主题</vt:lpstr>
      <vt:lpstr>文档</vt:lpstr>
      <vt:lpstr>PowerPoint 演示文稿</vt:lpstr>
      <vt:lpstr>主要内容</vt:lpstr>
      <vt:lpstr>一、Spring概述 </vt:lpstr>
      <vt:lpstr>Spring是什么？</vt:lpstr>
      <vt:lpstr>Spring的发展历史</vt:lpstr>
      <vt:lpstr>Spring包含的模块</vt:lpstr>
      <vt:lpstr>PowerPoint 演示文稿</vt:lpstr>
      <vt:lpstr>Spring包含的模块-应用上下文（Context）</vt:lpstr>
      <vt:lpstr>Spring包含的模块-AOP</vt:lpstr>
      <vt:lpstr>Spring包含的模块-JDBC抽象和DAO模块</vt:lpstr>
      <vt:lpstr>Spring包含的模块-对象/关系映射集成模块</vt:lpstr>
      <vt:lpstr>Spring包含的模块-Spring的Web模块</vt:lpstr>
      <vt:lpstr>Spring包含的模块-Spring的MVC框架   </vt:lpstr>
      <vt:lpstr>Spring包含的模块-Spring的MVC框架   </vt:lpstr>
      <vt:lpstr>PowerPoint 演示文稿</vt:lpstr>
      <vt:lpstr>控制反转的概念</vt:lpstr>
      <vt:lpstr>控制反转的实现原理</vt:lpstr>
      <vt:lpstr>控制反转的注入方式</vt:lpstr>
      <vt:lpstr>设值方法注入</vt:lpstr>
      <vt:lpstr>BeanFactory</vt:lpstr>
      <vt:lpstr>PowerPoint 演示文稿</vt:lpstr>
      <vt:lpstr>AOP的概念</vt:lpstr>
      <vt:lpstr>AOP的实现原理</vt:lpstr>
      <vt:lpstr>JAVA动态代理</vt:lpstr>
      <vt:lpstr>案例</vt:lpstr>
      <vt:lpstr>AOP相关术语</vt:lpstr>
      <vt:lpstr>AOP相关术语</vt:lpstr>
      <vt:lpstr>AOP通知类型</vt:lpstr>
      <vt:lpstr>AOP通知类型</vt:lpstr>
      <vt:lpstr>AOP通知类型</vt:lpstr>
      <vt:lpstr>Spring AOP实现方式</vt:lpstr>
      <vt:lpstr>四、Spring事物管理机制</vt:lpstr>
      <vt:lpstr>事务的概念</vt:lpstr>
      <vt:lpstr>事务的特性</vt:lpstr>
      <vt:lpstr>Spring事务管理器</vt:lpstr>
      <vt:lpstr>编程式事务</vt:lpstr>
      <vt:lpstr>声明式事务</vt:lpstr>
      <vt:lpstr>声明式事务</vt:lpstr>
      <vt:lpstr>声明式事务</vt:lpstr>
      <vt:lpstr>声明式事务</vt:lpstr>
      <vt:lpstr>readOnly属性</vt:lpstr>
      <vt:lpstr>Propagation属性</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Administrator</cp:lastModifiedBy>
  <cp:revision>180</cp:revision>
  <dcterms:created xsi:type="dcterms:W3CDTF">2015-11-23T02:26:25Z</dcterms:created>
  <dcterms:modified xsi:type="dcterms:W3CDTF">2016-08-04T09:58:12Z</dcterms:modified>
</cp:coreProperties>
</file>