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275" r:id="rId3"/>
    <p:sldId id="260" r:id="rId4"/>
    <p:sldId id="258" r:id="rId5"/>
    <p:sldId id="276" r:id="rId6"/>
    <p:sldId id="266" r:id="rId7"/>
    <p:sldId id="277" r:id="rId8"/>
    <p:sldId id="278" r:id="rId9"/>
    <p:sldId id="265" r:id="rId10"/>
    <p:sldId id="261" r:id="rId11"/>
    <p:sldId id="270" r:id="rId12"/>
    <p:sldId id="263" r:id="rId13"/>
    <p:sldId id="264" r:id="rId14"/>
    <p:sldId id="274" r:id="rId15"/>
    <p:sldId id="267" r:id="rId16"/>
    <p:sldId id="279" r:id="rId17"/>
    <p:sldId id="269" r:id="rId18"/>
    <p:sldId id="280" r:id="rId19"/>
    <p:sldId id="285" r:id="rId20"/>
    <p:sldId id="283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0" autoAdjust="0"/>
  </p:normalViewPr>
  <p:slideViewPr>
    <p:cSldViewPr>
      <p:cViewPr>
        <p:scale>
          <a:sx n="75" d="100"/>
          <a:sy n="75" d="100"/>
        </p:scale>
        <p:origin x="-123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0671-1119-4CE2-B4EB-A65DEBE82FEB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B29BE-3A8B-40AA-8D46-E59B1E0137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041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29BE-3A8B-40AA-8D46-E59B1E0137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206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36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248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40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777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44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675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697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61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03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24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46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C5B1-EA26-450B-89A4-8F486B0BEE92}" type="datetimeFigureOut">
              <a:rPr lang="zh-CN" altLang="en-US" smtClean="0"/>
              <a:pPr/>
              <a:t>2017/5/24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7A1E-EBEB-422A-A312-D434D244BA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38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-22225"/>
            <a:ext cx="9144000" cy="5799138"/>
          </a:xfrm>
          <a:prstGeom prst="rect">
            <a:avLst/>
          </a:prstGeom>
          <a:gradFill rotWithShape="0">
            <a:gsLst>
              <a:gs pos="0">
                <a:srgbClr val="800000"/>
              </a:gs>
              <a:gs pos="100000">
                <a:srgbClr val="800000">
                  <a:gamma/>
                  <a:shade val="45882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71472" y="2060848"/>
            <a:ext cx="79946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36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台技术说明</a:t>
            </a:r>
            <a:endParaRPr lang="en-US" altLang="zh-CN" sz="3600" b="1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36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8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上箭头 14"/>
          <p:cNvSpPr/>
          <p:nvPr/>
        </p:nvSpPr>
        <p:spPr>
          <a:xfrm>
            <a:off x="7427919" y="2893124"/>
            <a:ext cx="456449" cy="67989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分布式内存缓存系统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- </a:t>
            </a:r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Memcached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流程图: 磁盘 2"/>
          <p:cNvSpPr/>
          <p:nvPr/>
        </p:nvSpPr>
        <p:spPr bwMode="auto">
          <a:xfrm>
            <a:off x="5195095" y="4833156"/>
            <a:ext cx="1177105" cy="504056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十二角星 3"/>
          <p:cNvSpPr/>
          <p:nvPr/>
        </p:nvSpPr>
        <p:spPr bwMode="auto">
          <a:xfrm>
            <a:off x="6732240" y="3695132"/>
            <a:ext cx="1944216" cy="1030012"/>
          </a:xfrm>
          <a:prstGeom prst="star12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高速数据缓存</a:t>
            </a:r>
            <a:endPara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zh-CN" altLang="en-US" sz="1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7043478" y="2893124"/>
            <a:ext cx="456449" cy="67989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5580112" y="2924944"/>
            <a:ext cx="288032" cy="588062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300192" y="3936570"/>
            <a:ext cx="432048" cy="2845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 bwMode="auto">
          <a:xfrm>
            <a:off x="5215749" y="2204864"/>
            <a:ext cx="3172675" cy="4002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海量数据查询请求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5592313" y="4365104"/>
            <a:ext cx="347839" cy="360040"/>
          </a:xfrm>
          <a:prstGeom prst="up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268054" y="3695132"/>
            <a:ext cx="960130" cy="5719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数据读取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缓存控制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3667" y="3068960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90%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04410" y="3140968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0%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7624" y="1198493"/>
            <a:ext cx="697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互联网应用的典型特征：海量</a:t>
            </a:r>
            <a:r>
              <a:rPr lang="en-US" altLang="zh-CN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高并发的数据库查询请求</a:t>
            </a:r>
            <a:endParaRPr lang="en-US" altLang="zh-CN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使用内存缓存技术可减少数据库负载高达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90%</a:t>
            </a:r>
            <a:endParaRPr lang="zh-CN" altLang="zh-CN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1620" y="5733256"/>
            <a:ext cx="6732748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使用该技术的知名网站</a:t>
            </a:r>
            <a:r>
              <a:rPr lang="zh-CN" altLang="en-US" sz="1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1400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sz="1400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facebook</a:t>
            </a: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youtube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yahoo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1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新浪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搜狐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，网易，豆瓣等</a:t>
            </a:r>
            <a:endParaRPr lang="zh-CN" altLang="en-US" sz="140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76640" y="2191579"/>
            <a:ext cx="37554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高速稳定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完全在内存中存取数据。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轻量高效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单个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节点能够支持一万以上的并发。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扩展性强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可由多个节点组成无限容量的集群。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容易维护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不存在多点数据同步问题。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通用性强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能够缓存任何数据类型。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开发简单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使用非常简单通用的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接口。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22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十二角星 17"/>
          <p:cNvSpPr/>
          <p:nvPr/>
        </p:nvSpPr>
        <p:spPr bwMode="auto">
          <a:xfrm>
            <a:off x="611560" y="3116272"/>
            <a:ext cx="7920880" cy="870690"/>
          </a:xfrm>
          <a:prstGeom prst="star12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sz="16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缓存系统基本原理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 rot="14229245">
            <a:off x="3480388" y="5157356"/>
            <a:ext cx="326787" cy="2845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 bwMode="auto">
          <a:xfrm>
            <a:off x="1427675" y="2060848"/>
            <a:ext cx="2520280" cy="4002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i="0" dirty="0" smtClean="0">
                <a:latin typeface="微软雅黑" pitchFamily="34" charset="-122"/>
                <a:ea typeface="微软雅黑" pitchFamily="34" charset="-122"/>
              </a:rPr>
              <a:t>数据查询请求</a:t>
            </a:r>
            <a:endParaRPr lang="zh-CN" altLang="en-US" sz="14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99792" y="4581128"/>
            <a:ext cx="1104146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查询数据库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2636449" y="3188003"/>
            <a:ext cx="1231816" cy="681756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查询缓存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endCxn id="10" idx="0"/>
          </p:cNvCxnSpPr>
          <p:nvPr/>
        </p:nvCxnSpPr>
        <p:spPr>
          <a:xfrm>
            <a:off x="3252357" y="2461077"/>
            <a:ext cx="0" cy="72692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9" idx="0"/>
          </p:cNvCxnSpPr>
          <p:nvPr/>
        </p:nvCxnSpPr>
        <p:spPr>
          <a:xfrm flipH="1">
            <a:off x="3251865" y="3869759"/>
            <a:ext cx="492" cy="71136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59632" y="3793176"/>
            <a:ext cx="960130" cy="57192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 rot="18999506">
            <a:off x="2271577" y="3716028"/>
            <a:ext cx="336049" cy="28451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40062" y="4585264"/>
            <a:ext cx="1104146" cy="49992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更新数据库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044349" y="2060849"/>
            <a:ext cx="2239929" cy="4002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i="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1400" i="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14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7747726">
            <a:off x="5054122" y="5159449"/>
            <a:ext cx="326787" cy="2845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564198" y="3645024"/>
            <a:ext cx="960130" cy="57192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 rot="11901544">
            <a:off x="6143911" y="3618699"/>
            <a:ext cx="336049" cy="28451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19" idx="1"/>
            <a:endCxn id="27" idx="2"/>
          </p:cNvCxnSpPr>
          <p:nvPr/>
        </p:nvCxnSpPr>
        <p:spPr>
          <a:xfrm rot="10800000">
            <a:off x="1739698" y="4365104"/>
            <a:ext cx="960095" cy="46805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2" idx="3"/>
            <a:endCxn id="46" idx="2"/>
          </p:cNvCxnSpPr>
          <p:nvPr/>
        </p:nvCxnSpPr>
        <p:spPr>
          <a:xfrm flipV="1">
            <a:off x="6444208" y="4216952"/>
            <a:ext cx="600055" cy="618272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0" idx="1"/>
          </p:cNvCxnSpPr>
          <p:nvPr/>
        </p:nvCxnSpPr>
        <p:spPr>
          <a:xfrm rot="10800000">
            <a:off x="2219763" y="2461077"/>
            <a:ext cx="416687" cy="106780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71890" y="38610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无</a:t>
            </a:r>
            <a:endParaRPr lang="zh-CN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87608" y="31932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有</a:t>
            </a:r>
          </a:p>
        </p:txBody>
      </p:sp>
      <p:cxnSp>
        <p:nvCxnSpPr>
          <p:cNvPr id="64" name="直接箭头连接符 63"/>
          <p:cNvCxnSpPr>
            <a:endCxn id="32" idx="0"/>
          </p:cNvCxnSpPr>
          <p:nvPr/>
        </p:nvCxnSpPr>
        <p:spPr>
          <a:xfrm>
            <a:off x="5892135" y="2461077"/>
            <a:ext cx="0" cy="212418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6" idx="0"/>
          </p:cNvCxnSpPr>
          <p:nvPr/>
        </p:nvCxnSpPr>
        <p:spPr>
          <a:xfrm rot="5400000" flipH="1" flipV="1">
            <a:off x="6452291" y="3053050"/>
            <a:ext cx="1183947" cy="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7" idx="0"/>
          </p:cNvCxnSpPr>
          <p:nvPr/>
        </p:nvCxnSpPr>
        <p:spPr>
          <a:xfrm rot="5400000" flipH="1" flipV="1">
            <a:off x="1073649" y="3127126"/>
            <a:ext cx="1332099" cy="2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1427674" y="2737489"/>
            <a:ext cx="1104146" cy="33147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返回数据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3923928" y="4293096"/>
            <a:ext cx="1296144" cy="5077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超时失效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上箭头 102"/>
          <p:cNvSpPr/>
          <p:nvPr/>
        </p:nvSpPr>
        <p:spPr>
          <a:xfrm>
            <a:off x="4401692" y="3861048"/>
            <a:ext cx="314324" cy="355904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5466710"/>
            <a:ext cx="3345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accent2">
                    <a:lumMod val="50000"/>
                  </a:schemeClr>
                </a:solidFill>
              </a:rPr>
              <a:t>数据增删改时直接清除相关缓存</a:t>
            </a:r>
            <a:endParaRPr lang="zh-CN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7298" y="5466710"/>
            <a:ext cx="25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</a:rPr>
              <a:t>查询数据时候生成缓存</a:t>
            </a:r>
            <a:endParaRPr lang="en-US" altLang="zh-CN" sz="1600" dirty="0" smtClean="0">
              <a:solidFill>
                <a:srgbClr val="00206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45930" y="1126485"/>
            <a:ext cx="64384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由</a:t>
            </a:r>
            <a:r>
              <a:rPr lang="zh-CN" altLang="en-US" sz="1600" dirty="0" smtClean="0">
                <a:latin typeface="+mn-ea"/>
              </a:rPr>
              <a:t>多个</a:t>
            </a:r>
            <a:r>
              <a:rPr lang="en-US" altLang="zh-CN" sz="1600" dirty="0" err="1" smtClean="0">
                <a:latin typeface="+mn-ea"/>
              </a:rPr>
              <a:t>memcached</a:t>
            </a:r>
            <a:r>
              <a:rPr lang="zh-CN" altLang="en-US" sz="1600" dirty="0" smtClean="0">
                <a:latin typeface="+mn-ea"/>
              </a:rPr>
              <a:t>服务组成一个整体的缓存空间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缓存数据为</a:t>
            </a:r>
            <a:r>
              <a:rPr lang="en-US" altLang="zh-CN" sz="1600" dirty="0" smtClean="0">
                <a:latin typeface="+mn-ea"/>
              </a:rPr>
              <a:t>key-value</a:t>
            </a:r>
            <a:r>
              <a:rPr lang="zh-CN" altLang="en-US" sz="1600" dirty="0" smtClean="0">
                <a:latin typeface="+mn-ea"/>
              </a:rPr>
              <a:t>对，序列化数据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hash</a:t>
            </a:r>
            <a:r>
              <a:rPr lang="zh-CN" altLang="en-US" sz="1600" dirty="0">
                <a:latin typeface="+mn-ea"/>
              </a:rPr>
              <a:t>算法</a:t>
            </a:r>
            <a:r>
              <a:rPr lang="zh-CN" altLang="en-US" sz="1600" dirty="0" smtClean="0">
                <a:latin typeface="+mn-ea"/>
              </a:rPr>
              <a:t>分发，保证缓存数据唯一路径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3" name="流程图: 磁盘 32"/>
          <p:cNvSpPr/>
          <p:nvPr/>
        </p:nvSpPr>
        <p:spPr bwMode="auto">
          <a:xfrm>
            <a:off x="3859600" y="5514046"/>
            <a:ext cx="1288464" cy="576064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xmlns="" val="37275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成熟的即时通讯（</a:t>
            </a:r>
            <a:r>
              <a:rPr lang="en-US" altLang="zh-CN" sz="2400" b="1" dirty="0" smtClean="0"/>
              <a:t>IM</a:t>
            </a:r>
            <a:r>
              <a:rPr lang="zh-CN" altLang="en-US" sz="2400" b="1" dirty="0" smtClean="0"/>
              <a:t>）系统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772816"/>
            <a:ext cx="1944216" cy="194421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1947758" cy="201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187624" y="1124744"/>
            <a:ext cx="6761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IEC-IM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1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平台注册用户提供即时通讯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系统支持。</a:t>
            </a:r>
            <a:endParaRPr lang="zh-CN" altLang="en-US" sz="1600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772816"/>
            <a:ext cx="40237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功能齐全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好友、群组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即时文字通讯（聊天）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传输</a:t>
            </a: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语音、视频通讯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多人对话（群聊）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其他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IM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常见功能一一具备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16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技术成熟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使用 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C++/VC++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开发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经过数年多个版本的不断改进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使用与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QQ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等主流产品类似的技术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与电子商务平台紧密结合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IEC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平台统一的用户数据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嵌入平台页面的网页版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整合平台的操作与交易</a:t>
            </a: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提醒功能</a:t>
            </a:r>
            <a:endParaRPr lang="en-US" altLang="zh-CN" sz="140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0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核心子系统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搜索引擎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3826" y="1266715"/>
            <a:ext cx="3703607" cy="72416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3826" y="2106215"/>
            <a:ext cx="4176713" cy="247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755576" y="1196752"/>
            <a:ext cx="389394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智能搜索引擎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采用与大型搜索引擎一样的技术架构。</a:t>
            </a:r>
            <a:endParaRPr lang="en-US" altLang="zh-CN" sz="1600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信息采集技术：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从数据库中，将信息采集至搜索引擎。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信息的处理技术</a:t>
            </a:r>
            <a:r>
              <a:rPr lang="en-US" altLang="zh-CN" sz="16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重复识别、重复识别、聚类、比较、分析、语料分析等。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语意相关性分析：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包括去重、聚类、分析。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分词：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面向搜索的分词技术，建立行业相关的词库。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索引：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支持分布索引、分层建库、分布检索、灵活的更新、灵活的权值调整、灵活的索引和灵活的升级扩展、高可靠性稳定性冗余性。</a:t>
            </a:r>
            <a:endParaRPr lang="en-US" altLang="zh-CN" sz="16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搜索查询接口：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通用的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HTTP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接口，便于与现有系统整合</a:t>
            </a:r>
            <a:endParaRPr lang="en-US" altLang="zh-CN" sz="1600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419872" y="1760509"/>
            <a:ext cx="4070284" cy="3612706"/>
          </a:xfrm>
          <a:prstGeom prst="roundRect">
            <a:avLst>
              <a:gd name="adj" fmla="val 108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爆炸形 2 13"/>
          <p:cNvSpPr/>
          <p:nvPr/>
        </p:nvSpPr>
        <p:spPr>
          <a:xfrm>
            <a:off x="6446988" y="3789040"/>
            <a:ext cx="1778680" cy="41845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搜索引擎系统基本原理</a:t>
            </a:r>
            <a:endParaRPr lang="zh-CN" altLang="en-US" sz="2400" b="1" dirty="0"/>
          </a:p>
        </p:txBody>
      </p:sp>
      <p:sp>
        <p:nvSpPr>
          <p:cNvPr id="4" name="流程图: 磁盘 3"/>
          <p:cNvSpPr/>
          <p:nvPr/>
        </p:nvSpPr>
        <p:spPr bwMode="auto">
          <a:xfrm>
            <a:off x="1135572" y="3926258"/>
            <a:ext cx="1288464" cy="576064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2" name="流程图: 文档 1"/>
          <p:cNvSpPr/>
          <p:nvPr/>
        </p:nvSpPr>
        <p:spPr>
          <a:xfrm>
            <a:off x="3017467" y="2567424"/>
            <a:ext cx="834453" cy="52234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多文档 4"/>
          <p:cNvSpPr/>
          <p:nvPr/>
        </p:nvSpPr>
        <p:spPr bwMode="auto">
          <a:xfrm>
            <a:off x="4247171" y="4394338"/>
            <a:ext cx="1044909" cy="721083"/>
          </a:xfrm>
          <a:prstGeom prst="flowChartMultidocument">
            <a:avLst/>
          </a:prstGeom>
          <a:solidFill>
            <a:srgbClr val="0070C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033604" y="3241754"/>
            <a:ext cx="1546508" cy="576064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索引生成器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ndexer</a:t>
            </a:r>
          </a:p>
        </p:txBody>
      </p:sp>
      <p:sp>
        <p:nvSpPr>
          <p:cNvPr id="7" name="椭圆 6"/>
          <p:cNvSpPr/>
          <p:nvPr/>
        </p:nvSpPr>
        <p:spPr>
          <a:xfrm>
            <a:off x="5724128" y="3998266"/>
            <a:ext cx="1656184" cy="63036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0416" y="2529423"/>
            <a:ext cx="1159336" cy="541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数据脚本</a:t>
            </a:r>
            <a:endParaRPr lang="en-US" altLang="zh-CN" sz="1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96336" y="2411548"/>
            <a:ext cx="1152128" cy="541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搜索接口</a:t>
            </a:r>
            <a:endParaRPr lang="en-US" altLang="zh-CN" sz="14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4070275"/>
            <a:ext cx="12884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搜索服务进程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searchd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6809" y="1844824"/>
            <a:ext cx="222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Sphinx/</a:t>
            </a:r>
            <a:r>
              <a:rPr lang="en-US" altLang="zh-CN" dirty="0" err="1" smtClean="0"/>
              <a:t>Coreseek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13" name="AutoShape 284"/>
          <p:cNvSpPr>
            <a:spLocks noChangeArrowheads="1"/>
          </p:cNvSpPr>
          <p:nvPr/>
        </p:nvSpPr>
        <p:spPr bwMode="auto">
          <a:xfrm rot="2055614" flipV="1">
            <a:off x="3900388" y="2846932"/>
            <a:ext cx="843324" cy="124027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4625682" y="3969861"/>
            <a:ext cx="378366" cy="36914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6200000">
            <a:off x="5495934" y="4424942"/>
            <a:ext cx="267710" cy="476709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284"/>
          <p:cNvSpPr>
            <a:spLocks noChangeArrowheads="1"/>
          </p:cNvSpPr>
          <p:nvPr/>
        </p:nvSpPr>
        <p:spPr bwMode="auto">
          <a:xfrm rot="17383627">
            <a:off x="7241211" y="3393708"/>
            <a:ext cx="1089103" cy="217393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 rot="16200000">
            <a:off x="2516260" y="2590243"/>
            <a:ext cx="267710" cy="47670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1668564" y="3264049"/>
            <a:ext cx="267710" cy="476709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98709" y="32363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全量更新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增量更新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5651956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索引文件分全量索引和增量索引，可定期合并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45970" y="424250"/>
            <a:ext cx="65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核心子系统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图片服务器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1747395" cy="187220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726570" cy="77846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虚尾箭头 1"/>
          <p:cNvSpPr/>
          <p:nvPr/>
        </p:nvSpPr>
        <p:spPr>
          <a:xfrm>
            <a:off x="2699792" y="1268760"/>
            <a:ext cx="489204" cy="242316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55976" y="1124744"/>
            <a:ext cx="43837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图片服务器</a:t>
            </a:r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图片服务充分考虑，存储问题和访问量问题。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统一保存和管理用户上传的图片。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图片存储的策略：图片服务器当前用日期来划分，使新旧数据分离。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系统支持硬盘即插即用，经过简单配置既可使用。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系统支持使得硬盘空间可以得到充分利用，空间利用率为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98%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以上。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使用自行开发的服务器底层插件，图片按需生成、图片预先生成。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图片水印技术：可动态配置水印图片。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单独的图片服务器域名：可以减少上行的头信息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应用服务器也不用检查权限。</a:t>
            </a:r>
            <a:endParaRPr lang="en-US" altLang="zh-CN" sz="14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通过专用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服务器和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CDN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加速技术，高速响应图片请求。</a:t>
            </a:r>
          </a:p>
        </p:txBody>
      </p:sp>
      <p:sp>
        <p:nvSpPr>
          <p:cNvPr id="21" name="上箭头 20"/>
          <p:cNvSpPr/>
          <p:nvPr/>
        </p:nvSpPr>
        <p:spPr>
          <a:xfrm>
            <a:off x="1043608" y="5157192"/>
            <a:ext cx="456449" cy="67989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十二角星 22"/>
          <p:cNvSpPr/>
          <p:nvPr/>
        </p:nvSpPr>
        <p:spPr bwMode="auto">
          <a:xfrm>
            <a:off x="2483768" y="4077072"/>
            <a:ext cx="1728192" cy="936104"/>
          </a:xfrm>
          <a:prstGeom prst="star12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加速</a:t>
            </a:r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1979712" y="4437112"/>
            <a:ext cx="432048" cy="2845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 bwMode="auto">
          <a:xfrm>
            <a:off x="755576" y="6093296"/>
            <a:ext cx="1080119" cy="4002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图片上传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3131840" y="5229200"/>
            <a:ext cx="144016" cy="648072"/>
          </a:xfrm>
          <a:prstGeom prst="up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 bwMode="auto">
          <a:xfrm>
            <a:off x="2771800" y="6093296"/>
            <a:ext cx="1080119" cy="4002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访问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上箭头 33"/>
          <p:cNvSpPr/>
          <p:nvPr/>
        </p:nvSpPr>
        <p:spPr>
          <a:xfrm rot="10800000">
            <a:off x="3347864" y="5229200"/>
            <a:ext cx="144016" cy="648072"/>
          </a:xfrm>
          <a:prstGeom prst="up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磁盘 35"/>
          <p:cNvSpPr/>
          <p:nvPr/>
        </p:nvSpPr>
        <p:spPr bwMode="auto">
          <a:xfrm>
            <a:off x="683568" y="3933056"/>
            <a:ext cx="1177105" cy="108012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45970" y="2519405"/>
            <a:ext cx="7632847" cy="4549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图片服务器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99144" y="2636912"/>
            <a:ext cx="1901459" cy="53506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图片缩放接口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mod_perl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208797" y="3329573"/>
            <a:ext cx="5035611" cy="1683603"/>
          </a:xfrm>
          <a:prstGeom prst="wedgeRoundRectCallout">
            <a:avLst>
              <a:gd name="adj1" fmla="val -24380"/>
              <a:gd name="adj2" fmla="val -5935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7664" y="2686501"/>
            <a:ext cx="1584176" cy="5415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图片上传接口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流程图: 多文档 36"/>
          <p:cNvSpPr/>
          <p:nvPr/>
        </p:nvSpPr>
        <p:spPr bwMode="auto">
          <a:xfrm>
            <a:off x="5796137" y="4627004"/>
            <a:ext cx="2088231" cy="1512168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流程图: 多文档 32"/>
          <p:cNvSpPr/>
          <p:nvPr/>
        </p:nvSpPr>
        <p:spPr bwMode="auto">
          <a:xfrm>
            <a:off x="1547664" y="4509120"/>
            <a:ext cx="2026699" cy="1512168"/>
          </a:xfrm>
          <a:prstGeom prst="flowChartMultidocumen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65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图片服务器原理概述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50606" y="48651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图片源文件存储</a:t>
            </a:r>
            <a:endParaRPr lang="zh-CN" altLang="en-US" sz="16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5970" y="1340768"/>
            <a:ext cx="7632848" cy="530565"/>
          </a:xfrm>
          <a:prstGeom prst="rect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应用页面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38892" y="494116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缩放后图片缓存</a:t>
            </a:r>
            <a:endParaRPr lang="zh-CN" altLang="en-US" sz="14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0192" y="5605454"/>
            <a:ext cx="1229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a_100x100.jpg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6662" y="5226628"/>
            <a:ext cx="540060" cy="578636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34"/>
          <p:cNvSpPr/>
          <p:nvPr/>
        </p:nvSpPr>
        <p:spPr>
          <a:xfrm>
            <a:off x="2357227" y="5229200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a.jpg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336796"/>
            <a:ext cx="200673" cy="215007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605454"/>
            <a:ext cx="320904" cy="343826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300192" y="5305799"/>
            <a:ext cx="105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a_60x60.jpg</a:t>
            </a:r>
          </a:p>
        </p:txBody>
      </p:sp>
      <p:sp>
        <p:nvSpPr>
          <p:cNvPr id="40" name="椭圆 39"/>
          <p:cNvSpPr/>
          <p:nvPr/>
        </p:nvSpPr>
        <p:spPr>
          <a:xfrm>
            <a:off x="1185248" y="1525766"/>
            <a:ext cx="1152128" cy="36001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传图片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66828" y="1705771"/>
            <a:ext cx="1225053" cy="34556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AutoShape 284"/>
          <p:cNvSpPr>
            <a:spLocks noChangeArrowheads="1"/>
          </p:cNvSpPr>
          <p:nvPr/>
        </p:nvSpPr>
        <p:spPr bwMode="auto">
          <a:xfrm rot="5400000">
            <a:off x="1855144" y="3797527"/>
            <a:ext cx="1016428" cy="184936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542" y="208103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 rot="10800000">
            <a:off x="2682423" y="2159365"/>
            <a:ext cx="320940" cy="466967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691680" y="2015349"/>
            <a:ext cx="320940" cy="610984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4932040" y="2011835"/>
            <a:ext cx="320940" cy="6109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284761" y="1542934"/>
            <a:ext cx="1546508" cy="36001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图片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767098" y="1623424"/>
            <a:ext cx="1325182" cy="697417"/>
          </a:xfrm>
          <a:prstGeom prst="wedgeRoundRectCallout">
            <a:avLst>
              <a:gd name="adj1" fmla="val -67811"/>
              <a:gd name="adj2" fmla="val -3412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缩放参数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w=80&amp;h=80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流程图: 过程 52"/>
          <p:cNvSpPr/>
          <p:nvPr/>
        </p:nvSpPr>
        <p:spPr>
          <a:xfrm>
            <a:off x="5576997" y="3573016"/>
            <a:ext cx="914400" cy="39762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n-ea"/>
              </a:rPr>
              <a:t>生成缩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放图片</a:t>
            </a:r>
            <a:endParaRPr lang="zh-CN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0" name="流程图: 决策 49"/>
          <p:cNvSpPr/>
          <p:nvPr/>
        </p:nvSpPr>
        <p:spPr>
          <a:xfrm>
            <a:off x="3311396" y="3464424"/>
            <a:ext cx="1116588" cy="612648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3565156" y="3573016"/>
            <a:ext cx="607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/>
              <a:t>缩放</a:t>
            </a:r>
            <a:r>
              <a:rPr lang="zh-CN" altLang="en-US" sz="1100" dirty="0" smtClean="0"/>
              <a:t>图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已</a:t>
            </a:r>
            <a:r>
              <a:rPr lang="zh-CN" altLang="en-US" sz="1100" dirty="0"/>
              <a:t>存在</a:t>
            </a:r>
          </a:p>
        </p:txBody>
      </p:sp>
      <p:sp>
        <p:nvSpPr>
          <p:cNvPr id="56" name="流程图: 决策 55"/>
          <p:cNvSpPr/>
          <p:nvPr/>
        </p:nvSpPr>
        <p:spPr>
          <a:xfrm>
            <a:off x="4319508" y="3861048"/>
            <a:ext cx="1116588" cy="537161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4393641" y="3903439"/>
            <a:ext cx="970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检测更新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000" dirty="0">
                <a:solidFill>
                  <a:srgbClr val="0070C0"/>
                </a:solidFill>
                <a:latin typeface="+mn-ea"/>
              </a:rPr>
              <a:t>（比较时间</a:t>
            </a:r>
            <a:r>
              <a:rPr lang="zh-CN" altLang="en-US" sz="1100" dirty="0">
                <a:solidFill>
                  <a:srgbClr val="0070C0"/>
                </a:solidFill>
                <a:latin typeface="+mn-ea"/>
              </a:rPr>
              <a:t>）</a:t>
            </a:r>
          </a:p>
        </p:txBody>
      </p:sp>
      <p:sp>
        <p:nvSpPr>
          <p:cNvPr id="58" name="流程图: 过程 57"/>
          <p:cNvSpPr/>
          <p:nvPr/>
        </p:nvSpPr>
        <p:spPr>
          <a:xfrm>
            <a:off x="6902024" y="3573016"/>
            <a:ext cx="982344" cy="39762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n-ea"/>
              </a:rPr>
              <a:t>重定向到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缩放图片</a:t>
            </a:r>
            <a:endParaRPr lang="zh-CN" altLang="en-US" sz="1100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7" name="直接箭头连接符 56"/>
          <p:cNvCxnSpPr>
            <a:stCxn id="50" idx="3"/>
            <a:endCxn id="53" idx="1"/>
          </p:cNvCxnSpPr>
          <p:nvPr/>
        </p:nvCxnSpPr>
        <p:spPr>
          <a:xfrm>
            <a:off x="4427984" y="3770748"/>
            <a:ext cx="1149013" cy="10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0" idx="2"/>
            <a:endCxn id="56" idx="1"/>
          </p:cNvCxnSpPr>
          <p:nvPr/>
        </p:nvCxnSpPr>
        <p:spPr>
          <a:xfrm rot="16200000" flipH="1">
            <a:off x="4068321" y="3878441"/>
            <a:ext cx="52557" cy="44981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6" idx="3"/>
            <a:endCxn id="53" idx="2"/>
          </p:cNvCxnSpPr>
          <p:nvPr/>
        </p:nvCxnSpPr>
        <p:spPr>
          <a:xfrm flipV="1">
            <a:off x="5436096" y="3970638"/>
            <a:ext cx="598101" cy="158991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6" idx="2"/>
            <a:endCxn id="58" idx="2"/>
          </p:cNvCxnSpPr>
          <p:nvPr/>
        </p:nvCxnSpPr>
        <p:spPr>
          <a:xfrm rot="5400000" flipH="1" flipV="1">
            <a:off x="5921713" y="2926727"/>
            <a:ext cx="427571" cy="2515394"/>
          </a:xfrm>
          <a:prstGeom prst="bentConnector3">
            <a:avLst>
              <a:gd name="adj1" fmla="val -34455"/>
            </a:avLst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3" idx="3"/>
            <a:endCxn id="58" idx="1"/>
          </p:cNvCxnSpPr>
          <p:nvPr/>
        </p:nvCxnSpPr>
        <p:spPr>
          <a:xfrm>
            <a:off x="6491397" y="3771827"/>
            <a:ext cx="41062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AutoShape 284"/>
          <p:cNvSpPr>
            <a:spLocks noChangeArrowheads="1"/>
          </p:cNvSpPr>
          <p:nvPr/>
        </p:nvSpPr>
        <p:spPr bwMode="auto">
          <a:xfrm rot="18538139">
            <a:off x="3456253" y="4509895"/>
            <a:ext cx="1016428" cy="184936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rgbClr val="002060"/>
          </a:solidFill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27984" y="34644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Y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18302" y="40050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N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73302" y="41844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未更新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08104" y="40881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n-ea"/>
              </a:rPr>
              <a:t>已更新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7" name="AutoShape 284"/>
          <p:cNvSpPr>
            <a:spLocks noChangeArrowheads="1"/>
          </p:cNvSpPr>
          <p:nvPr/>
        </p:nvSpPr>
        <p:spPr bwMode="auto">
          <a:xfrm rot="16200000">
            <a:off x="7556174" y="4205520"/>
            <a:ext cx="1016428" cy="216024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284"/>
          <p:cNvSpPr>
            <a:spLocks noChangeArrowheads="1"/>
          </p:cNvSpPr>
          <p:nvPr/>
        </p:nvSpPr>
        <p:spPr bwMode="auto">
          <a:xfrm rot="4225168">
            <a:off x="5954352" y="4413777"/>
            <a:ext cx="1016428" cy="210905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椭圆形标注 89"/>
          <p:cNvSpPr/>
          <p:nvPr/>
        </p:nvSpPr>
        <p:spPr>
          <a:xfrm>
            <a:off x="3779912" y="6021288"/>
            <a:ext cx="2016226" cy="424208"/>
          </a:xfrm>
          <a:prstGeom prst="wedgeEllipseCallout">
            <a:avLst>
              <a:gd name="adj1" fmla="val 55433"/>
              <a:gd name="adj2" fmla="val -4381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图随时可删除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 flipV="1">
            <a:off x="5831270" y="2974354"/>
            <a:ext cx="1519210" cy="4900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5419688" y="2015349"/>
            <a:ext cx="448456" cy="95900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8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45970" y="424250"/>
            <a:ext cx="65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核心子系统</a:t>
            </a:r>
            <a:r>
              <a:rPr lang="en-US" altLang="zh-CN" sz="2400" b="1" dirty="0" smtClean="0"/>
              <a:t>——PV</a:t>
            </a:r>
            <a:r>
              <a:rPr lang="zh-CN" altLang="en-US" sz="2400" b="1" dirty="0" smtClean="0"/>
              <a:t>统计系统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4355976" y="1124744"/>
            <a:ext cx="4383798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领先的</a:t>
            </a:r>
            <a:r>
              <a:rPr lang="en-US" altLang="zh-CN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PV</a:t>
            </a:r>
            <a:r>
              <a:rPr lang="zh-CN" altLang="en-US" b="1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统计系统</a:t>
            </a:r>
            <a:endParaRPr lang="zh-CN" altLang="en-US" sz="14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PV(Page View)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系统完全独立。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网站页面上添加统一的统计代码，监控网站流量。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来路分析功能：来路域名，统计带来流量的外部域名；来路页面，统计带来流量的外部页面；来路分类：以搜索引擎，其他外部链接，直接输入网址或书签的形式展现每类来路的统计数据，比例查看一目了然。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路径分析：系统可以监测某一流程的完成转化情况，算出每步的转换率和流失率数据，如注册流程，购买流程等。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页面访问轨迹：页面访问轨迹为您提供某受访页面的相关浏览情况，其中包括该页面的来路页面以及导入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PV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和去向页面以及导出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PV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多角度的数据统计、对比；根据业务需求，深入的挖掘数据。</a:t>
            </a:r>
          </a:p>
        </p:txBody>
      </p:sp>
      <p:sp>
        <p:nvSpPr>
          <p:cNvPr id="24" name="上箭头 23"/>
          <p:cNvSpPr/>
          <p:nvPr/>
        </p:nvSpPr>
        <p:spPr>
          <a:xfrm>
            <a:off x="-1933121" y="3212976"/>
            <a:ext cx="456449" cy="67989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http://upload.chinaz.com/upimg/allimg/110520/17105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429000"/>
            <a:ext cx="3552395" cy="266429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268760"/>
            <a:ext cx="3695934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6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45970" y="424250"/>
            <a:ext cx="54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PV</a:t>
            </a:r>
            <a:r>
              <a:rPr lang="zh-CN" altLang="en-US" sz="2400" b="1" dirty="0" smtClean="0"/>
              <a:t>统计系统原理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1043608" y="2974051"/>
            <a:ext cx="3411882" cy="4549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采集服务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Apache+PHP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1530283"/>
            <a:ext cx="2713115" cy="530565"/>
          </a:xfrm>
          <a:prstGeom prst="rect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应用页面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00165" y="1916861"/>
            <a:ext cx="1451755" cy="36001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11013" y="2423472"/>
            <a:ext cx="320940" cy="429464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多文档 19"/>
          <p:cNvSpPr/>
          <p:nvPr/>
        </p:nvSpPr>
        <p:spPr bwMode="auto">
          <a:xfrm>
            <a:off x="1763688" y="4509120"/>
            <a:ext cx="1728191" cy="864096"/>
          </a:xfrm>
          <a:prstGeom prst="flowChartMultidocumen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数据文件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按规则分成多个文件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流程图: 磁盘 20"/>
          <p:cNvSpPr/>
          <p:nvPr/>
        </p:nvSpPr>
        <p:spPr bwMode="auto">
          <a:xfrm>
            <a:off x="6876256" y="3717032"/>
            <a:ext cx="1288464" cy="576064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主数据库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3" name="流程图: 磁盘 22"/>
          <p:cNvSpPr/>
          <p:nvPr/>
        </p:nvSpPr>
        <p:spPr bwMode="auto">
          <a:xfrm>
            <a:off x="4932040" y="4869160"/>
            <a:ext cx="1296143" cy="576064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284"/>
          <p:cNvSpPr>
            <a:spLocks noChangeArrowheads="1"/>
          </p:cNvSpPr>
          <p:nvPr/>
        </p:nvSpPr>
        <p:spPr bwMode="auto">
          <a:xfrm rot="19123321">
            <a:off x="6306921" y="4659957"/>
            <a:ext cx="1016428" cy="184936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rgbClr val="002060"/>
          </a:solidFill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76256" y="47499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定时转移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2454276" y="3655498"/>
            <a:ext cx="320940" cy="72008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AutoShape 284"/>
          <p:cNvSpPr>
            <a:spLocks noChangeArrowheads="1"/>
          </p:cNvSpPr>
          <p:nvPr/>
        </p:nvSpPr>
        <p:spPr bwMode="auto">
          <a:xfrm rot="1399057" flipV="1">
            <a:off x="3694790" y="4647338"/>
            <a:ext cx="1095164" cy="159715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chemeClr val="accent3">
              <a:lumMod val="50000"/>
            </a:schemeClr>
          </a:solidFill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95972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入库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3059832" y="5391860"/>
            <a:ext cx="1800200" cy="701436"/>
          </a:xfrm>
          <a:prstGeom prst="wedgeRectCallout">
            <a:avLst>
              <a:gd name="adj1" fmla="val -34607"/>
              <a:gd name="adj2" fmla="val -106634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秒一个文件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已完成文件自动入库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重置文件循环使用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 rot="10800000">
            <a:off x="7327661" y="2996952"/>
            <a:ext cx="320940" cy="432048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60232" y="2434907"/>
            <a:ext cx="1573289" cy="41802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统计报表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标注 3"/>
          <p:cNvSpPr/>
          <p:nvPr/>
        </p:nvSpPr>
        <p:spPr>
          <a:xfrm>
            <a:off x="4455490" y="1412776"/>
            <a:ext cx="1916710" cy="1450236"/>
          </a:xfrm>
          <a:prstGeom prst="wedgeRectCallout">
            <a:avLst>
              <a:gd name="adj1" fmla="val -54758"/>
              <a:gd name="adj2" fmla="val 63901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收集的数据包括：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源</a:t>
            </a:r>
            <a:r>
              <a:rPr lang="en-US" altLang="zh-CN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r>
              <a:rPr lang="en-US" altLang="zh-CN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访问内容信息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者信息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3235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45970" y="424250"/>
            <a:ext cx="650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核心子系统</a:t>
            </a:r>
            <a:r>
              <a:rPr lang="en-US" altLang="zh-CN" sz="2400" b="1" dirty="0" smtClean="0"/>
              <a:t>——</a:t>
            </a:r>
            <a:r>
              <a:rPr lang="en-US" altLang="zh-CN" sz="2400" b="1" dirty="0" err="1" smtClean="0"/>
              <a:t>Hadoop</a:t>
            </a:r>
            <a:r>
              <a:rPr lang="zh-CN" altLang="en-US" sz="2400" b="1" dirty="0" smtClean="0"/>
              <a:t>数据分析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785786" y="1142984"/>
            <a:ext cx="771530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JS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探针获取用户访问数据，包括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PV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UV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，页面访问速度，用户轨迹等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953734"/>
              </a:buClr>
              <a:buSzPct val="80000"/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通过服务器上定制化的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agent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采集服务器相关数据，包括系统资源，磁盘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IO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，网络负载等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953734"/>
              </a:buClr>
              <a:buSzPct val="80000"/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通过抓取指定目录下的业务程序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Log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日志，来获取业务服务状态，稳定性，负载高低，服务成功率等信息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-1933121" y="3212976"/>
            <a:ext cx="456449" cy="679892"/>
          </a:xfrm>
          <a:prstGeom prst="up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~G%{QKC3EC_@A_(F`M%`E2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643182"/>
            <a:ext cx="628651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00034" y="2994440"/>
            <a:ext cx="221457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953734"/>
              </a:buClr>
              <a:buSzPct val="80000"/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通过提供标准化接口，供外部系统或服务调用，来统一采集后端调用数据，解决有些数据无法通过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JS</a:t>
            </a: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探针获取的问题。</a:t>
            </a:r>
            <a:endParaRPr lang="en-US" altLang="zh-CN" sz="14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953734"/>
              </a:buClr>
              <a:buSzPct val="80000"/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根据采集方式的不同，数据落地在日志文件，数据库或者</a:t>
            </a:r>
            <a:r>
              <a:rPr lang="en-US" altLang="zh-CN" sz="14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HDFS</a:t>
            </a:r>
            <a:endParaRPr lang="zh-CN" altLang="en-US" sz="14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88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纯</a:t>
            </a:r>
            <a:r>
              <a:rPr lang="zh-CN" altLang="en-US" sz="2400" b="1" dirty="0"/>
              <a:t>互联网超大型网站的架构</a:t>
            </a:r>
            <a:r>
              <a:rPr lang="zh-CN" altLang="en-US" sz="2400" b="1" dirty="0" smtClean="0"/>
              <a:t>特点</a:t>
            </a:r>
            <a:endParaRPr lang="zh-CN" altLang="en-US" sz="2400" b="1" dirty="0"/>
          </a:p>
        </p:txBody>
      </p:sp>
      <p:sp>
        <p:nvSpPr>
          <p:cNvPr id="34" name="矩形 33"/>
          <p:cNvSpPr/>
          <p:nvPr/>
        </p:nvSpPr>
        <p:spPr>
          <a:xfrm>
            <a:off x="1187624" y="1413931"/>
            <a:ext cx="69710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规模巨大的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服务器集群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顶尖</a:t>
            </a:r>
            <a:r>
              <a:rPr lang="zh-CN" altLang="en-US" sz="1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网站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服务器数量以万为单位</a:t>
            </a:r>
            <a:r>
              <a:rPr lang="zh-CN" altLang="en-US" sz="16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600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google</a:t>
            </a:r>
            <a:r>
              <a:rPr lang="zh-CN" altLang="en-US" sz="16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超过</a:t>
            </a:r>
            <a:r>
              <a:rPr lang="en-US" altLang="zh-CN" sz="16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万</a:t>
            </a:r>
            <a:r>
              <a:rPr lang="zh-CN" altLang="en-US" sz="16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台）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普遍使用机架式服务器、刀片服务器。</a:t>
            </a:r>
            <a:endParaRPr lang="en-US" altLang="zh-CN" sz="16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操作系统和开源技术的广泛使用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全球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60%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的网站使用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Linux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操作系统。</a:t>
            </a:r>
            <a:endParaRPr lang="en-US" altLang="zh-CN" sz="16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世界</a:t>
            </a:r>
            <a:r>
              <a:rPr lang="zh-CN" altLang="en-US" sz="1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上最多网站使用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服务器软件：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Apache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世界上使用率最高的网页开发语言：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PHP</a:t>
            </a:r>
          </a:p>
          <a:p>
            <a:endParaRPr lang="en-US" altLang="zh-CN" sz="1600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具备海量处理能力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用户数：腾讯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亿，阿里巴巴 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6890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万</a:t>
            </a:r>
            <a:endParaRPr lang="en-US" altLang="zh-CN" sz="16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日均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PV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2010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年）：</a:t>
            </a:r>
            <a:r>
              <a:rPr lang="en-US" altLang="zh-CN" sz="1600" dirty="0" err="1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google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 15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亿，腾讯</a:t>
            </a:r>
            <a:r>
              <a:rPr lang="en-US" altLang="zh-CN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1.5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亿</a:t>
            </a:r>
            <a:endParaRPr lang="en-US" altLang="zh-CN" sz="16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普遍采用分布式架构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组件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轻量化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系统松耦合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95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6875" y="836613"/>
            <a:ext cx="84963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ea typeface="微软雅黑" pitchFamily="34" charset="-122"/>
              </a:rPr>
              <a:t>数据处理层 由 </a:t>
            </a:r>
            <a:r>
              <a:rPr lang="en-US" altLang="zh-CN" sz="2000" b="1" dirty="0" err="1">
                <a:solidFill>
                  <a:srgbClr val="CC0066"/>
                </a:solidFill>
                <a:ea typeface="微软雅黑" pitchFamily="34" charset="-122"/>
              </a:rPr>
              <a:t>Hadoop</a:t>
            </a:r>
            <a:r>
              <a:rPr lang="zh-CN" altLang="en-US" sz="2000" b="1" dirty="0">
                <a:solidFill>
                  <a:srgbClr val="CC0066"/>
                </a:solidFill>
                <a:ea typeface="微软雅黑" pitchFamily="34" charset="-122"/>
              </a:rPr>
              <a:t>集群 </a:t>
            </a:r>
            <a:r>
              <a:rPr lang="zh-CN" altLang="en-US" sz="2000" b="1" dirty="0">
                <a:ea typeface="微软雅黑" pitchFamily="34" charset="-122"/>
              </a:rPr>
              <a:t>组成</a:t>
            </a:r>
            <a:r>
              <a:rPr lang="en-US" altLang="zh-CN" sz="2000" b="1" dirty="0">
                <a:ea typeface="微软雅黑" pitchFamily="34" charset="-122"/>
              </a:rPr>
              <a:t> , </a:t>
            </a:r>
            <a:r>
              <a:rPr lang="en-US" altLang="zh-CN" sz="2000" b="1" dirty="0" err="1">
                <a:ea typeface="微软雅黑" pitchFamily="34" charset="-122"/>
              </a:rPr>
              <a:t>Hadoop</a:t>
            </a:r>
            <a:r>
              <a:rPr lang="zh-CN" altLang="en-US" sz="2000" b="1" dirty="0">
                <a:ea typeface="微软雅黑" pitchFamily="34" charset="-122"/>
              </a:rPr>
              <a:t>集群从数据采集源读取业务数据，通过并行计算完成业务数据的处理逻辑，将数据筛选归并形成目标数据。如图所示：</a:t>
            </a:r>
          </a:p>
        </p:txBody>
      </p:sp>
      <p:pic>
        <p:nvPicPr>
          <p:cNvPr id="18435" name="图片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1949450"/>
            <a:ext cx="53213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0034" y="357166"/>
            <a:ext cx="54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Hadoop</a:t>
            </a:r>
            <a:r>
              <a:rPr lang="zh-CN" altLang="en-US" sz="2400" b="1" dirty="0" smtClean="0"/>
              <a:t>处理大数据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1513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20110425_915936a255f7d0a78b0derdl0hA7X1zS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1716088"/>
            <a:ext cx="4227512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71488" y="1582921"/>
            <a:ext cx="49641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prstClr val="black"/>
                </a:solidFill>
                <a:ea typeface="微软雅黑" pitchFamily="34" charset="-122"/>
              </a:rPr>
              <a:t>谢谢！再见！</a:t>
            </a:r>
            <a:endParaRPr lang="zh-CN" altLang="en-US" sz="4800" b="1" dirty="0">
              <a:solidFill>
                <a:prstClr val="black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40"/>
          <p:cNvSpPr>
            <a:spLocks noChangeArrowheads="1"/>
          </p:cNvSpPr>
          <p:nvPr/>
        </p:nvSpPr>
        <p:spPr bwMode="auto">
          <a:xfrm>
            <a:off x="1907704" y="2101488"/>
            <a:ext cx="5184576" cy="1305209"/>
          </a:xfrm>
          <a:prstGeom prst="ellipse">
            <a:avLst/>
          </a:prstGeom>
          <a:gradFill rotWithShape="1">
            <a:gsLst>
              <a:gs pos="0">
                <a:srgbClr val="FEB80A">
                  <a:tint val="35000"/>
                  <a:satMod val="253000"/>
                </a:srgbClr>
              </a:gs>
              <a:gs pos="50000">
                <a:srgbClr val="FEB80A">
                  <a:tint val="42000"/>
                  <a:satMod val="255000"/>
                </a:srgbClr>
              </a:gs>
              <a:gs pos="97000">
                <a:srgbClr val="FEB80A">
                  <a:tint val="53000"/>
                  <a:satMod val="260000"/>
                </a:srgbClr>
              </a:gs>
              <a:gs pos="100000">
                <a:srgbClr val="FEB80A">
                  <a:tint val="56000"/>
                  <a:satMod val="275000"/>
                </a:srgbClr>
              </a:gs>
            </a:gsLst>
            <a:path path="circle">
              <a:fillToRect l="50000" t="50000" r="50000" b="50000"/>
            </a:path>
          </a:gradFill>
          <a:ln w="9525" cap="flat" cmpd="sng" algn="ctr">
            <a:solidFill>
              <a:srgbClr val="FEB80A"/>
            </a:solidFill>
            <a:prstDash val="solid"/>
            <a:headEnd/>
            <a:tailEnd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5" name="AutoShape 316"/>
          <p:cNvSpPr>
            <a:spLocks noChangeArrowheads="1"/>
          </p:cNvSpPr>
          <p:nvPr/>
        </p:nvSpPr>
        <p:spPr bwMode="auto">
          <a:xfrm>
            <a:off x="3851920" y="3556847"/>
            <a:ext cx="2265759" cy="952273"/>
          </a:xfrm>
          <a:prstGeom prst="horizontalScroll">
            <a:avLst>
              <a:gd name="adj" fmla="val 12500"/>
            </a:avLst>
          </a:prstGeom>
          <a:solidFill>
            <a:srgbClr val="3891A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6909485" y="3582789"/>
            <a:ext cx="1766972" cy="229448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979712" y="1409610"/>
            <a:ext cx="5522387" cy="517835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统一会员系统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IEC-B2B</a:t>
            </a:r>
            <a:r>
              <a:rPr lang="zh-CN" altLang="en-US" sz="2400" b="1" dirty="0" smtClean="0"/>
              <a:t>产品和功能体系</a:t>
            </a:r>
            <a:endParaRPr lang="zh-CN" altLang="en-US" sz="2400" b="1" dirty="0"/>
          </a:p>
        </p:txBody>
      </p:sp>
      <p:sp>
        <p:nvSpPr>
          <p:cNvPr id="78" name="Oval 225"/>
          <p:cNvSpPr>
            <a:spLocks noChangeArrowheads="1"/>
          </p:cNvSpPr>
          <p:nvPr/>
        </p:nvSpPr>
        <p:spPr bwMode="auto">
          <a:xfrm>
            <a:off x="6516216" y="2060848"/>
            <a:ext cx="1800200" cy="893640"/>
          </a:xfrm>
          <a:prstGeom prst="ellipse">
            <a:avLst/>
          </a:prstGeom>
          <a:gradFill rotWithShape="1">
            <a:gsLst>
              <a:gs pos="0">
                <a:srgbClr val="84AA33">
                  <a:tint val="92000"/>
                  <a:satMod val="170000"/>
                </a:srgbClr>
              </a:gs>
              <a:gs pos="15000">
                <a:srgbClr val="84AA33">
                  <a:tint val="92000"/>
                  <a:shade val="99000"/>
                  <a:satMod val="170000"/>
                </a:srgbClr>
              </a:gs>
              <a:gs pos="62000">
                <a:srgbClr val="84AA33">
                  <a:tint val="96000"/>
                  <a:shade val="80000"/>
                  <a:satMod val="170000"/>
                </a:srgbClr>
              </a:gs>
              <a:gs pos="97000">
                <a:srgbClr val="84AA33">
                  <a:tint val="98000"/>
                  <a:shade val="63000"/>
                  <a:satMod val="170000"/>
                </a:srgbClr>
              </a:gs>
              <a:gs pos="100000">
                <a:srgbClr val="84AA33">
                  <a:shade val="62000"/>
                  <a:satMod val="170000"/>
                </a:srgbClr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432" y="506003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矩形 5"/>
          <p:cNvSpPr/>
          <p:nvPr/>
        </p:nvSpPr>
        <p:spPr>
          <a:xfrm>
            <a:off x="4060265" y="3789041"/>
            <a:ext cx="1106646" cy="4057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交易订单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9" name="矩形 5"/>
          <p:cNvSpPr/>
          <p:nvPr/>
        </p:nvSpPr>
        <p:spPr>
          <a:xfrm>
            <a:off x="4996369" y="4005065"/>
            <a:ext cx="1008112" cy="323676"/>
          </a:xfrm>
          <a:prstGeom prst="rect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400" kern="0" noProof="0" dirty="0" smtClean="0">
                <a:latin typeface="微软雅黑" pitchFamily="34" charset="-122"/>
                <a:ea typeface="微软雅黑" pitchFamily="34" charset="-122"/>
              </a:rPr>
              <a:t>融资贷款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Oval 225"/>
          <p:cNvSpPr>
            <a:spLocks noChangeArrowheads="1"/>
          </p:cNvSpPr>
          <p:nvPr/>
        </p:nvSpPr>
        <p:spPr bwMode="auto">
          <a:xfrm>
            <a:off x="1115616" y="4916016"/>
            <a:ext cx="1129862" cy="46175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物流服务</a:t>
            </a:r>
            <a:endParaRPr kumimoji="0" lang="zh-CN" altLang="zh-CN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AutoShape 284"/>
          <p:cNvSpPr>
            <a:spLocks noChangeArrowheads="1"/>
          </p:cNvSpPr>
          <p:nvPr/>
        </p:nvSpPr>
        <p:spPr bwMode="auto">
          <a:xfrm rot="3764005" flipV="1">
            <a:off x="5439283" y="4869441"/>
            <a:ext cx="989246" cy="186705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rgbClr val="FEB80A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下箭头 106"/>
          <p:cNvSpPr/>
          <p:nvPr/>
        </p:nvSpPr>
        <p:spPr>
          <a:xfrm>
            <a:off x="4366828" y="3058048"/>
            <a:ext cx="360040" cy="480918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Oval 225"/>
          <p:cNvSpPr>
            <a:spLocks noChangeArrowheads="1"/>
          </p:cNvSpPr>
          <p:nvPr/>
        </p:nvSpPr>
        <p:spPr bwMode="auto">
          <a:xfrm>
            <a:off x="1563326" y="1844824"/>
            <a:ext cx="1424498" cy="5349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会员系统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3257661" y="5410733"/>
            <a:ext cx="1637882" cy="461753"/>
            <a:chOff x="2889988" y="4855343"/>
            <a:chExt cx="1637882" cy="461753"/>
          </a:xfrm>
        </p:grpSpPr>
        <p:sp>
          <p:nvSpPr>
            <p:cNvPr id="90" name="Oval 225"/>
            <p:cNvSpPr>
              <a:spLocks noChangeArrowheads="1"/>
            </p:cNvSpPr>
            <p:nvPr/>
          </p:nvSpPr>
          <p:spPr bwMode="auto">
            <a:xfrm>
              <a:off x="3134074" y="4855343"/>
              <a:ext cx="1393796" cy="461753"/>
            </a:xfrm>
            <a:prstGeom prst="ellipse">
              <a:avLst/>
            </a:prstGeom>
            <a:gradFill rotWithShape="1">
              <a:gsLst>
                <a:gs pos="0">
                  <a:srgbClr val="FEB80A">
                    <a:tint val="92000"/>
                    <a:satMod val="170000"/>
                  </a:srgbClr>
                </a:gs>
                <a:gs pos="15000">
                  <a:srgbClr val="FEB80A">
                    <a:tint val="92000"/>
                    <a:shade val="99000"/>
                    <a:satMod val="170000"/>
                  </a:srgbClr>
                </a:gs>
                <a:gs pos="62000">
                  <a:srgbClr val="FEB80A">
                    <a:tint val="96000"/>
                    <a:shade val="80000"/>
                    <a:satMod val="170000"/>
                  </a:srgbClr>
                </a:gs>
                <a:gs pos="97000">
                  <a:srgbClr val="FEB80A">
                    <a:tint val="98000"/>
                    <a:shade val="63000"/>
                    <a:satMod val="170000"/>
                  </a:srgbClr>
                </a:gs>
                <a:gs pos="100000">
                  <a:srgbClr val="FEB80A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FEB80A"/>
              </a:solidFill>
              <a:prstDash val="solid"/>
              <a:headEnd/>
              <a:tailEnd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FEB80A">
                  <a:shade val="80000"/>
                </a:srgbClr>
              </a:contourClr>
            </a:sp3d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400" kern="0" noProof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支付平台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1" name="Group 274"/>
            <p:cNvGrpSpPr>
              <a:grpSpLocks/>
            </p:cNvGrpSpPr>
            <p:nvPr/>
          </p:nvGrpSpPr>
          <p:grpSpPr bwMode="auto">
            <a:xfrm>
              <a:off x="2889988" y="4855343"/>
              <a:ext cx="400080" cy="263293"/>
              <a:chOff x="3870" y="1721"/>
              <a:chExt cx="495" cy="324"/>
            </a:xfrm>
            <a:solidFill>
              <a:schemeClr val="bg1"/>
            </a:solidFill>
          </p:grpSpPr>
          <p:grpSp>
            <p:nvGrpSpPr>
              <p:cNvPr id="82" name="Group 275"/>
              <p:cNvGrpSpPr>
                <a:grpSpLocks/>
              </p:cNvGrpSpPr>
              <p:nvPr/>
            </p:nvGrpSpPr>
            <p:grpSpPr bwMode="auto">
              <a:xfrm>
                <a:off x="3943" y="1815"/>
                <a:ext cx="347" cy="140"/>
                <a:chOff x="3943" y="1815"/>
                <a:chExt cx="347" cy="140"/>
              </a:xfrm>
              <a:grpFill/>
            </p:grpSpPr>
            <p:sp>
              <p:nvSpPr>
                <p:cNvPr id="86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43" y="1815"/>
                  <a:ext cx="52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87" name="Rectangle 277"/>
                <p:cNvSpPr>
                  <a:spLocks noChangeArrowheads="1"/>
                </p:cNvSpPr>
                <p:nvPr/>
              </p:nvSpPr>
              <p:spPr bwMode="auto">
                <a:xfrm>
                  <a:off x="4042" y="1815"/>
                  <a:ext cx="52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88" name="Rectangle 278"/>
                <p:cNvSpPr>
                  <a:spLocks noChangeArrowheads="1"/>
                </p:cNvSpPr>
                <p:nvPr/>
              </p:nvSpPr>
              <p:spPr bwMode="auto">
                <a:xfrm>
                  <a:off x="4140" y="1815"/>
                  <a:ext cx="51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89" name="Rectangle 279"/>
                <p:cNvSpPr>
                  <a:spLocks noChangeArrowheads="1"/>
                </p:cNvSpPr>
                <p:nvPr/>
              </p:nvSpPr>
              <p:spPr bwMode="auto">
                <a:xfrm>
                  <a:off x="4239" y="1815"/>
                  <a:ext cx="51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83" name="Rectangle 280"/>
              <p:cNvSpPr>
                <a:spLocks noChangeArrowheads="1"/>
              </p:cNvSpPr>
              <p:nvPr/>
            </p:nvSpPr>
            <p:spPr bwMode="auto">
              <a:xfrm>
                <a:off x="3916" y="1965"/>
                <a:ext cx="402" cy="34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4" name="Rectangle 281"/>
              <p:cNvSpPr>
                <a:spLocks noChangeArrowheads="1"/>
              </p:cNvSpPr>
              <p:nvPr/>
            </p:nvSpPr>
            <p:spPr bwMode="auto">
              <a:xfrm>
                <a:off x="3873" y="2011"/>
                <a:ext cx="488" cy="34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5" name="Freeform 282"/>
              <p:cNvSpPr>
                <a:spLocks/>
              </p:cNvSpPr>
              <p:nvPr/>
            </p:nvSpPr>
            <p:spPr bwMode="auto">
              <a:xfrm>
                <a:off x="3870" y="1721"/>
                <a:ext cx="495" cy="86"/>
              </a:xfrm>
              <a:custGeom>
                <a:avLst/>
                <a:gdLst>
                  <a:gd name="T0" fmla="*/ 0 w 495"/>
                  <a:gd name="T1" fmla="*/ 85 h 86"/>
                  <a:gd name="T2" fmla="*/ 494 w 495"/>
                  <a:gd name="T3" fmla="*/ 85 h 86"/>
                  <a:gd name="T4" fmla="*/ 245 w 495"/>
                  <a:gd name="T5" fmla="*/ 0 h 86"/>
                  <a:gd name="T6" fmla="*/ 0 w 495"/>
                  <a:gd name="T7" fmla="*/ 85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5"/>
                  <a:gd name="T13" fmla="*/ 0 h 86"/>
                  <a:gd name="T14" fmla="*/ 495 w 495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5" h="86">
                    <a:moveTo>
                      <a:pt x="0" y="85"/>
                    </a:moveTo>
                    <a:lnTo>
                      <a:pt x="494" y="85"/>
                    </a:lnTo>
                    <a:lnTo>
                      <a:pt x="245" y="0"/>
                    </a:lnTo>
                    <a:lnTo>
                      <a:pt x="0" y="85"/>
                    </a:lnTo>
                  </a:path>
                </a:pathLst>
              </a:cu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08264" y="5415519"/>
            <a:ext cx="1637882" cy="461753"/>
            <a:chOff x="4989510" y="5652414"/>
            <a:chExt cx="1637882" cy="461753"/>
          </a:xfrm>
        </p:grpSpPr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5233596" y="5652414"/>
              <a:ext cx="1393796" cy="461753"/>
            </a:xfrm>
            <a:prstGeom prst="ellipse">
              <a:avLst/>
            </a:prstGeom>
            <a:gradFill rotWithShape="1">
              <a:gsLst>
                <a:gs pos="0">
                  <a:srgbClr val="FEB80A">
                    <a:tint val="92000"/>
                    <a:satMod val="170000"/>
                  </a:srgbClr>
                </a:gs>
                <a:gs pos="15000">
                  <a:srgbClr val="FEB80A">
                    <a:tint val="92000"/>
                    <a:shade val="99000"/>
                    <a:satMod val="170000"/>
                  </a:srgbClr>
                </a:gs>
                <a:gs pos="62000">
                  <a:srgbClr val="FEB80A">
                    <a:tint val="96000"/>
                    <a:shade val="80000"/>
                    <a:satMod val="170000"/>
                  </a:srgbClr>
                </a:gs>
                <a:gs pos="97000">
                  <a:srgbClr val="FEB80A">
                    <a:tint val="98000"/>
                    <a:shade val="63000"/>
                    <a:satMod val="170000"/>
                  </a:srgbClr>
                </a:gs>
                <a:gs pos="100000">
                  <a:srgbClr val="FEB80A">
                    <a:shade val="62000"/>
                    <a:satMod val="170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solidFill>
                <a:srgbClr val="FEB80A"/>
              </a:solidFill>
              <a:prstDash val="solid"/>
              <a:headEnd/>
              <a:tailEnd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FEB80A">
                  <a:shade val="80000"/>
                </a:srgbClr>
              </a:contourClr>
            </a:sp3d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4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信贷系统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1" name="Group 274"/>
            <p:cNvGrpSpPr>
              <a:grpSpLocks/>
            </p:cNvGrpSpPr>
            <p:nvPr/>
          </p:nvGrpSpPr>
          <p:grpSpPr bwMode="auto">
            <a:xfrm>
              <a:off x="4989510" y="5652414"/>
              <a:ext cx="400080" cy="263293"/>
              <a:chOff x="3870" y="1721"/>
              <a:chExt cx="495" cy="324"/>
            </a:xfrm>
            <a:solidFill>
              <a:schemeClr val="bg1"/>
            </a:solidFill>
          </p:grpSpPr>
          <p:grpSp>
            <p:nvGrpSpPr>
              <p:cNvPr id="112" name="Group 275"/>
              <p:cNvGrpSpPr>
                <a:grpSpLocks/>
              </p:cNvGrpSpPr>
              <p:nvPr/>
            </p:nvGrpSpPr>
            <p:grpSpPr bwMode="auto">
              <a:xfrm>
                <a:off x="3943" y="1815"/>
                <a:ext cx="347" cy="140"/>
                <a:chOff x="3943" y="1815"/>
                <a:chExt cx="347" cy="140"/>
              </a:xfrm>
              <a:grpFill/>
            </p:grpSpPr>
            <p:sp>
              <p:nvSpPr>
                <p:cNvPr id="116" name="Rectangle 276"/>
                <p:cNvSpPr>
                  <a:spLocks noChangeArrowheads="1"/>
                </p:cNvSpPr>
                <p:nvPr/>
              </p:nvSpPr>
              <p:spPr bwMode="auto">
                <a:xfrm>
                  <a:off x="3943" y="1815"/>
                  <a:ext cx="52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4042" y="1815"/>
                  <a:ext cx="52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18" name="Rectangle 278"/>
                <p:cNvSpPr>
                  <a:spLocks noChangeArrowheads="1"/>
                </p:cNvSpPr>
                <p:nvPr/>
              </p:nvSpPr>
              <p:spPr bwMode="auto">
                <a:xfrm>
                  <a:off x="4140" y="1815"/>
                  <a:ext cx="51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19" name="Rectangle 279"/>
                <p:cNvSpPr>
                  <a:spLocks noChangeArrowheads="1"/>
                </p:cNvSpPr>
                <p:nvPr/>
              </p:nvSpPr>
              <p:spPr bwMode="auto">
                <a:xfrm>
                  <a:off x="4239" y="1815"/>
                  <a:ext cx="51" cy="141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84AA33">
                      <a:shade val="50000"/>
                    </a:srgbClr>
                  </a:solidFill>
                  <a:prstDash val="solid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113" name="Rectangle 280"/>
              <p:cNvSpPr>
                <a:spLocks noChangeArrowheads="1"/>
              </p:cNvSpPr>
              <p:nvPr/>
            </p:nvSpPr>
            <p:spPr bwMode="auto">
              <a:xfrm>
                <a:off x="3916" y="1965"/>
                <a:ext cx="402" cy="34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4" name="Rectangle 281"/>
              <p:cNvSpPr>
                <a:spLocks noChangeArrowheads="1"/>
              </p:cNvSpPr>
              <p:nvPr/>
            </p:nvSpPr>
            <p:spPr bwMode="auto">
              <a:xfrm>
                <a:off x="3873" y="2011"/>
                <a:ext cx="488" cy="34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15" name="Freeform 282"/>
              <p:cNvSpPr>
                <a:spLocks/>
              </p:cNvSpPr>
              <p:nvPr/>
            </p:nvSpPr>
            <p:spPr bwMode="auto">
              <a:xfrm>
                <a:off x="3870" y="1721"/>
                <a:ext cx="495" cy="86"/>
              </a:xfrm>
              <a:custGeom>
                <a:avLst/>
                <a:gdLst>
                  <a:gd name="T0" fmla="*/ 0 w 495"/>
                  <a:gd name="T1" fmla="*/ 85 h 86"/>
                  <a:gd name="T2" fmla="*/ 494 w 495"/>
                  <a:gd name="T3" fmla="*/ 85 h 86"/>
                  <a:gd name="T4" fmla="*/ 245 w 495"/>
                  <a:gd name="T5" fmla="*/ 0 h 86"/>
                  <a:gd name="T6" fmla="*/ 0 w 495"/>
                  <a:gd name="T7" fmla="*/ 85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5"/>
                  <a:gd name="T13" fmla="*/ 0 h 86"/>
                  <a:gd name="T14" fmla="*/ 495 w 495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5" h="86">
                    <a:moveTo>
                      <a:pt x="0" y="85"/>
                    </a:moveTo>
                    <a:lnTo>
                      <a:pt x="494" y="85"/>
                    </a:lnTo>
                    <a:lnTo>
                      <a:pt x="245" y="0"/>
                    </a:lnTo>
                    <a:lnTo>
                      <a:pt x="0" y="85"/>
                    </a:lnTo>
                  </a:path>
                </a:pathLst>
              </a:cu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123" name="Oval 225"/>
          <p:cNvSpPr>
            <a:spLocks noChangeArrowheads="1"/>
          </p:cNvSpPr>
          <p:nvPr/>
        </p:nvSpPr>
        <p:spPr bwMode="auto">
          <a:xfrm>
            <a:off x="6687783" y="1455079"/>
            <a:ext cx="1628633" cy="461753"/>
          </a:xfrm>
          <a:prstGeom prst="ellipse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银行其他网站</a:t>
            </a:r>
            <a:endParaRPr lang="en-US" altLang="zh-CN" sz="12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会员系统</a:t>
            </a:r>
            <a:endParaRPr lang="en-US" altLang="zh-CN" sz="12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4" name="Group 274"/>
          <p:cNvGrpSpPr>
            <a:grpSpLocks/>
          </p:cNvGrpSpPr>
          <p:nvPr/>
        </p:nvGrpSpPr>
        <p:grpSpPr bwMode="auto">
          <a:xfrm>
            <a:off x="6484472" y="1455079"/>
            <a:ext cx="425012" cy="269531"/>
            <a:chOff x="3870" y="1721"/>
            <a:chExt cx="495" cy="324"/>
          </a:xfrm>
          <a:solidFill>
            <a:schemeClr val="bg1"/>
          </a:solidFill>
        </p:grpSpPr>
        <p:grpSp>
          <p:nvGrpSpPr>
            <p:cNvPr id="125" name="Group 275"/>
            <p:cNvGrpSpPr>
              <a:grpSpLocks/>
            </p:cNvGrpSpPr>
            <p:nvPr/>
          </p:nvGrpSpPr>
          <p:grpSpPr bwMode="auto">
            <a:xfrm>
              <a:off x="3943" y="1815"/>
              <a:ext cx="347" cy="140"/>
              <a:chOff x="3943" y="1815"/>
              <a:chExt cx="347" cy="140"/>
            </a:xfrm>
            <a:grpFill/>
          </p:grpSpPr>
          <p:sp>
            <p:nvSpPr>
              <p:cNvPr id="129" name="Rectangle 276"/>
              <p:cNvSpPr>
                <a:spLocks noChangeArrowheads="1"/>
              </p:cNvSpPr>
              <p:nvPr/>
            </p:nvSpPr>
            <p:spPr bwMode="auto">
              <a:xfrm>
                <a:off x="3943" y="1815"/>
                <a:ext cx="52" cy="141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0" name="Rectangle 277"/>
              <p:cNvSpPr>
                <a:spLocks noChangeArrowheads="1"/>
              </p:cNvSpPr>
              <p:nvPr/>
            </p:nvSpPr>
            <p:spPr bwMode="auto">
              <a:xfrm>
                <a:off x="4042" y="1815"/>
                <a:ext cx="52" cy="141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1" name="Rectangle 278"/>
              <p:cNvSpPr>
                <a:spLocks noChangeArrowheads="1"/>
              </p:cNvSpPr>
              <p:nvPr/>
            </p:nvSpPr>
            <p:spPr bwMode="auto">
              <a:xfrm>
                <a:off x="4140" y="1815"/>
                <a:ext cx="51" cy="141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32" name="Rectangle 279"/>
              <p:cNvSpPr>
                <a:spLocks noChangeArrowheads="1"/>
              </p:cNvSpPr>
              <p:nvPr/>
            </p:nvSpPr>
            <p:spPr bwMode="auto">
              <a:xfrm>
                <a:off x="4239" y="1815"/>
                <a:ext cx="51" cy="141"/>
              </a:xfrm>
              <a:prstGeom prst="rect">
                <a:avLst/>
              </a:prstGeom>
              <a:grpFill/>
              <a:ln w="25400" cap="flat" cmpd="sng" algn="ctr">
                <a:solidFill>
                  <a:srgbClr val="84AA33">
                    <a:shade val="50000"/>
                  </a:srgbClr>
                </a:solidFill>
                <a:prstDash val="solid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sp>
          <p:nvSpPr>
            <p:cNvPr id="126" name="Rectangle 280"/>
            <p:cNvSpPr>
              <a:spLocks noChangeArrowheads="1"/>
            </p:cNvSpPr>
            <p:nvPr/>
          </p:nvSpPr>
          <p:spPr bwMode="auto">
            <a:xfrm>
              <a:off x="3916" y="1965"/>
              <a:ext cx="402" cy="34"/>
            </a:xfrm>
            <a:prstGeom prst="rect">
              <a:avLst/>
            </a:prstGeom>
            <a:grpFill/>
            <a:ln w="25400" cap="flat" cmpd="sng" algn="ctr">
              <a:solidFill>
                <a:srgbClr val="84AA33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7" name="Rectangle 281"/>
            <p:cNvSpPr>
              <a:spLocks noChangeArrowheads="1"/>
            </p:cNvSpPr>
            <p:nvPr/>
          </p:nvSpPr>
          <p:spPr bwMode="auto">
            <a:xfrm>
              <a:off x="3873" y="2011"/>
              <a:ext cx="488" cy="34"/>
            </a:xfrm>
            <a:prstGeom prst="rect">
              <a:avLst/>
            </a:prstGeom>
            <a:grpFill/>
            <a:ln w="25400" cap="flat" cmpd="sng" algn="ctr">
              <a:solidFill>
                <a:srgbClr val="84AA33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8" name="Freeform 282"/>
            <p:cNvSpPr>
              <a:spLocks/>
            </p:cNvSpPr>
            <p:nvPr/>
          </p:nvSpPr>
          <p:spPr bwMode="auto">
            <a:xfrm>
              <a:off x="3870" y="1721"/>
              <a:ext cx="495" cy="86"/>
            </a:xfrm>
            <a:custGeom>
              <a:avLst/>
              <a:gdLst>
                <a:gd name="T0" fmla="*/ 0 w 495"/>
                <a:gd name="T1" fmla="*/ 85 h 86"/>
                <a:gd name="T2" fmla="*/ 494 w 495"/>
                <a:gd name="T3" fmla="*/ 85 h 86"/>
                <a:gd name="T4" fmla="*/ 245 w 495"/>
                <a:gd name="T5" fmla="*/ 0 h 86"/>
                <a:gd name="T6" fmla="*/ 0 w 495"/>
                <a:gd name="T7" fmla="*/ 85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5"/>
                <a:gd name="T13" fmla="*/ 0 h 86"/>
                <a:gd name="T14" fmla="*/ 495 w 495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5" h="86">
                  <a:moveTo>
                    <a:pt x="0" y="85"/>
                  </a:moveTo>
                  <a:lnTo>
                    <a:pt x="494" y="85"/>
                  </a:lnTo>
                  <a:lnTo>
                    <a:pt x="245" y="0"/>
                  </a:lnTo>
                  <a:lnTo>
                    <a:pt x="0" y="85"/>
                  </a:lnTo>
                </a:path>
              </a:pathLst>
            </a:custGeom>
            <a:grpFill/>
            <a:ln w="25400" cap="flat" cmpd="sng" algn="ctr">
              <a:solidFill>
                <a:srgbClr val="84AA33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825" y="3611488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" name="矩形 144"/>
          <p:cNvSpPr/>
          <p:nvPr/>
        </p:nvSpPr>
        <p:spPr>
          <a:xfrm>
            <a:off x="4926257" y="2636912"/>
            <a:ext cx="753090" cy="2890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资讯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2" name="矩形 1031"/>
          <p:cNvSpPr/>
          <p:nvPr/>
        </p:nvSpPr>
        <p:spPr>
          <a:xfrm>
            <a:off x="5562248" y="2510839"/>
            <a:ext cx="845149" cy="2890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求购信息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386862" y="2590821"/>
            <a:ext cx="753090" cy="2890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企业库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AutoShape 284"/>
          <p:cNvSpPr>
            <a:spLocks noChangeArrowheads="1"/>
          </p:cNvSpPr>
          <p:nvPr/>
        </p:nvSpPr>
        <p:spPr bwMode="auto">
          <a:xfrm rot="7101601">
            <a:off x="3606128" y="4861614"/>
            <a:ext cx="1016428" cy="184936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rgbClr val="FEB80A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981557" y="21131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专业市场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矩形 5"/>
          <p:cNvSpPr/>
          <p:nvPr/>
        </p:nvSpPr>
        <p:spPr>
          <a:xfrm>
            <a:off x="1894267" y="4738345"/>
            <a:ext cx="839105" cy="255929"/>
          </a:xfrm>
          <a:prstGeom prst="rect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运费模板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5"/>
          <p:cNvSpPr/>
          <p:nvPr/>
        </p:nvSpPr>
        <p:spPr>
          <a:xfrm>
            <a:off x="2148719" y="4976481"/>
            <a:ext cx="839105" cy="250305"/>
          </a:xfrm>
          <a:prstGeom prst="rect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物流接口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AutoShape 284"/>
          <p:cNvSpPr>
            <a:spLocks noChangeArrowheads="1"/>
          </p:cNvSpPr>
          <p:nvPr/>
        </p:nvSpPr>
        <p:spPr bwMode="auto">
          <a:xfrm rot="8443632">
            <a:off x="2554969" y="4233515"/>
            <a:ext cx="1212793" cy="202666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solidFill>
            <a:schemeClr val="accent2">
              <a:lumMod val="7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2792" y="2635105"/>
            <a:ext cx="914400" cy="4338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供应信息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AutoShape 284"/>
          <p:cNvSpPr>
            <a:spLocks noChangeArrowheads="1"/>
          </p:cNvSpPr>
          <p:nvPr/>
        </p:nvSpPr>
        <p:spPr bwMode="auto">
          <a:xfrm rot="6866758">
            <a:off x="1083559" y="2845200"/>
            <a:ext cx="1145108" cy="190378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Oval 225"/>
          <p:cNvSpPr>
            <a:spLocks noChangeArrowheads="1"/>
          </p:cNvSpPr>
          <p:nvPr/>
        </p:nvSpPr>
        <p:spPr bwMode="auto">
          <a:xfrm>
            <a:off x="1090494" y="3531106"/>
            <a:ext cx="1332117" cy="50187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即时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kumimoji="0" lang="zh-CN" altLang="zh-CN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843808" y="2201543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B2B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商城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994381" y="2420888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供应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求购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商家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资讯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391928" y="3652625"/>
            <a:ext cx="90281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管理后台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5" name="左右箭头 1034"/>
          <p:cNvSpPr/>
          <p:nvPr/>
        </p:nvSpPr>
        <p:spPr>
          <a:xfrm rot="2138558">
            <a:off x="6522414" y="3167197"/>
            <a:ext cx="736292" cy="257971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左右箭头 163"/>
          <p:cNvSpPr/>
          <p:nvPr/>
        </p:nvSpPr>
        <p:spPr>
          <a:xfrm>
            <a:off x="6228184" y="3960974"/>
            <a:ext cx="649918" cy="257971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5"/>
          <p:cNvSpPr/>
          <p:nvPr/>
        </p:nvSpPr>
        <p:spPr>
          <a:xfrm>
            <a:off x="7046687" y="4005064"/>
            <a:ext cx="981697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权限系统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6" name="矩形 5"/>
          <p:cNvSpPr/>
          <p:nvPr/>
        </p:nvSpPr>
        <p:spPr>
          <a:xfrm>
            <a:off x="7380312" y="4293096"/>
            <a:ext cx="945693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400" kern="0" dirty="0"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流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4108505" y="2060848"/>
            <a:ext cx="3055783" cy="590872"/>
          </a:xfrm>
          <a:prstGeom prst="irregularSeal2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搜索引擎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5"/>
          <p:cNvSpPr/>
          <p:nvPr/>
        </p:nvSpPr>
        <p:spPr>
          <a:xfrm>
            <a:off x="7020272" y="4793403"/>
            <a:ext cx="1584175" cy="867845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>
                <a:srgbClr val="3891A7"/>
              </a:buClr>
              <a:buSzPct val="80000"/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会员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管理，交易</a:t>
            </a: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200" kern="0" noProof="0" dirty="0" smtClean="0">
                <a:latin typeface="微软雅黑" pitchFamily="34" charset="-122"/>
                <a:ea typeface="微软雅黑" pitchFamily="34" charset="-122"/>
              </a:rPr>
              <a:t>信息审核，统计报表</a:t>
            </a:r>
            <a:endParaRPr lang="en-US" altLang="zh-CN" sz="1200" kern="0" noProof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资讯发布，</a:t>
            </a:r>
            <a:r>
              <a:rPr lang="zh-CN" altLang="en-US" sz="1200" kern="0" noProof="0" dirty="0" smtClean="0">
                <a:latin typeface="微软雅黑" pitchFamily="34" charset="-122"/>
                <a:ea typeface="微软雅黑" pitchFamily="34" charset="-122"/>
              </a:rPr>
              <a:t>内容推送</a:t>
            </a:r>
            <a:endParaRPr lang="en-US" altLang="zh-CN" sz="1200" kern="0" noProof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200" kern="0" noProof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857400" y="2636912"/>
            <a:ext cx="1130424" cy="31267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消息中心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Oval 225"/>
          <p:cNvSpPr>
            <a:spLocks noChangeArrowheads="1"/>
          </p:cNvSpPr>
          <p:nvPr/>
        </p:nvSpPr>
        <p:spPr bwMode="auto">
          <a:xfrm>
            <a:off x="2606631" y="2799900"/>
            <a:ext cx="1148288" cy="5162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企业空间</a:t>
            </a:r>
            <a:endParaRPr kumimoji="0" lang="zh-CN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0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27"/>
          <p:cNvSpPr/>
          <p:nvPr/>
        </p:nvSpPr>
        <p:spPr bwMode="auto">
          <a:xfrm>
            <a:off x="2657323" y="5237623"/>
            <a:ext cx="2654585" cy="78366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2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27"/>
          <p:cNvSpPr/>
          <p:nvPr/>
        </p:nvSpPr>
        <p:spPr bwMode="auto">
          <a:xfrm>
            <a:off x="712544" y="1772816"/>
            <a:ext cx="4981913" cy="6559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4" name="矩形 27"/>
          <p:cNvSpPr/>
          <p:nvPr/>
        </p:nvSpPr>
        <p:spPr bwMode="auto">
          <a:xfrm>
            <a:off x="2629998" y="3772598"/>
            <a:ext cx="5182362" cy="1352993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C0C0C0"/>
            </a:solidFill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磁盘 7"/>
          <p:cNvSpPr/>
          <p:nvPr/>
        </p:nvSpPr>
        <p:spPr bwMode="auto">
          <a:xfrm>
            <a:off x="3159654" y="5661248"/>
            <a:ext cx="741904" cy="26974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5336" y="530120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分布式数据库系统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6626" y="3903439"/>
            <a:ext cx="112926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分布式应用服务器集群</a:t>
            </a:r>
            <a:endParaRPr lang="en-US" altLang="zh-CN" sz="12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Java/C++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i="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27"/>
          <p:cNvSpPr/>
          <p:nvPr/>
        </p:nvSpPr>
        <p:spPr bwMode="auto">
          <a:xfrm>
            <a:off x="694714" y="2564904"/>
            <a:ext cx="5382990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2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88" y="2636911"/>
            <a:ext cx="635796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</a:rPr>
              <a:t>WEB</a:t>
            </a:r>
          </a:p>
          <a:p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1442950" y="2780927"/>
            <a:ext cx="2326070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服务器集群</a:t>
            </a:r>
            <a:r>
              <a:rPr lang="zh-CN" altLang="en-US" sz="1000" i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i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en-US" sz="1000" i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000" i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27"/>
          <p:cNvSpPr/>
          <p:nvPr/>
        </p:nvSpPr>
        <p:spPr bwMode="auto">
          <a:xfrm>
            <a:off x="2621320" y="3284984"/>
            <a:ext cx="5184574" cy="3490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i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分布式跨平台网络通讯中间</a:t>
            </a:r>
            <a:r>
              <a:rPr lang="zh-CN" altLang="en-US" sz="12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ICE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6365736" y="2708920"/>
            <a:ext cx="1440160" cy="43204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应用软件服务端</a:t>
            </a:r>
            <a:endParaRPr lang="en-US" altLang="zh-CN" sz="1200" i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100" i="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流程图: 磁盘 23"/>
          <p:cNvSpPr/>
          <p:nvPr/>
        </p:nvSpPr>
        <p:spPr bwMode="auto">
          <a:xfrm>
            <a:off x="4390741" y="5634870"/>
            <a:ext cx="734953" cy="224109"/>
          </a:xfrm>
          <a:prstGeom prst="flowChartMagneticDisk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3413408" y="2708920"/>
            <a:ext cx="1872208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i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动态网页脚本语言</a:t>
            </a:r>
            <a:r>
              <a:rPr lang="zh-CN" altLang="en-US" sz="1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i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000" i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000" i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27"/>
          <p:cNvSpPr/>
          <p:nvPr/>
        </p:nvSpPr>
        <p:spPr bwMode="auto">
          <a:xfrm>
            <a:off x="2589719" y="1890410"/>
            <a:ext cx="2837748" cy="468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2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1320" y="1917993"/>
            <a:ext cx="521670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100" i="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100" i="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i="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表现</a:t>
            </a:r>
            <a:endParaRPr lang="zh-CN" altLang="en-US" sz="1100" i="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4227358" y="2034426"/>
            <a:ext cx="508485" cy="230833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en-US" altLang="zh-CN" sz="1000" i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4762142" y="2034426"/>
            <a:ext cx="549766" cy="230833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3151668" y="2034426"/>
            <a:ext cx="545008" cy="230832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HTML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 bwMode="auto">
          <a:xfrm>
            <a:off x="3727731" y="2034425"/>
            <a:ext cx="462339" cy="230833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i="0" dirty="0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上下箭头 53"/>
          <p:cNvSpPr/>
          <p:nvPr/>
        </p:nvSpPr>
        <p:spPr bwMode="auto">
          <a:xfrm>
            <a:off x="4349512" y="5021983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 bwMode="auto">
          <a:xfrm>
            <a:off x="3917464" y="3005759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58" name="直接箭头连接符 57"/>
          <p:cNvCxnSpPr>
            <a:endCxn id="23" idx="0"/>
          </p:cNvCxnSpPr>
          <p:nvPr/>
        </p:nvCxnSpPr>
        <p:spPr bwMode="auto">
          <a:xfrm>
            <a:off x="7085816" y="2292693"/>
            <a:ext cx="0" cy="4162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椭圆 58"/>
          <p:cNvSpPr/>
          <p:nvPr/>
        </p:nvSpPr>
        <p:spPr bwMode="auto">
          <a:xfrm>
            <a:off x="6748634" y="2420888"/>
            <a:ext cx="625214" cy="144015"/>
          </a:xfrm>
          <a:prstGeom prst="ellipse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100" i="0" dirty="0" smtClean="0"/>
              <a:t>Socket</a:t>
            </a:r>
            <a:endParaRPr lang="zh-CN" altLang="en-US" sz="1100" i="0" dirty="0"/>
          </a:p>
        </p:txBody>
      </p:sp>
      <p:sp>
        <p:nvSpPr>
          <p:cNvPr id="60" name="上下箭头 59"/>
          <p:cNvSpPr/>
          <p:nvPr/>
        </p:nvSpPr>
        <p:spPr bwMode="auto">
          <a:xfrm>
            <a:off x="5185151" y="3573016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endCxn id="98" idx="3"/>
          </p:cNvCxnSpPr>
          <p:nvPr/>
        </p:nvCxnSpPr>
        <p:spPr bwMode="auto">
          <a:xfrm flipH="1">
            <a:off x="5923873" y="2032755"/>
            <a:ext cx="441863" cy="7481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1" name="椭圆 50"/>
          <p:cNvSpPr/>
          <p:nvPr/>
        </p:nvSpPr>
        <p:spPr bwMode="auto">
          <a:xfrm>
            <a:off x="5861679" y="2204864"/>
            <a:ext cx="576065" cy="180299"/>
          </a:xfrm>
          <a:prstGeom prst="ellipse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i="0" dirty="0" smtClean="0"/>
              <a:t>HTTP</a:t>
            </a:r>
            <a:endParaRPr lang="zh-CN" altLang="en-US" sz="1000" i="0" dirty="0"/>
          </a:p>
        </p:txBody>
      </p:sp>
      <p:sp>
        <p:nvSpPr>
          <p:cNvPr id="71" name="上下箭头 70"/>
          <p:cNvSpPr/>
          <p:nvPr/>
        </p:nvSpPr>
        <p:spPr bwMode="auto">
          <a:xfrm>
            <a:off x="6862322" y="3068960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0" name="矩形 27"/>
          <p:cNvSpPr/>
          <p:nvPr/>
        </p:nvSpPr>
        <p:spPr bwMode="auto">
          <a:xfrm>
            <a:off x="1541200" y="1890410"/>
            <a:ext cx="936104" cy="4584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资源下载</a:t>
            </a:r>
            <a:endParaRPr lang="en-US" altLang="zh-CN" sz="11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（图片</a:t>
            </a:r>
            <a:r>
              <a:rPr lang="en-US" altLang="zh-CN" sz="9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9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多媒体）</a:t>
            </a:r>
            <a:endParaRPr lang="en-US" altLang="zh-CN" sz="900" i="0" dirty="0" smtClean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141600" y="2636911"/>
            <a:ext cx="782273" cy="2880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i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外部接口</a:t>
            </a:r>
            <a:endParaRPr lang="zh-CN" altLang="en-US" sz="1000" i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上下箭头 100"/>
          <p:cNvSpPr/>
          <p:nvPr/>
        </p:nvSpPr>
        <p:spPr bwMode="auto">
          <a:xfrm>
            <a:off x="3471351" y="2348880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02" name="上下箭头 101"/>
          <p:cNvSpPr/>
          <p:nvPr/>
        </p:nvSpPr>
        <p:spPr bwMode="auto">
          <a:xfrm>
            <a:off x="1863941" y="2357687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07" name="矩形 27"/>
          <p:cNvSpPr/>
          <p:nvPr/>
        </p:nvSpPr>
        <p:spPr bwMode="auto">
          <a:xfrm>
            <a:off x="2765336" y="3917273"/>
            <a:ext cx="3911290" cy="59184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1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 bwMode="auto">
          <a:xfrm>
            <a:off x="2765336" y="4635940"/>
            <a:ext cx="702077" cy="30522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文件控制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5008931" y="3976801"/>
            <a:ext cx="523805" cy="461665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i="0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sz="9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i="0" dirty="0" smtClean="0"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sz="9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5933688" y="3976802"/>
            <a:ext cx="543377" cy="455812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i="0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sz="9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i="0" dirty="0" smtClean="0">
                <a:latin typeface="微软雅黑" pitchFamily="34" charset="-122"/>
                <a:ea typeface="微软雅黑" pitchFamily="34" charset="-122"/>
              </a:rPr>
              <a:t>模块</a:t>
            </a:r>
            <a:endParaRPr lang="zh-CN" altLang="en-US" sz="9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3377187" y="3976801"/>
            <a:ext cx="1285740" cy="20574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i="0" dirty="0" smtClean="0">
                <a:latin typeface="微软雅黑" pitchFamily="34" charset="-122"/>
                <a:ea typeface="微软雅黑" pitchFamily="34" charset="-122"/>
              </a:rPr>
              <a:t>流程定义</a:t>
            </a:r>
            <a:endParaRPr lang="zh-CN" altLang="en-US" sz="9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4739361" y="4000565"/>
            <a:ext cx="221539" cy="363352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右箭头 119"/>
          <p:cNvSpPr/>
          <p:nvPr/>
        </p:nvSpPr>
        <p:spPr bwMode="auto">
          <a:xfrm>
            <a:off x="5640141" y="3997253"/>
            <a:ext cx="221539" cy="363352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808493" y="3976801"/>
            <a:ext cx="513348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100" i="0" dirty="0" smtClean="0">
                <a:latin typeface="微软雅黑" pitchFamily="34" charset="-122"/>
                <a:ea typeface="微软雅黑" pitchFamily="34" charset="-122"/>
              </a:rPr>
              <a:t>业务处理</a:t>
            </a:r>
            <a:endParaRPr lang="zh-CN" altLang="en-US" sz="11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4045573" y="4226865"/>
            <a:ext cx="617353" cy="211601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i="0" dirty="0" smtClean="0">
                <a:latin typeface="微软雅黑" pitchFamily="34" charset="-122"/>
                <a:ea typeface="微软雅黑" pitchFamily="34" charset="-122"/>
              </a:rPr>
              <a:t>功能节点</a:t>
            </a:r>
            <a:endParaRPr lang="zh-CN" altLang="en-US" sz="9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圆角矩形 122"/>
          <p:cNvSpPr/>
          <p:nvPr/>
        </p:nvSpPr>
        <p:spPr bwMode="auto">
          <a:xfrm>
            <a:off x="3377186" y="4226865"/>
            <a:ext cx="570087" cy="20574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900" i="0" dirty="0" smtClean="0">
                <a:latin typeface="微软雅黑" pitchFamily="34" charset="-122"/>
                <a:ea typeface="微软雅黑" pitchFamily="34" charset="-122"/>
              </a:rPr>
              <a:t>功能节点</a:t>
            </a:r>
            <a:endParaRPr lang="zh-CN" altLang="en-US" sz="9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圆角矩形 125"/>
          <p:cNvSpPr/>
          <p:nvPr/>
        </p:nvSpPr>
        <p:spPr bwMode="auto">
          <a:xfrm>
            <a:off x="3557424" y="4635940"/>
            <a:ext cx="702077" cy="30522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数据存取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4349512" y="4635940"/>
            <a:ext cx="702077" cy="30522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缓存控制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5141600" y="4635940"/>
            <a:ext cx="702077" cy="30522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网络通讯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6149712" y="4631300"/>
            <a:ext cx="702077" cy="30522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系统日志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941800" y="4635940"/>
            <a:ext cx="702077" cy="305228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10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流程图: 磁盘 67"/>
          <p:cNvSpPr/>
          <p:nvPr/>
        </p:nvSpPr>
        <p:spPr bwMode="auto">
          <a:xfrm>
            <a:off x="2909352" y="5578207"/>
            <a:ext cx="855094" cy="33793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endParaRPr lang="zh-CN" altLang="en-US" sz="1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流程图: 磁盘 68"/>
          <p:cNvSpPr/>
          <p:nvPr/>
        </p:nvSpPr>
        <p:spPr bwMode="auto">
          <a:xfrm>
            <a:off x="4159844" y="5589240"/>
            <a:ext cx="734953" cy="269740"/>
          </a:xfrm>
          <a:prstGeom prst="flowChartMagneticDisk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1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IEC</a:t>
            </a:r>
            <a:r>
              <a:rPr lang="zh-CN" altLang="en-US" sz="2400" b="1" dirty="0" smtClean="0"/>
              <a:t>平台软件技术体系概览</a:t>
            </a:r>
            <a:endParaRPr lang="zh-CN" altLang="en-US" sz="2400" b="1" dirty="0"/>
          </a:p>
        </p:txBody>
      </p:sp>
      <p:sp>
        <p:nvSpPr>
          <p:cNvPr id="72" name="矩形 27"/>
          <p:cNvSpPr/>
          <p:nvPr/>
        </p:nvSpPr>
        <p:spPr bwMode="auto">
          <a:xfrm>
            <a:off x="6365736" y="1772816"/>
            <a:ext cx="1440159" cy="519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38100" dist="127000" dir="8100000" algn="tr" rotWithShape="0">
              <a:prstClr val="black">
                <a:alpha val="12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应用软件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VC++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27"/>
          <p:cNvSpPr/>
          <p:nvPr/>
        </p:nvSpPr>
        <p:spPr bwMode="auto">
          <a:xfrm>
            <a:off x="694714" y="3296016"/>
            <a:ext cx="1782590" cy="27252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  <a:effectLst>
            <a:innerShdw blurRad="114300">
              <a:prstClr val="black"/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27"/>
          <p:cNvSpPr/>
          <p:nvPr/>
        </p:nvSpPr>
        <p:spPr bwMode="auto">
          <a:xfrm>
            <a:off x="821120" y="4941168"/>
            <a:ext cx="1551079" cy="9493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2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3244" y="50131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文件存储系统</a:t>
            </a:r>
            <a:endParaRPr lang="zh-CN" altLang="en-US" sz="1200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流程图: 多文档 75"/>
          <p:cNvSpPr/>
          <p:nvPr/>
        </p:nvSpPr>
        <p:spPr bwMode="auto">
          <a:xfrm>
            <a:off x="1000969" y="5373216"/>
            <a:ext cx="468223" cy="326904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流程图: 多文档 76"/>
          <p:cNvSpPr/>
          <p:nvPr/>
        </p:nvSpPr>
        <p:spPr bwMode="auto">
          <a:xfrm>
            <a:off x="1721049" y="5373216"/>
            <a:ext cx="468223" cy="326904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2545" y="3368025"/>
            <a:ext cx="163177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</a:rPr>
              <a:t>分布式文件服务系统</a:t>
            </a:r>
            <a:endParaRPr lang="zh-CN" altLang="en-US" sz="12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893128" y="3717032"/>
            <a:ext cx="628600" cy="612707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图片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000" i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1613208" y="3711254"/>
            <a:ext cx="654588" cy="618485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多媒体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i="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000" i="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000" i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27"/>
          <p:cNvSpPr/>
          <p:nvPr/>
        </p:nvSpPr>
        <p:spPr bwMode="auto">
          <a:xfrm>
            <a:off x="821120" y="4509120"/>
            <a:ext cx="1551079" cy="29592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schemeClr val="accent2">
                <a:alpha val="4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上传</a:t>
            </a:r>
            <a:r>
              <a:rPr lang="en-US" altLang="zh-CN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en-US" altLang="zh-CN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播放</a:t>
            </a:r>
          </a:p>
        </p:txBody>
      </p:sp>
      <p:sp>
        <p:nvSpPr>
          <p:cNvPr id="56" name="上下箭头 55"/>
          <p:cNvSpPr/>
          <p:nvPr/>
        </p:nvSpPr>
        <p:spPr bwMode="auto">
          <a:xfrm rot="5400000">
            <a:off x="2468561" y="4428369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9" name="矩形 27"/>
          <p:cNvSpPr/>
          <p:nvPr/>
        </p:nvSpPr>
        <p:spPr bwMode="auto">
          <a:xfrm>
            <a:off x="5532736" y="5239442"/>
            <a:ext cx="2273158" cy="7818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2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07908" y="530120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分布式缓存系统</a:t>
            </a:r>
            <a:endParaRPr lang="zh-CN" altLang="en-US" sz="1200" i="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十二角星 90"/>
          <p:cNvSpPr/>
          <p:nvPr/>
        </p:nvSpPr>
        <p:spPr bwMode="auto">
          <a:xfrm>
            <a:off x="6653767" y="5517232"/>
            <a:ext cx="1080121" cy="235279"/>
          </a:xfrm>
          <a:prstGeom prst="star1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十二角星 91"/>
          <p:cNvSpPr/>
          <p:nvPr/>
        </p:nvSpPr>
        <p:spPr bwMode="auto">
          <a:xfrm>
            <a:off x="5766465" y="5517232"/>
            <a:ext cx="1391359" cy="363651"/>
          </a:xfrm>
          <a:prstGeom prst="star1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000" dirty="0" err="1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endParaRPr lang="zh-CN" altLang="en-US" sz="10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上下箭头 54"/>
          <p:cNvSpPr/>
          <p:nvPr/>
        </p:nvSpPr>
        <p:spPr bwMode="auto">
          <a:xfrm>
            <a:off x="5907396" y="4949975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8" name="上下箭头 87"/>
          <p:cNvSpPr/>
          <p:nvPr/>
        </p:nvSpPr>
        <p:spPr bwMode="auto">
          <a:xfrm>
            <a:off x="1586916" y="3005759"/>
            <a:ext cx="242316" cy="351233"/>
          </a:xfrm>
          <a:prstGeom prst="upDown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88482" y="1007042"/>
            <a:ext cx="7011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以大型互联网服务平台的开放性和灵活性为基础</a:t>
            </a: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1600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兼具</a:t>
            </a:r>
            <a:r>
              <a:rPr lang="zh-CN" altLang="en-US" sz="1600" dirty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银行专业服务系统的高度安全性、可靠性和稳定性。</a:t>
            </a:r>
          </a:p>
        </p:txBody>
      </p:sp>
      <p:sp>
        <p:nvSpPr>
          <p:cNvPr id="85" name="上下箭头 84"/>
          <p:cNvSpPr/>
          <p:nvPr/>
        </p:nvSpPr>
        <p:spPr bwMode="auto">
          <a:xfrm rot="16200000">
            <a:off x="7956376" y="3933056"/>
            <a:ext cx="216023" cy="504056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8316416" y="1772816"/>
            <a:ext cx="432048" cy="4248472"/>
            <a:chOff x="8388424" y="1772816"/>
            <a:chExt cx="432048" cy="4248472"/>
          </a:xfrm>
        </p:grpSpPr>
        <p:sp>
          <p:nvSpPr>
            <p:cNvPr id="82" name="矩形 27"/>
            <p:cNvSpPr/>
            <p:nvPr/>
          </p:nvSpPr>
          <p:spPr bwMode="auto">
            <a:xfrm>
              <a:off x="8388424" y="1772816"/>
              <a:ext cx="432048" cy="424847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zh-CN" altLang="zh-CN" sz="1200" dirty="0" smtClean="0"/>
                <a:t>银</a:t>
              </a:r>
              <a:endParaRPr lang="en-US" altLang="zh-CN" sz="1200" dirty="0" smtClean="0"/>
            </a:p>
            <a:p>
              <a:r>
                <a:rPr lang="zh-CN" altLang="zh-CN" sz="1200" dirty="0" smtClean="0"/>
                <a:t>行</a:t>
              </a:r>
              <a:endParaRPr lang="en-US" altLang="zh-CN" sz="1200" dirty="0" smtClean="0"/>
            </a:p>
            <a:p>
              <a:r>
                <a:rPr lang="zh-CN" altLang="zh-CN" sz="1200" dirty="0" smtClean="0"/>
                <a:t>专</a:t>
              </a:r>
              <a:endParaRPr lang="en-US" altLang="zh-CN" sz="1200" dirty="0" smtClean="0"/>
            </a:p>
            <a:p>
              <a:r>
                <a:rPr lang="zh-CN" altLang="zh-CN" sz="1200" dirty="0" smtClean="0"/>
                <a:t>业</a:t>
              </a:r>
              <a:endParaRPr lang="en-US" altLang="zh-CN" sz="1200" dirty="0" smtClean="0"/>
            </a:p>
            <a:p>
              <a:r>
                <a:rPr lang="zh-CN" altLang="zh-CN" sz="1200" dirty="0" smtClean="0"/>
                <a:t>系</a:t>
              </a:r>
              <a:endParaRPr lang="en-US" altLang="zh-CN" sz="1200" dirty="0" smtClean="0"/>
            </a:p>
            <a:p>
              <a:r>
                <a:rPr lang="zh-CN" altLang="zh-CN" sz="1200" dirty="0" smtClean="0"/>
                <a:t>统</a:t>
              </a:r>
              <a:r>
                <a:rPr lang="en-US" altLang="zh-CN" sz="1200" dirty="0" smtClean="0"/>
                <a:t>     </a:t>
              </a:r>
              <a:endParaRPr lang="zh-CN" altLang="en-US" sz="12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 rot="5400000">
              <a:off x="6264188" y="3897052"/>
              <a:ext cx="424847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079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2123728" y="2204864"/>
            <a:ext cx="5616623" cy="530565"/>
          </a:xfrm>
          <a:prstGeom prst="rect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281283" y="3554353"/>
            <a:ext cx="2658869" cy="109878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953881" y="2223867"/>
            <a:ext cx="725070" cy="379742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IEC-B2B</a:t>
            </a:r>
            <a:r>
              <a:rPr lang="zh-CN" altLang="en-US" sz="2400" b="1" dirty="0" smtClean="0"/>
              <a:t>平台软件系统结构</a:t>
            </a:r>
            <a:endParaRPr lang="zh-CN" altLang="en-US" sz="2400" b="1" dirty="0"/>
          </a:p>
        </p:txBody>
      </p:sp>
      <p:sp>
        <p:nvSpPr>
          <p:cNvPr id="98" name="矩形 5"/>
          <p:cNvSpPr/>
          <p:nvPr/>
        </p:nvSpPr>
        <p:spPr>
          <a:xfrm>
            <a:off x="3753386" y="3871256"/>
            <a:ext cx="1106646" cy="4057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400" kern="0" dirty="0" smtClean="0">
                <a:latin typeface="微软雅黑" pitchFamily="34" charset="-122"/>
                <a:ea typeface="微软雅黑" pitchFamily="34" charset="-122"/>
              </a:rPr>
              <a:t>商城主站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1" name="流程图: 磁盘 70"/>
          <p:cNvSpPr/>
          <p:nvPr/>
        </p:nvSpPr>
        <p:spPr bwMode="auto">
          <a:xfrm>
            <a:off x="3859600" y="5301208"/>
            <a:ext cx="1606012" cy="576064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 w="9525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主数据库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十二角星 71"/>
          <p:cNvSpPr/>
          <p:nvPr/>
        </p:nvSpPr>
        <p:spPr bwMode="auto">
          <a:xfrm>
            <a:off x="1763956" y="4544622"/>
            <a:ext cx="2147800" cy="540562"/>
          </a:xfrm>
          <a:prstGeom prst="star12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5"/>
          <p:cNvSpPr/>
          <p:nvPr/>
        </p:nvSpPr>
        <p:spPr>
          <a:xfrm>
            <a:off x="5009485" y="3871256"/>
            <a:ext cx="827975" cy="306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支付接口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5"/>
          <p:cNvSpPr/>
          <p:nvPr/>
        </p:nvSpPr>
        <p:spPr>
          <a:xfrm>
            <a:off x="4067944" y="4180131"/>
            <a:ext cx="833412" cy="30633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buClr>
                <a:srgbClr val="3891A7"/>
              </a:buClr>
              <a:buSzPct val="80000"/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市场</a:t>
            </a:r>
            <a:endParaRPr lang="en-US" altLang="zh-CN" sz="12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5"/>
          <p:cNvSpPr/>
          <p:nvPr/>
        </p:nvSpPr>
        <p:spPr>
          <a:xfrm>
            <a:off x="5009485" y="4202788"/>
            <a:ext cx="827976" cy="306332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ct val="80000"/>
              <a:buFontTx/>
              <a:buNone/>
              <a:tabLst/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信贷</a:t>
            </a:r>
            <a:r>
              <a:rPr lang="zh-CN" altLang="en-US" sz="1200" kern="0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0686" y="3337828"/>
            <a:ext cx="114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应用服务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Java APP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02" y="2304249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Oval 225"/>
          <p:cNvSpPr>
            <a:spLocks noChangeArrowheads="1"/>
          </p:cNvSpPr>
          <p:nvPr/>
        </p:nvSpPr>
        <p:spPr bwMode="auto">
          <a:xfrm>
            <a:off x="644371" y="2223867"/>
            <a:ext cx="1332117" cy="501877"/>
          </a:xfrm>
          <a:prstGeom prst="ellipse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1400" kern="0" noProof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sz="1400" kern="0" noProof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kumimoji="0" lang="en-US" altLang="zh-CN" sz="12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C++</a:t>
            </a:r>
            <a:r>
              <a:rPr kumimoji="0" lang="zh-CN" altLang="en-US" sz="120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zh-CN" altLang="zh-CN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4000" y="5229200"/>
            <a:ext cx="1185715" cy="6166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IM</a:t>
            </a: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40352" y="3056389"/>
            <a:ext cx="11521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Weblogic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 SSH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40915" y="2492925"/>
            <a:ext cx="1119317" cy="3600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WebIM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流程图: 磁盘 90"/>
          <p:cNvSpPr/>
          <p:nvPr/>
        </p:nvSpPr>
        <p:spPr bwMode="auto">
          <a:xfrm>
            <a:off x="6300193" y="4581128"/>
            <a:ext cx="1440159" cy="576064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辅助数据库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88224" y="3154153"/>
            <a:ext cx="1150846" cy="49087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sz="12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Apache+PHP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左右箭头 91"/>
          <p:cNvSpPr/>
          <p:nvPr/>
        </p:nvSpPr>
        <p:spPr>
          <a:xfrm rot="16200000">
            <a:off x="4361655" y="2991274"/>
            <a:ext cx="564709" cy="288034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9431" y="3007985"/>
            <a:ext cx="736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ICE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左右箭头 94"/>
          <p:cNvSpPr/>
          <p:nvPr/>
        </p:nvSpPr>
        <p:spPr>
          <a:xfrm rot="16200000">
            <a:off x="4396967" y="4828171"/>
            <a:ext cx="494086" cy="288033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837856" y="2924944"/>
            <a:ext cx="0" cy="157282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250393" y="2895679"/>
            <a:ext cx="0" cy="218950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426734" y="2276872"/>
            <a:ext cx="2217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2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kern="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Apache+PHP</a:t>
            </a:r>
            <a:r>
              <a:rPr lang="zh-CN" altLang="en-US" sz="1200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21" name="椭圆 120"/>
          <p:cNvSpPr/>
          <p:nvPr/>
        </p:nvSpPr>
        <p:spPr>
          <a:xfrm>
            <a:off x="6660232" y="2276872"/>
            <a:ext cx="975301" cy="36001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脚本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 flipH="1" flipV="1">
            <a:off x="7147882" y="3711355"/>
            <a:ext cx="7882" cy="83326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 flipV="1">
            <a:off x="6228184" y="2936298"/>
            <a:ext cx="432048" cy="160832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4" name="左右箭头 133"/>
          <p:cNvSpPr/>
          <p:nvPr/>
        </p:nvSpPr>
        <p:spPr>
          <a:xfrm rot="10800000">
            <a:off x="5838223" y="5445224"/>
            <a:ext cx="1794245" cy="288033"/>
          </a:xfrm>
          <a:prstGeom prst="left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左右箭头 134"/>
          <p:cNvSpPr/>
          <p:nvPr/>
        </p:nvSpPr>
        <p:spPr>
          <a:xfrm rot="10800000">
            <a:off x="2195735" y="5445224"/>
            <a:ext cx="1339634" cy="288033"/>
          </a:xfrm>
          <a:prstGeom prst="left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6" name="直接箭头连接符 135"/>
          <p:cNvCxnSpPr>
            <a:stCxn id="14" idx="0"/>
            <a:endCxn id="121" idx="4"/>
          </p:cNvCxnSpPr>
          <p:nvPr/>
        </p:nvCxnSpPr>
        <p:spPr>
          <a:xfrm flipH="1" flipV="1">
            <a:off x="7147883" y="2636883"/>
            <a:ext cx="15764" cy="51727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115616" y="6042774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latin typeface="+mn-ea"/>
              </a:rPr>
              <a:t>图中红色虚线框部分尚未实现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39" name="Picture 217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24744"/>
            <a:ext cx="4302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17" descr="j01953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1628" y="1196752"/>
            <a:ext cx="43021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AutoShape 284"/>
          <p:cNvSpPr>
            <a:spLocks noChangeArrowheads="1"/>
          </p:cNvSpPr>
          <p:nvPr/>
        </p:nvSpPr>
        <p:spPr bwMode="auto">
          <a:xfrm rot="2761306" flipV="1">
            <a:off x="7505480" y="1677834"/>
            <a:ext cx="1012122" cy="177330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AutoShape 284"/>
          <p:cNvSpPr>
            <a:spLocks noChangeArrowheads="1"/>
          </p:cNvSpPr>
          <p:nvPr/>
        </p:nvSpPr>
        <p:spPr bwMode="auto">
          <a:xfrm rot="2334053" flipV="1">
            <a:off x="2859269" y="1710907"/>
            <a:ext cx="1012122" cy="177330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AutoShape 284"/>
          <p:cNvSpPr>
            <a:spLocks noChangeArrowheads="1"/>
          </p:cNvSpPr>
          <p:nvPr/>
        </p:nvSpPr>
        <p:spPr bwMode="auto">
          <a:xfrm rot="8469915">
            <a:off x="1096864" y="1707171"/>
            <a:ext cx="1016428" cy="184936"/>
          </a:xfrm>
          <a:prstGeom prst="curvedUpArrow">
            <a:avLst>
              <a:gd name="adj1" fmla="val 86618"/>
              <a:gd name="adj2" fmla="val 173235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15597" y="17008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平台用户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804248" y="16279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运营管理人员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6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409" y="3247100"/>
            <a:ext cx="585451" cy="397924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IEC</a:t>
            </a:r>
            <a:r>
              <a:rPr lang="zh-CN" altLang="en-US" sz="2400" b="1" dirty="0" smtClean="0"/>
              <a:t>平台网络架构原理</a:t>
            </a:r>
            <a:endParaRPr lang="zh-CN" alt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701844" y="3351677"/>
            <a:ext cx="1240532" cy="22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820" y="4313145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748" y="4310920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820" y="5652095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892" y="4285041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7762" y="4278412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1898" y="4285041"/>
            <a:ext cx="476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直接连接符 20"/>
          <p:cNvCxnSpPr>
            <a:stCxn id="1027" idx="2"/>
            <a:endCxn id="1030" idx="0"/>
          </p:cNvCxnSpPr>
          <p:nvPr/>
        </p:nvCxnSpPr>
        <p:spPr>
          <a:xfrm flipH="1">
            <a:off x="1723945" y="3573016"/>
            <a:ext cx="598165" cy="740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27" idx="2"/>
            <a:endCxn id="29" idx="0"/>
          </p:cNvCxnSpPr>
          <p:nvPr/>
        </p:nvCxnSpPr>
        <p:spPr>
          <a:xfrm>
            <a:off x="2322110" y="3573016"/>
            <a:ext cx="49907" cy="712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27" idx="2"/>
            <a:endCxn id="30" idx="0"/>
          </p:cNvCxnSpPr>
          <p:nvPr/>
        </p:nvCxnSpPr>
        <p:spPr>
          <a:xfrm>
            <a:off x="2322110" y="3573016"/>
            <a:ext cx="653777" cy="705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27" idx="2"/>
            <a:endCxn id="31" idx="0"/>
          </p:cNvCxnSpPr>
          <p:nvPr/>
        </p:nvCxnSpPr>
        <p:spPr>
          <a:xfrm>
            <a:off x="2322110" y="3573016"/>
            <a:ext cx="1877913" cy="7120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027" idx="2"/>
            <a:endCxn id="1032" idx="0"/>
          </p:cNvCxnSpPr>
          <p:nvPr/>
        </p:nvCxnSpPr>
        <p:spPr>
          <a:xfrm flipH="1">
            <a:off x="1075873" y="3573016"/>
            <a:ext cx="1246237" cy="737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>
          <a:xfrm>
            <a:off x="1557828" y="5076031"/>
            <a:ext cx="121158" cy="48920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/>
        </p:nvSpPr>
        <p:spPr>
          <a:xfrm>
            <a:off x="1701844" y="5076031"/>
            <a:ext cx="121158" cy="48920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1027" idx="0"/>
            <a:endCxn id="1035" idx="2"/>
          </p:cNvCxnSpPr>
          <p:nvPr/>
        </p:nvCxnSpPr>
        <p:spPr>
          <a:xfrm flipH="1" flipV="1">
            <a:off x="2299941" y="2852936"/>
            <a:ext cx="22169" cy="4987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97914" y="24470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防火墙</a:t>
            </a:r>
            <a:endParaRPr lang="zh-CN" alt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3018116" y="3164816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负载均衡交换机</a:t>
            </a:r>
            <a:endParaRPr lang="zh-CN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611560" y="3881358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PC</a:t>
            </a:r>
            <a:r>
              <a:rPr lang="zh-CN" altLang="en-US" sz="1050" dirty="0" smtClean="0"/>
              <a:t>服务器集群</a:t>
            </a:r>
            <a:endParaRPr lang="zh-CN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837748" y="524011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rgbClr val="C00000"/>
                </a:solidFill>
              </a:rPr>
              <a:t>故障更换</a:t>
            </a:r>
            <a:endParaRPr lang="zh-CN" altLang="en-US" sz="1050" b="1" dirty="0">
              <a:solidFill>
                <a:srgbClr val="C00000"/>
              </a:solidFill>
            </a:endParaRPr>
          </a:p>
        </p:txBody>
      </p:sp>
      <p:sp>
        <p:nvSpPr>
          <p:cNvPr id="51" name="左箭头 50"/>
          <p:cNvSpPr/>
          <p:nvPr/>
        </p:nvSpPr>
        <p:spPr>
          <a:xfrm>
            <a:off x="3330222" y="4478799"/>
            <a:ext cx="531862" cy="325916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247163" y="493563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>
                <a:solidFill>
                  <a:schemeClr val="accent4">
                    <a:lumMod val="75000"/>
                  </a:schemeClr>
                </a:solidFill>
              </a:rPr>
              <a:t>动态扩容</a:t>
            </a:r>
            <a:endParaRPr lang="zh-CN" altLang="en-US" sz="105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1911"/>
            <a:ext cx="352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0072" y="2434401"/>
            <a:ext cx="3345788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配置灵活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按需配置各子系统的服务器数量</a:t>
            </a:r>
            <a:endParaRPr lang="en-US" altLang="zh-CN" sz="140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根据负载情况随时调配服务器资源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水平扩容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简单添加服务器即可实现动态</a:t>
            </a: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扩容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可根据业务发展逐步投入服务器资源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高可靠性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通过设备冗余解决</a:t>
            </a: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单点故障</a:t>
            </a:r>
            <a:endParaRPr lang="en-US" altLang="zh-CN" sz="140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单个服务器故障不影响整体运作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大大降低整体故障概率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更换单台服务器不需要停站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7624" y="1198493"/>
            <a:ext cx="697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架构要点：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PC</a:t>
            </a:r>
            <a:r>
              <a:rPr lang="zh-CN" altLang="en-US" dirty="0" smtClean="0">
                <a:solidFill>
                  <a:srgbClr val="002060"/>
                </a:solidFill>
                <a:latin typeface="宋体" pitchFamily="2" charset="-122"/>
                <a:ea typeface="宋体" pitchFamily="2" charset="-122"/>
              </a:rPr>
              <a:t>服务器集群和负载均衡交换机</a:t>
            </a:r>
            <a:endParaRPr lang="en-US" altLang="zh-CN" dirty="0" smtClean="0">
              <a:solidFill>
                <a:srgbClr val="00206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28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030" y="605234"/>
            <a:ext cx="8045450" cy="628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44939" y="188640"/>
            <a:ext cx="309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IEC</a:t>
            </a:r>
            <a:r>
              <a:rPr lang="zh-CN" altLang="en-US" sz="2400" b="1" dirty="0" smtClean="0"/>
              <a:t>平台总体网络结构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4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35185"/>
            <a:ext cx="6441901" cy="581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44939" y="447055"/>
            <a:ext cx="316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IEC</a:t>
            </a:r>
            <a:r>
              <a:rPr lang="zh-CN" altLang="en-US" sz="2400" b="1" dirty="0" smtClean="0"/>
              <a:t>平台网络部署实例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8714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4518412"/>
            <a:ext cx="3312368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8741" y="4696110"/>
            <a:ext cx="655752" cy="2779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ICE</a:t>
            </a:r>
            <a:endParaRPr lang="zh-CN" altLang="en-US" sz="1400" b="1" dirty="0"/>
          </a:p>
        </p:txBody>
      </p:sp>
      <p:sp>
        <p:nvSpPr>
          <p:cNvPr id="40" name="矩形 39"/>
          <p:cNvSpPr/>
          <p:nvPr/>
        </p:nvSpPr>
        <p:spPr>
          <a:xfrm>
            <a:off x="2915816" y="4696110"/>
            <a:ext cx="627347" cy="2779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ICE</a:t>
            </a:r>
            <a:endParaRPr lang="zh-CN" altLang="en-US" sz="1400" b="1" dirty="0"/>
          </a:p>
        </p:txBody>
      </p:sp>
      <p:sp>
        <p:nvSpPr>
          <p:cNvPr id="20" name="矩形 19"/>
          <p:cNvSpPr/>
          <p:nvPr/>
        </p:nvSpPr>
        <p:spPr>
          <a:xfrm>
            <a:off x="888153" y="3006244"/>
            <a:ext cx="3323807" cy="9643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5970" y="424250"/>
            <a:ext cx="582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分布式跨平台网络通讯中间件 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- ICE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27"/>
          <p:cNvSpPr/>
          <p:nvPr/>
        </p:nvSpPr>
        <p:spPr bwMode="auto">
          <a:xfrm>
            <a:off x="971600" y="4172471"/>
            <a:ext cx="3232679" cy="872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20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27"/>
          <p:cNvSpPr/>
          <p:nvPr/>
        </p:nvSpPr>
        <p:spPr bwMode="auto">
          <a:xfrm>
            <a:off x="1784413" y="4927526"/>
            <a:ext cx="771363" cy="50405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200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27"/>
          <p:cNvSpPr/>
          <p:nvPr/>
        </p:nvSpPr>
        <p:spPr bwMode="auto">
          <a:xfrm>
            <a:off x="2864533" y="4927526"/>
            <a:ext cx="771363" cy="504056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endParaRPr lang="zh-CN" altLang="en-US" sz="1200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>
            <a:stCxn id="47" idx="2"/>
          </p:cNvCxnSpPr>
          <p:nvPr/>
        </p:nvCxnSpPr>
        <p:spPr>
          <a:xfrm>
            <a:off x="1899456" y="3798332"/>
            <a:ext cx="0" cy="460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39" idx="0"/>
          </p:cNvCxnSpPr>
          <p:nvPr/>
        </p:nvCxnSpPr>
        <p:spPr>
          <a:xfrm>
            <a:off x="2170094" y="4200853"/>
            <a:ext cx="6523" cy="495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>
            <a:off x="3229490" y="4216097"/>
            <a:ext cx="0" cy="480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603174" y="3562553"/>
            <a:ext cx="592564" cy="2357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ICE</a:t>
            </a:r>
            <a:endParaRPr lang="zh-CN" altLang="en-US" sz="1400" b="1" dirty="0"/>
          </a:p>
        </p:txBody>
      </p:sp>
      <p:sp>
        <p:nvSpPr>
          <p:cNvPr id="8" name="矩形 27"/>
          <p:cNvSpPr/>
          <p:nvPr/>
        </p:nvSpPr>
        <p:spPr bwMode="auto">
          <a:xfrm>
            <a:off x="1547664" y="3150260"/>
            <a:ext cx="720080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</a:p>
        </p:txBody>
      </p:sp>
      <p:cxnSp>
        <p:nvCxnSpPr>
          <p:cNvPr id="57" name="直接连接符 56"/>
          <p:cNvCxnSpPr>
            <a:stCxn id="58" idx="2"/>
          </p:cNvCxnSpPr>
          <p:nvPr/>
        </p:nvCxnSpPr>
        <p:spPr>
          <a:xfrm>
            <a:off x="2852056" y="3798332"/>
            <a:ext cx="0" cy="460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555774" y="3562553"/>
            <a:ext cx="592564" cy="2357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ICE</a:t>
            </a:r>
            <a:endParaRPr lang="zh-CN" altLang="en-US" sz="1400" b="1" dirty="0"/>
          </a:p>
        </p:txBody>
      </p:sp>
      <p:sp>
        <p:nvSpPr>
          <p:cNvPr id="59" name="矩形 27"/>
          <p:cNvSpPr/>
          <p:nvPr/>
        </p:nvSpPr>
        <p:spPr bwMode="auto">
          <a:xfrm>
            <a:off x="2500264" y="3150260"/>
            <a:ext cx="720080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endParaRPr lang="zh-CN" altLang="en-US" sz="12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795843" y="3740423"/>
            <a:ext cx="0" cy="46043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475380" y="3562553"/>
            <a:ext cx="592564" cy="2357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ICE</a:t>
            </a:r>
            <a:endParaRPr lang="zh-CN" altLang="en-US" sz="1400" b="1" dirty="0"/>
          </a:p>
        </p:txBody>
      </p:sp>
      <p:sp>
        <p:nvSpPr>
          <p:cNvPr id="62" name="矩形 27"/>
          <p:cNvSpPr/>
          <p:nvPr/>
        </p:nvSpPr>
        <p:spPr bwMode="auto">
          <a:xfrm>
            <a:off x="3419872" y="3150260"/>
            <a:ext cx="720080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endParaRPr lang="zh-CN" altLang="en-US" sz="12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69" name="TextBox 2068"/>
          <p:cNvSpPr txBox="1"/>
          <p:nvPr/>
        </p:nvSpPr>
        <p:spPr>
          <a:xfrm>
            <a:off x="910527" y="5526524"/>
            <a:ext cx="33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应用服务器（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）集群</a:t>
            </a:r>
            <a:endParaRPr lang="zh-CN" altLang="en-US" dirty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9592" y="26369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页面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服务器（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）集群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70" name="矩形 2069"/>
          <p:cNvSpPr/>
          <p:nvPr/>
        </p:nvSpPr>
        <p:spPr>
          <a:xfrm>
            <a:off x="1051288" y="1265694"/>
            <a:ext cx="67610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ICE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Internet Communications Engine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应用于电信</a:t>
            </a:r>
            <a:r>
              <a:rPr lang="zh-CN" altLang="en-US" sz="16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级解决方案的、高性能的、面向对象的中间件平台</a:t>
            </a:r>
            <a:r>
              <a:rPr lang="zh-CN" altLang="en-US" sz="16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16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被</a:t>
            </a:r>
            <a:r>
              <a:rPr lang="zh-CN" altLang="en-US" sz="16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多个顶尖互联网平台所采用</a:t>
            </a:r>
            <a:r>
              <a:rPr lang="zh-CN" altLang="en-US" sz="16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600" dirty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73" name="矩形 2072"/>
          <p:cNvSpPr/>
          <p:nvPr/>
        </p:nvSpPr>
        <p:spPr>
          <a:xfrm>
            <a:off x="4724706" y="2450782"/>
            <a:ext cx="40237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分布式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支持分布式的部署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管理</a:t>
            </a: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支持网格计算。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根据需要配置服务器资源，扩展灵活</a:t>
            </a:r>
            <a:r>
              <a:rPr lang="zh-CN" altLang="en-US" sz="16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6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高性能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完全线程化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轻量化的系统组件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轻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量化的数据传输协议（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跨平台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适合异构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平台</a:t>
            </a: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环境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可</a:t>
            </a: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以</a:t>
            </a:r>
            <a:r>
              <a:rPr lang="zh-CN" altLang="zh-CN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采用不同的</a:t>
            </a: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编程语言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C++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PHP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dirty="0" err="1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C#.Net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可以</a:t>
            </a:r>
            <a:r>
              <a:rPr lang="zh-CN" altLang="zh-CN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运行在不同的</a:t>
            </a: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操作系统上</a:t>
            </a:r>
            <a:endParaRPr lang="en-US" altLang="zh-CN" sz="1400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zh-CN" sz="1400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可以运行在不同</a:t>
            </a: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机器架构</a:t>
            </a:r>
            <a:r>
              <a:rPr lang="zh-CN" altLang="zh-CN" sz="1400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上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3038</Words>
  <Application>Microsoft Office PowerPoint</Application>
  <PresentationFormat>全屏显示(4:3)</PresentationFormat>
  <Paragraphs>393</Paragraphs>
  <Slides>21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woku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刘海渊</dc:creator>
  <cp:lastModifiedBy>Administrator</cp:lastModifiedBy>
  <cp:revision>343</cp:revision>
  <dcterms:created xsi:type="dcterms:W3CDTF">2011-06-09T12:33:52Z</dcterms:created>
  <dcterms:modified xsi:type="dcterms:W3CDTF">2017-05-24T14:13:17Z</dcterms:modified>
</cp:coreProperties>
</file>