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4"/>
  </p:sldMasterIdLst>
  <p:notesMasterIdLst>
    <p:notesMasterId r:id="rId25"/>
  </p:notesMasterIdLst>
  <p:handoutMasterIdLst>
    <p:handoutMasterId r:id="rId26"/>
  </p:handoutMasterIdLst>
  <p:sldIdLst>
    <p:sldId id="280" r:id="rId5"/>
    <p:sldId id="277" r:id="rId6"/>
    <p:sldId id="262" r:id="rId7"/>
    <p:sldId id="282" r:id="rId8"/>
    <p:sldId id="286" r:id="rId9"/>
    <p:sldId id="275" r:id="rId10"/>
    <p:sldId id="278" r:id="rId11"/>
    <p:sldId id="279" r:id="rId12"/>
    <p:sldId id="263" r:id="rId13"/>
    <p:sldId id="281" r:id="rId14"/>
    <p:sldId id="264" r:id="rId15"/>
    <p:sldId id="283" r:id="rId16"/>
    <p:sldId id="284" r:id="rId17"/>
    <p:sldId id="285" r:id="rId18"/>
    <p:sldId id="266" r:id="rId19"/>
    <p:sldId id="267" r:id="rId20"/>
    <p:sldId id="268" r:id="rId21"/>
    <p:sldId id="274" r:id="rId22"/>
    <p:sldId id="270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A35D21-5549-4A64-9FB1-F4FBF42F54DD}" v="1" dt="2020-12-19T12:03:25.044"/>
    <p1510:client id="{3E4E8100-9CAC-93DF-F043-DA22D90BAE6B}" v="13" dt="2020-12-19T12:15:45.042"/>
    <p1510:client id="{4550CD71-F79A-B70A-6ECD-AA614060D756}" v="246" dt="2020-12-19T11:43:45.031"/>
    <p1510:client id="{829404CE-5F42-B5B7-01A3-76C5E19E1266}" v="184" dt="2020-12-19T12:46:22.998"/>
    <p1510:client id="{AC86C62A-1347-6402-5A21-A666D22C56F0}" v="17" dt="2020-12-19T12:38:59.652"/>
    <p1510:client id="{BCD0F045-1351-FD00-63FA-D8A262ADBD3E}" v="20" dt="2020-12-19T12:01:48.808"/>
    <p1510:client id="{D8C9840D-EF93-89C3-1A23-C10F92FB22B1}" v="7" dt="2020-12-19T12:50:33.213"/>
    <p1510:client id="{DDD54EC1-81EA-B569-67F3-614B39B6289C}" v="104" dt="2020-12-19T12:29:46.977"/>
    <p1510:client id="{EDC808E3-CE69-CD40-C6D2-D35A55880C22}" v="18" dt="2020-12-19T12:33:13.8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116" d="100"/>
          <a:sy n="116" d="100"/>
        </p:scale>
        <p:origin x="390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4F8855C-C3A2-4E3C-B058-CE6D4FD414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4755D5-1292-463E-A982-38438E0FDE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57626-4A64-4181-963D-F04B52241186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C5632-A260-4048-BB90-993A368E39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AI controlled smart room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F81F6-F256-4965-9B34-736376E2B4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47651-E40B-41C8-8F53-9D412DF0C1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1116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75990-A4A1-4DDE-AA8D-73E60A452DD0}" type="datetimeFigureOut">
              <a:rPr lang="en-US" smtClean="0"/>
              <a:pPr/>
              <a:t>4/16/2021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AI controlled smart room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5CD8D-B1D9-4658-A4F0-38CA8D83ED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8029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30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61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0443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835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5807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28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86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0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126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593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264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4/16/2021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62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4/16/2021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753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4/16/2021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99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83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4/16/2021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7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0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10">
            <a:extLst>
              <a:ext uri="{FF2B5EF4-FFF2-40B4-BE49-F238E27FC236}">
                <a16:creationId xmlns:a16="http://schemas.microsoft.com/office/drawing/2014/main" id="{24747089-0322-4B03-B224-817DD4C8B7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eform: Shape 12">
            <a:extLst>
              <a:ext uri="{FF2B5EF4-FFF2-40B4-BE49-F238E27FC236}">
                <a16:creationId xmlns:a16="http://schemas.microsoft.com/office/drawing/2014/main" id="{7228512D-3055-4911-A4D1-4A084C9C42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933928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14">
            <a:extLst>
              <a:ext uri="{FF2B5EF4-FFF2-40B4-BE49-F238E27FC236}">
                <a16:creationId xmlns:a16="http://schemas.microsoft.com/office/drawing/2014/main" id="{3C98C7BF-70D9-4D19-BD2D-D808991FDF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3853" y="5272381"/>
            <a:ext cx="3171238" cy="158561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16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940246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ame 18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501609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189" y="2843103"/>
            <a:ext cx="3618284" cy="1876256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b="1" i="1" dirty="0">
                <a:solidFill>
                  <a:schemeClr val="accent1">
                    <a:lumMod val="50000"/>
                  </a:schemeClr>
                </a:solidFill>
              </a:rPr>
              <a:t>Automated Obstacle Detection and Speed </a:t>
            </a:r>
            <a:br>
              <a:rPr lang="en-US" sz="3200" b="1" i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b="1" i="1" dirty="0">
                <a:solidFill>
                  <a:schemeClr val="accent1">
                    <a:lumMod val="50000"/>
                  </a:schemeClr>
                </a:solidFill>
              </a:rPr>
              <a:t>Controlling System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b="1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5" name="Freeform: Shape 20">
            <a:extLst>
              <a:ext uri="{FF2B5EF4-FFF2-40B4-BE49-F238E27FC236}">
                <a16:creationId xmlns:a16="http://schemas.microsoft.com/office/drawing/2014/main" id="{FFD685C2-1A84-41DE-BFA0-0A068F83D2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914977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Robot">
            <a:extLst>
              <a:ext uri="{FF2B5EF4-FFF2-40B4-BE49-F238E27FC236}">
                <a16:creationId xmlns:a16="http://schemas.microsoft.com/office/drawing/2014/main" id="{2E47640F-949F-4475-9E24-343C7FEFB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5" y="939973"/>
            <a:ext cx="4978053" cy="497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374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anchor="ctr">
            <a:normAutofit/>
          </a:bodyPr>
          <a:lstStyle/>
          <a:p>
            <a:r>
              <a:rPr lang="en-US" sz="5200" dirty="0" smtClean="0">
                <a:solidFill>
                  <a:schemeClr val="accent1">
                    <a:lumMod val="50000"/>
                  </a:schemeClr>
                </a:solidFill>
              </a:rPr>
              <a:t>                Conditions </a:t>
            </a:r>
            <a:endParaRPr lang="en-GB" sz="5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37853" y="2218099"/>
            <a:ext cx="80485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distance_cm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between 5 to 10 cm turn on the Buzzer, Motor Speed: 0 (Off).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distance_cm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between 11 to 20 cm turn on Red LED, Motor Speed: 128 (Half speed) 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distance_cm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between 21 to 30 cm turn on Green LED, Motor Speed: 200 (Little bit slower).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distance_cm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above 30 cm turn off all the LED and Buzzer, Motor Speed: 255 (Full speed). </a:t>
            </a:r>
          </a:p>
        </p:txBody>
      </p:sp>
    </p:spTree>
    <p:extLst>
      <p:ext uri="{BB962C8B-B14F-4D97-AF65-F5344CB8AC3E}">
        <p14:creationId xmlns:p14="http://schemas.microsoft.com/office/powerpoint/2010/main" val="38829174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2B77D-5C08-42DA-A8C2-5280AD2C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0685" y="121882"/>
            <a:ext cx="4439038" cy="9283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spc="3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endParaRPr lang="en-US" sz="4000" spc="3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6710" y="1396094"/>
            <a:ext cx="87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1: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08" y="1765426"/>
            <a:ext cx="5355573" cy="40831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679" y="1765426"/>
            <a:ext cx="5597381" cy="40831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37123" y="6033205"/>
            <a:ext cx="879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distance of an obstacle is above 30 cm.</a:t>
            </a:r>
          </a:p>
        </p:txBody>
      </p:sp>
    </p:spTree>
    <p:extLst>
      <p:ext uri="{BB962C8B-B14F-4D97-AF65-F5344CB8AC3E}">
        <p14:creationId xmlns:p14="http://schemas.microsoft.com/office/powerpoint/2010/main" val="33568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53497"/>
            <a:ext cx="8596668" cy="1676903"/>
          </a:xfrm>
        </p:spPr>
        <p:txBody>
          <a:bodyPr>
            <a:normAutofit/>
          </a:bodyPr>
          <a:lstStyle/>
          <a:p>
            <a:pPr algn="ctr"/>
            <a:r>
              <a:rPr lang="en-US" sz="4000" spc="3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8899" y="1091948"/>
            <a:ext cx="87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2: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47" y="1560793"/>
            <a:ext cx="5567881" cy="43058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552" y="1560793"/>
            <a:ext cx="5213618" cy="44266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02556" y="6096579"/>
            <a:ext cx="879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distance of an obstacle is between 21 to 30 cm.</a:t>
            </a:r>
          </a:p>
        </p:txBody>
      </p:sp>
    </p:spTree>
    <p:extLst>
      <p:ext uri="{BB962C8B-B14F-4D97-AF65-F5344CB8AC3E}">
        <p14:creationId xmlns:p14="http://schemas.microsoft.com/office/powerpoint/2010/main" val="448706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34978"/>
            <a:ext cx="8596668" cy="1595422"/>
          </a:xfrm>
        </p:spPr>
        <p:txBody>
          <a:bodyPr>
            <a:normAutofit/>
          </a:bodyPr>
          <a:lstStyle/>
          <a:p>
            <a:pPr algn="ctr"/>
            <a:r>
              <a:rPr lang="en-US" sz="4000" spc="3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980" y="1295691"/>
            <a:ext cx="87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3: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80" y="1665023"/>
            <a:ext cx="5149018" cy="40593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580" y="1665023"/>
            <a:ext cx="5111819" cy="40593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31681" y="5909085"/>
            <a:ext cx="879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distance of an obstacle is between 11 to 20 cm.</a:t>
            </a:r>
          </a:p>
        </p:txBody>
      </p:sp>
    </p:spTree>
    <p:extLst>
      <p:ext uri="{BB962C8B-B14F-4D97-AF65-F5344CB8AC3E}">
        <p14:creationId xmlns:p14="http://schemas.microsoft.com/office/powerpoint/2010/main" val="3778229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1068"/>
            <a:ext cx="8596668" cy="1749331"/>
          </a:xfrm>
        </p:spPr>
        <p:txBody>
          <a:bodyPr>
            <a:normAutofit/>
          </a:bodyPr>
          <a:lstStyle/>
          <a:p>
            <a:pPr algn="ctr"/>
            <a:r>
              <a:rPr lang="en-US" sz="4000" spc="3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1438" y="1055733"/>
            <a:ext cx="87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4: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39" y="1573072"/>
            <a:ext cx="5377758" cy="4203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302" y="1573071"/>
            <a:ext cx="5394187" cy="42030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85686" y="5924117"/>
            <a:ext cx="879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distance of an obstacle is between 5 to 10 </a:t>
            </a:r>
            <a:r>
              <a:rPr lang="en-US" dirty="0" smtClean="0"/>
              <a:t>cm.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6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7426-2C48-4D7A-A085-CEC75EDF3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919" y="589119"/>
            <a:ext cx="9560459" cy="802251"/>
          </a:xfrm>
        </p:spPr>
        <p:txBody>
          <a:bodyPr>
            <a:normAutofit/>
          </a:bodyPr>
          <a:lstStyle/>
          <a:p>
            <a:pPr algn="ctr"/>
            <a:r>
              <a:rPr lang="en-SG" sz="4000" b="1" spc="3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Environmental and Society Impact</a:t>
            </a:r>
            <a:endParaRPr lang="en-US" sz="4000" b="1" spc="3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4822" y="1668096"/>
            <a:ext cx="5219176" cy="5432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 defTabSz="914400">
              <a:lnSpc>
                <a:spcPct val="110000"/>
              </a:lnSpc>
              <a:spcBef>
                <a:spcPts val="1000"/>
              </a:spcBef>
              <a:buSzPct val="125000"/>
              <a:buFont typeface="Wingdings" pitchFamily="2" charset="2"/>
              <a:buChar char="Ø"/>
            </a:pPr>
            <a:r>
              <a:rPr lang="en-US" dirty="0" smtClean="0"/>
              <a:t>Use </a:t>
            </a:r>
            <a:r>
              <a:rPr lang="en-US" dirty="0"/>
              <a:t>this system in automated speed control vehicles, robots, and smart blind sticks to stop any unwanted accidents on the road</a:t>
            </a:r>
            <a:r>
              <a:rPr lang="en-US" dirty="0" smtClean="0"/>
              <a:t>.</a:t>
            </a:r>
          </a:p>
          <a:p>
            <a:pPr marL="228600" indent="-228600" algn="just" defTabSz="914400">
              <a:lnSpc>
                <a:spcPct val="110000"/>
              </a:lnSpc>
              <a:spcBef>
                <a:spcPts val="1000"/>
              </a:spcBef>
              <a:buSzPct val="125000"/>
              <a:buFont typeface="Wingdings" pitchFamily="2" charset="2"/>
              <a:buChar char="Ø"/>
            </a:pPr>
            <a:r>
              <a:rPr lang="en-US" dirty="0" smtClean="0"/>
              <a:t>Small robots </a:t>
            </a:r>
            <a:r>
              <a:rPr lang="en-US" dirty="0"/>
              <a:t>can use </a:t>
            </a:r>
            <a:r>
              <a:rPr lang="en-US" dirty="0" smtClean="0"/>
              <a:t>this system </a:t>
            </a:r>
            <a:r>
              <a:rPr lang="en-US" dirty="0"/>
              <a:t>to avoid any objects in </a:t>
            </a:r>
            <a:r>
              <a:rPr lang="en-US" dirty="0" smtClean="0"/>
              <a:t>real-time.</a:t>
            </a:r>
          </a:p>
          <a:p>
            <a:pPr marL="228600" indent="-228600" algn="just" defTabSz="914400">
              <a:lnSpc>
                <a:spcPct val="110000"/>
              </a:lnSpc>
              <a:spcBef>
                <a:spcPts val="1000"/>
              </a:spcBef>
              <a:buSzPct val="125000"/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blind stickers </a:t>
            </a:r>
            <a:r>
              <a:rPr lang="en-US" dirty="0" smtClean="0"/>
              <a:t>this system is </a:t>
            </a:r>
            <a:r>
              <a:rPr lang="en-US" dirty="0"/>
              <a:t>a very good option as it helps the person to know from a certain distance that there is an object by giving them a buzz or an audio signal. </a:t>
            </a:r>
            <a:endParaRPr lang="en-US" dirty="0" smtClean="0"/>
          </a:p>
          <a:p>
            <a:pPr marL="228600" lvl="0" indent="-228600" algn="just" defTabSz="914400">
              <a:lnSpc>
                <a:spcPct val="110000"/>
              </a:lnSpc>
              <a:spcBef>
                <a:spcPts val="1000"/>
              </a:spcBef>
              <a:buSzPct val="125000"/>
              <a:buFont typeface="Wingdings" pitchFamily="2" charset="2"/>
              <a:buChar char="Ø"/>
            </a:pPr>
            <a:r>
              <a:rPr lang="en-US" dirty="0"/>
              <a:t>This is an environment friendly device which is suitable and beneficial for the betterment of humankind. </a:t>
            </a:r>
          </a:p>
          <a:p>
            <a:pPr marL="228600" indent="-228600" algn="just" defTabSz="914400">
              <a:lnSpc>
                <a:spcPct val="110000"/>
              </a:lnSpc>
              <a:spcBef>
                <a:spcPts val="1000"/>
              </a:spcBef>
              <a:buSzPct val="125000"/>
              <a:buFont typeface="Wingdings" pitchFamily="2" charset="2"/>
              <a:buChar char="Ø"/>
            </a:pPr>
            <a:endParaRPr lang="en-US" dirty="0"/>
          </a:p>
          <a:p>
            <a:pPr marL="228600" lvl="0" indent="-228600" algn="just" defTabSz="914400">
              <a:lnSpc>
                <a:spcPct val="11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dirty="0"/>
          </a:p>
          <a:p>
            <a:pPr lvl="0" algn="just" defTabSz="914400">
              <a:lnSpc>
                <a:spcPct val="110000"/>
              </a:lnSpc>
              <a:spcBef>
                <a:spcPts val="1000"/>
              </a:spcBef>
              <a:buSzPct val="125000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88"/>
          <a:stretch/>
        </p:blipFill>
        <p:spPr>
          <a:xfrm>
            <a:off x="6796790" y="3639493"/>
            <a:ext cx="4898871" cy="27250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789" y="1391370"/>
            <a:ext cx="4898871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1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76088-C966-4223-A78A-4609B995B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kern="1200" spc="3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Project </a:t>
            </a:r>
            <a:r>
              <a:rPr lang="en-US" sz="4000" b="1" kern="1200" spc="3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Finance</a:t>
            </a:r>
            <a:endParaRPr lang="en-US" sz="4000" b="1" kern="1200" spc="3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239546"/>
              </p:ext>
            </p:extLst>
          </p:nvPr>
        </p:nvGraphicFramePr>
        <p:xfrm>
          <a:off x="1938005" y="1602464"/>
          <a:ext cx="8127999" cy="48823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904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of 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Price/piece (</a:t>
                      </a:r>
                      <a:r>
                        <a:rPr lang="en-US" dirty="0" err="1" smtClean="0"/>
                        <a:t>tk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Arduino</a:t>
                      </a:r>
                      <a:r>
                        <a:rPr lang="en-US" baseline="0" dirty="0" smtClean="0"/>
                        <a:t> Uno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OLED display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LED Red Breakout</a:t>
                      </a:r>
                      <a:r>
                        <a:rPr lang="en-US" baseline="0" dirty="0" smtClean="0"/>
                        <a:t> Board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LED Green Breakout</a:t>
                      </a:r>
                      <a:r>
                        <a:rPr lang="en-US" baseline="0" dirty="0" smtClean="0"/>
                        <a:t> Board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Buzzer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DC Motor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1N4001 Diode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TIP120 Transistor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Battery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Resister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5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F6B7-396A-4748-8535-BD9FE48E2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pc="3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965431" y="2438400"/>
            <a:ext cx="658648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defTabSz="914400">
              <a:lnSpc>
                <a:spcPct val="90000"/>
              </a:lnSpc>
              <a:spcBef>
                <a:spcPts val="1000"/>
              </a:spcBef>
              <a:buSzPct val="125000"/>
              <a:buFont typeface="Wingdings" pitchFamily="2" charset="2"/>
              <a:buChar char="ü"/>
            </a:pPr>
            <a:r>
              <a:rPr lang="en-US" sz="2000" dirty="0"/>
              <a:t> Enhanced life security.</a:t>
            </a:r>
          </a:p>
          <a:p>
            <a:pPr marL="342900" indent="-228600" defTabSz="914400">
              <a:lnSpc>
                <a:spcPct val="90000"/>
              </a:lnSpc>
              <a:spcBef>
                <a:spcPts val="1000"/>
              </a:spcBef>
              <a:buSzPct val="125000"/>
              <a:buFont typeface="Wingdings" pitchFamily="2" charset="2"/>
              <a:buChar char="ü"/>
            </a:pPr>
            <a:r>
              <a:rPr lang="en-US" sz="2000" dirty="0"/>
              <a:t> Save time with automated tasks.</a:t>
            </a:r>
          </a:p>
          <a:p>
            <a:pPr marL="342900" indent="-228600" defTabSz="914400">
              <a:lnSpc>
                <a:spcPct val="90000"/>
              </a:lnSpc>
              <a:spcBef>
                <a:spcPts val="1000"/>
              </a:spcBef>
              <a:buSzPct val="125000"/>
              <a:buFont typeface="Wingdings" pitchFamily="2" charset="2"/>
              <a:buChar char="ü"/>
            </a:pPr>
            <a:r>
              <a:rPr lang="en-US" sz="2000" dirty="0"/>
              <a:t> Easy to use</a:t>
            </a:r>
          </a:p>
          <a:p>
            <a:pPr marL="342900" lvl="0" indent="-228600" defTabSz="914400">
              <a:lnSpc>
                <a:spcPct val="90000"/>
              </a:lnSpc>
              <a:spcBef>
                <a:spcPts val="1000"/>
              </a:spcBef>
              <a:buSzPct val="125000"/>
              <a:buFont typeface="Wingdings" pitchFamily="2" charset="2"/>
              <a:buChar char="ü"/>
            </a:pPr>
            <a:r>
              <a:rPr lang="en-US" sz="2000" dirty="0"/>
              <a:t>Cost efficient.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0E33F996-FC5B-48A3-9832-7913CE9B89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24" r="21023" b="-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E5213A-F9D6-494C-AC16-B21329FA4B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370" r="8045" b="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5180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pc="3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Limitations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65431" y="2438400"/>
            <a:ext cx="6586489" cy="3785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lvl="0" indent="-342900" defTabSz="914400">
              <a:lnSpc>
                <a:spcPct val="90000"/>
              </a:lnSpc>
              <a:spcBef>
                <a:spcPts val="1000"/>
              </a:spcBef>
              <a:buSzPct val="125000"/>
              <a:buFont typeface="Wingdings" panose="020B0604020202020204" pitchFamily="34" charset="0"/>
              <a:buChar char="v"/>
            </a:pPr>
            <a:r>
              <a:rPr lang="en-US" sz="2000" dirty="0"/>
              <a:t>L</a:t>
            </a:r>
            <a:r>
              <a:rPr lang="en-US" sz="2000" dirty="0" smtClean="0"/>
              <a:t>imited </a:t>
            </a:r>
            <a:r>
              <a:rPr lang="en-US" sz="2000" dirty="0"/>
              <a:t>testing distance or limited detection range</a:t>
            </a:r>
            <a:r>
              <a:rPr lang="en-US" sz="2000" dirty="0" smtClean="0"/>
              <a:t>.</a:t>
            </a:r>
            <a:endParaRPr lang="en-US" dirty="0"/>
          </a:p>
          <a:p>
            <a:pPr marL="342900" lvl="0" indent="-342900" defTabSz="914400">
              <a:lnSpc>
                <a:spcPct val="90000"/>
              </a:lnSpc>
              <a:spcBef>
                <a:spcPts val="1000"/>
              </a:spcBef>
              <a:buSzPct val="125000"/>
              <a:buFont typeface="Wingdings" panose="020B0604020202020204" pitchFamily="34" charset="0"/>
              <a:buChar char="v"/>
            </a:pPr>
            <a:r>
              <a:rPr lang="en-US" sz="2000" dirty="0" smtClean="0"/>
              <a:t>Unsuitable </a:t>
            </a:r>
            <a:r>
              <a:rPr lang="en-US" sz="2000" dirty="0"/>
              <a:t>placement of </a:t>
            </a:r>
            <a:r>
              <a:rPr lang="en-US" sz="2000" dirty="0" smtClean="0"/>
              <a:t>any component </a:t>
            </a:r>
            <a:r>
              <a:rPr lang="en-US" sz="2000" dirty="0"/>
              <a:t>can cause system failure.</a:t>
            </a:r>
            <a:endParaRPr lang="en-US" sz="2000" dirty="0">
              <a:cs typeface="Calibri" panose="020F0502020204030204"/>
            </a:endParaRPr>
          </a:p>
          <a:p>
            <a:pPr marL="342900" lvl="0" indent="-342900" defTabSz="914400">
              <a:lnSpc>
                <a:spcPct val="90000"/>
              </a:lnSpc>
              <a:spcBef>
                <a:spcPts val="1000"/>
              </a:spcBef>
              <a:buSzPct val="125000"/>
              <a:buFont typeface="Wingdings" panose="020B0604020202020204" pitchFamily="34" charset="0"/>
              <a:buChar char="v"/>
            </a:pPr>
            <a:r>
              <a:rPr lang="en-US" sz="2000" dirty="0"/>
              <a:t>Damage of </a:t>
            </a:r>
            <a:r>
              <a:rPr lang="en-US" sz="2000" dirty="0" smtClean="0"/>
              <a:t>sensor can </a:t>
            </a:r>
            <a:r>
              <a:rPr lang="en-US" sz="2000" dirty="0"/>
              <a:t>provide faulty result which might be harmful for users.</a:t>
            </a:r>
            <a:endParaRPr lang="en-US" sz="2000" dirty="0">
              <a:cs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C546A6-F4F7-4DAA-AE49-B9A12382DE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03" r="28446" b="1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226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0BFF92-E012-4A1F-9996-35E93EA5E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spc="6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DBB4AA-3B37-4695-974E-F43FB727090D}"/>
              </a:ext>
            </a:extLst>
          </p:cNvPr>
          <p:cNvSpPr txBox="1"/>
          <p:nvPr/>
        </p:nvSpPr>
        <p:spPr>
          <a:xfrm>
            <a:off x="5070020" y="1698170"/>
            <a:ext cx="6478513" cy="4516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/>
              <a:t>     </a:t>
            </a:r>
            <a:r>
              <a:rPr lang="en-US" sz="2000" dirty="0"/>
              <a:t>In this project the system with Ultrasonic sensor is easy to implement with very low cost. But it has some limitations </a:t>
            </a:r>
            <a:r>
              <a:rPr lang="en-US" sz="2000" dirty="0" smtClean="0"/>
              <a:t>also. So with proper implementation and maintenance this system can make our life more efficient.</a:t>
            </a:r>
            <a:endParaRPr lang="en-US" sz="2000" dirty="0"/>
          </a:p>
        </p:txBody>
      </p:sp>
      <p:sp>
        <p:nvSpPr>
          <p:cNvPr id="26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224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 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</a:rPr>
              <a:t>Presented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By</a:t>
            </a:r>
            <a:r>
              <a:rPr lang="en-US" sz="5400" dirty="0"/>
              <a:t/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r>
              <a:rPr lang="en-US" sz="2000" dirty="0"/>
              <a:t>Chowdhury Ullas                    (ID: 17-35528-3, Roll: 18) </a:t>
            </a:r>
          </a:p>
          <a:p>
            <a:r>
              <a:rPr lang="en-US" sz="2000" dirty="0"/>
              <a:t>Raihan MD Hemel                 </a:t>
            </a:r>
            <a:r>
              <a:rPr lang="en-US" sz="2000" dirty="0" smtClean="0"/>
              <a:t>  </a:t>
            </a:r>
            <a:r>
              <a:rPr lang="en-US" sz="2000" dirty="0"/>
              <a:t>(ID: 17-33607-1, Roll: 04)</a:t>
            </a:r>
          </a:p>
          <a:p>
            <a:r>
              <a:rPr lang="en-US" sz="2000" dirty="0"/>
              <a:t>Tania Rahman                         (ID: 17-33841-1, Roll: 07)</a:t>
            </a:r>
          </a:p>
          <a:p>
            <a:r>
              <a:rPr lang="en-US" sz="2000" dirty="0"/>
              <a:t>Nowrin Muhaimin Shailee    </a:t>
            </a:r>
            <a:r>
              <a:rPr lang="en-US" sz="2000" dirty="0" smtClean="0"/>
              <a:t>    </a:t>
            </a:r>
            <a:r>
              <a:rPr lang="en-US" sz="2000" dirty="0"/>
              <a:t>(ID: 18-37259-1, Roll: 30)</a:t>
            </a:r>
          </a:p>
          <a:p>
            <a:r>
              <a:rPr lang="en-US" sz="2000" dirty="0"/>
              <a:t>Rahman, Md.  Ashiqur       </a:t>
            </a:r>
            <a:r>
              <a:rPr lang="en-US" sz="2000" dirty="0" smtClean="0"/>
              <a:t>      </a:t>
            </a:r>
            <a:r>
              <a:rPr lang="en-US" sz="2000" dirty="0"/>
              <a:t>(ID: 17-35477-3, Roll: 15)</a:t>
            </a:r>
          </a:p>
          <a:p>
            <a:r>
              <a:rPr lang="en-US" sz="2000" dirty="0"/>
              <a:t>Md Refatul Islam                    (ID: 18-37818-2, Roll: 33)</a:t>
            </a:r>
          </a:p>
          <a:p>
            <a:r>
              <a:rPr lang="en-US" sz="2000" dirty="0" err="1"/>
              <a:t>Ragib</a:t>
            </a:r>
            <a:r>
              <a:rPr lang="en-US" sz="2000" dirty="0"/>
              <a:t>, </a:t>
            </a:r>
            <a:r>
              <a:rPr lang="en-US" sz="2000" dirty="0" err="1" smtClean="0"/>
              <a:t>Azmaill</a:t>
            </a:r>
            <a:r>
              <a:rPr lang="en-US" sz="2000" dirty="0" smtClean="0"/>
              <a:t> </a:t>
            </a:r>
            <a:r>
              <a:rPr lang="en-US" sz="2000" dirty="0" err="1"/>
              <a:t>Damil</a:t>
            </a:r>
            <a:r>
              <a:rPr lang="en-US" sz="2000" dirty="0"/>
              <a:t>         </a:t>
            </a:r>
            <a:r>
              <a:rPr lang="en-US" sz="2000" dirty="0" smtClean="0"/>
              <a:t>    </a:t>
            </a:r>
            <a:r>
              <a:rPr lang="en-US" sz="2000" dirty="0"/>
              <a:t>(ID: 17-35503-3, Roll: 17)</a:t>
            </a:r>
          </a:p>
          <a:p>
            <a:r>
              <a:rPr lang="en-US" sz="2000" dirty="0"/>
              <a:t>Mohammed Afridul Haque   </a:t>
            </a:r>
            <a:r>
              <a:rPr lang="en-US" sz="2000" dirty="0" smtClean="0"/>
              <a:t>    </a:t>
            </a:r>
            <a:r>
              <a:rPr lang="en-US" sz="2000" dirty="0"/>
              <a:t>(ID: 18-38794-3, Roll: 43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Anwar </a:t>
            </a:r>
            <a:r>
              <a:rPr lang="en-US" sz="2000" dirty="0"/>
              <a:t>Hossain                     </a:t>
            </a:r>
            <a:r>
              <a:rPr lang="en-US" sz="2000" dirty="0" smtClean="0"/>
              <a:t>   </a:t>
            </a:r>
            <a:r>
              <a:rPr lang="en-US" sz="2000" dirty="0"/>
              <a:t>(ID: 17-35487-3, Roll: 16)</a:t>
            </a:r>
          </a:p>
          <a:p>
            <a:pPr marL="0" indent="0">
              <a:buNone/>
            </a:pPr>
            <a:endParaRPr lang="en-US" sz="19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65DF1E5-B775-4E4C-B335-4A549A3939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73" r="2" b="2"/>
          <a:stretch/>
        </p:blipFill>
        <p:spPr>
          <a:xfrm>
            <a:off x="20" y="10"/>
            <a:ext cx="4635571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3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679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5093" y="2860894"/>
            <a:ext cx="85102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accent1">
                    <a:lumMod val="50000"/>
                  </a:schemeClr>
                </a:solidFill>
              </a:rPr>
              <a:t>Thank You!</a:t>
            </a:r>
            <a:endParaRPr lang="en-US" sz="8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24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2">
              <a:lumMod val="50000"/>
            </a:schemeClr>
          </a:solidFill>
        </p:grpSpPr>
        <p:sp>
          <p:nvSpPr>
            <p:cNvPr id="25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BCF94-F108-4D92-8C4F-CD927394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 spc="3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PURPOSE</a:t>
            </a:r>
          </a:p>
        </p:txBody>
      </p:sp>
      <p:cxnSp>
        <p:nvCxnSpPr>
          <p:cNvPr id="2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38200" y="2942376"/>
            <a:ext cx="10451471" cy="3168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066" y="2704014"/>
            <a:ext cx="3339982" cy="18498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634" y="4588125"/>
            <a:ext cx="3378201" cy="17698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066" y="4588125"/>
            <a:ext cx="3339982" cy="178057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3630" y="3259248"/>
            <a:ext cx="342027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Avoid unwanted accident on road.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To </a:t>
            </a:r>
            <a:r>
              <a:rPr lang="en-US" sz="2000" smtClean="0"/>
              <a:t>avoid </a:t>
            </a:r>
            <a:r>
              <a:rPr lang="en-US" sz="2000" smtClean="0"/>
              <a:t>Vehicle </a:t>
            </a:r>
            <a:r>
              <a:rPr lang="en-US" sz="2000" dirty="0" smtClean="0"/>
              <a:t>Crash.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</a:t>
            </a:r>
            <a:r>
              <a:rPr lang="en-US" sz="2000" dirty="0" smtClean="0"/>
              <a:t>o </a:t>
            </a:r>
            <a:r>
              <a:rPr lang="en-US" sz="2000" dirty="0"/>
              <a:t>warn the visually impaired </a:t>
            </a:r>
            <a:r>
              <a:rPr lang="en-US" sz="2000" dirty="0" smtClean="0"/>
              <a:t>users.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691" y="2704014"/>
            <a:ext cx="3236850" cy="184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49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     Block Diagram of the Project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444" y="1572112"/>
            <a:ext cx="7882742" cy="3887128"/>
          </a:xfrm>
        </p:spPr>
      </p:pic>
    </p:spTree>
    <p:extLst>
      <p:ext uri="{BB962C8B-B14F-4D97-AF65-F5344CB8AC3E}">
        <p14:creationId xmlns:p14="http://schemas.microsoft.com/office/powerpoint/2010/main" val="133737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Ultrasonic Sensor Overview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666" y="1930400"/>
            <a:ext cx="8565847" cy="3673695"/>
          </a:xfrm>
        </p:spPr>
      </p:pic>
    </p:spTree>
    <p:extLst>
      <p:ext uri="{BB962C8B-B14F-4D97-AF65-F5344CB8AC3E}">
        <p14:creationId xmlns:p14="http://schemas.microsoft.com/office/powerpoint/2010/main" val="3781221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5813" y="180503"/>
            <a:ext cx="9905998" cy="1478570"/>
          </a:xfrm>
        </p:spPr>
        <p:txBody>
          <a:bodyPr/>
          <a:lstStyle/>
          <a:p>
            <a:r>
              <a:rPr lang="en-US" dirty="0"/>
              <a:t>			    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Circuit </a:t>
            </a: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Design</a:t>
            </a:r>
            <a:endParaRPr 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287" y="1006974"/>
            <a:ext cx="9379390" cy="5595502"/>
          </a:xfrm>
        </p:spPr>
      </p:pic>
    </p:spTree>
    <p:extLst>
      <p:ext uri="{BB962C8B-B14F-4D97-AF65-F5344CB8AC3E}">
        <p14:creationId xmlns:p14="http://schemas.microsoft.com/office/powerpoint/2010/main" val="1484467629"/>
      </p:ext>
    </p:extLst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92124" y="119205"/>
            <a:ext cx="4701928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Component Details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8956" y="1140823"/>
            <a:ext cx="89723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Arduino UNO: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An electronics platform based on easy-to-use hardware and </a:t>
            </a:r>
            <a:r>
              <a:rPr lang="en-US" dirty="0" smtClean="0"/>
              <a:t>software.</a:t>
            </a: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Capable of reads inputs from </a:t>
            </a:r>
            <a:r>
              <a:rPr lang="en-US" dirty="0" smtClean="0"/>
              <a:t>sonar </a:t>
            </a:r>
            <a:r>
              <a:rPr lang="en-US" dirty="0"/>
              <a:t>sensors, gas sensors, temperature sensors etc.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Control the board by sending set of instructions.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8783" y="2700269"/>
            <a:ext cx="732893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Grove Ultrasonic Ranger:</a:t>
            </a:r>
            <a:endParaRPr lang="en-US" sz="2400" b="1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N</a:t>
            </a:r>
            <a:r>
              <a:rPr lang="en-US" dirty="0" smtClean="0"/>
              <a:t>on-contact </a:t>
            </a:r>
            <a:r>
              <a:rPr lang="en-US" dirty="0"/>
              <a:t>distance measurement </a:t>
            </a:r>
            <a:r>
              <a:rPr lang="en-US" dirty="0" smtClean="0"/>
              <a:t>module.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Using IO trigger for at least 10us high level signal, the Module automatically sends eight 40 kHz and detect whether there is a pulse signal back. </a:t>
            </a:r>
            <a:endParaRPr lang="en-US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U</a:t>
            </a:r>
            <a:r>
              <a:rPr lang="en-US" dirty="0" smtClean="0"/>
              <a:t>se</a:t>
            </a:r>
            <a:r>
              <a:rPr lang="en-US" dirty="0"/>
              <a:t> to obtain distance </a:t>
            </a:r>
            <a:r>
              <a:rPr lang="en-US" dirty="0" smtClean="0"/>
              <a:t>message</a:t>
            </a:r>
            <a:r>
              <a:rPr lang="en-US" dirty="0"/>
              <a:t> </a:t>
            </a:r>
            <a:r>
              <a:rPr lang="en-US" dirty="0" smtClean="0"/>
              <a:t>in cm or inch.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8783" y="4642629"/>
            <a:ext cx="7082709" cy="21236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DC motor: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One simple </a:t>
            </a:r>
            <a:r>
              <a:rPr lang="en-US" dirty="0"/>
              <a:t>DC </a:t>
            </a:r>
            <a:r>
              <a:rPr lang="en-US" dirty="0" smtClean="0"/>
              <a:t>motor used </a:t>
            </a:r>
            <a:r>
              <a:rPr lang="en-US" dirty="0"/>
              <a:t>to control the speed of </a:t>
            </a:r>
            <a:r>
              <a:rPr lang="en-US" dirty="0" smtClean="0"/>
              <a:t>the vehicle or the system.</a:t>
            </a: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Works by turning electricity into </a:t>
            </a:r>
            <a:r>
              <a:rPr lang="en-US" dirty="0" smtClean="0"/>
              <a:t>motion.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Also used </a:t>
            </a:r>
            <a:r>
              <a:rPr lang="en-US" dirty="0"/>
              <a:t>1N4001 Diode, TIP120 </a:t>
            </a:r>
            <a:r>
              <a:rPr lang="en-US" dirty="0" smtClean="0"/>
              <a:t>Transistor, Resister and a Battery for dc voltage source to activate the motor.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787" y="868209"/>
            <a:ext cx="2061284" cy="14729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831457" y="2341151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UNO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9" t="6056" r="8017" b="6259"/>
          <a:stretch/>
        </p:blipFill>
        <p:spPr>
          <a:xfrm>
            <a:off x="9759635" y="2700269"/>
            <a:ext cx="1967435" cy="141905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040293" y="4183425"/>
            <a:ext cx="1539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Ultrasonic sensor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167042" y="6246042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DC Motor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121" y="4948972"/>
            <a:ext cx="2066949" cy="117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368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97408" y="193236"/>
            <a:ext cx="4701928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Component Details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63188" y="4631059"/>
            <a:ext cx="58641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Grove OLED Display:</a:t>
            </a:r>
            <a:endParaRPr lang="en-US" sz="2400" b="1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OLED monochrome </a:t>
            </a:r>
            <a:r>
              <a:rPr lang="en-US" dirty="0" smtClean="0"/>
              <a:t>128×64 </a:t>
            </a:r>
            <a:r>
              <a:rPr lang="en-US" dirty="0"/>
              <a:t>matrix display </a:t>
            </a:r>
            <a:r>
              <a:rPr lang="en-US" dirty="0" smtClean="0"/>
              <a:t>module.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Used for show a notification message with distance.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63188" y="3030452"/>
            <a:ext cx="396454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Buzzer: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Used for </a:t>
            </a:r>
            <a:r>
              <a:rPr lang="en-US" dirty="0" smtClean="0"/>
              <a:t>notification sound.</a:t>
            </a: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It makes sound through </a:t>
            </a:r>
            <a:r>
              <a:rPr lang="en-US" dirty="0" smtClean="0"/>
              <a:t>vibration.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63188" y="1180011"/>
            <a:ext cx="619753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LED Breakout Board :</a:t>
            </a:r>
            <a:endParaRPr lang="en-US" sz="24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Used for notification light when the obstacle detected.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LED light with a resistor.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Used red and green led for different conditions.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595" y="3102445"/>
            <a:ext cx="2042337" cy="13699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628674" y="2733112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514057" y="4542917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Buzzer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154" y="1180011"/>
            <a:ext cx="2155479" cy="14825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225" y="4912249"/>
            <a:ext cx="2116707" cy="114451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12309" y="6226019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OLED display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92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7A40A-23D1-4772-A839-FD1A3740A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SG" sz="4000" spc="3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</a:t>
            </a:r>
            <a:r>
              <a:rPr lang="en-SG" sz="4000" spc="3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Workflow</a:t>
            </a:r>
            <a:endParaRPr lang="en-US" sz="4000" spc="3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58" y="739285"/>
            <a:ext cx="10393379" cy="626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615191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096F0E7-E7B5-406E-8E94-F0043B2AC7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04C6BCC-A38B-4625-90E6-7D3BBA3909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41CBB0-BAA0-4983-8F2B-E10AF3358DA8}">
  <ds:schemaRefs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865</TotalTime>
  <Words>722</Words>
  <Application>Microsoft Office PowerPoint</Application>
  <PresentationFormat>Widescreen</PresentationFormat>
  <Paragraphs>121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Trebuchet MS</vt:lpstr>
      <vt:lpstr>Wingdings</vt:lpstr>
      <vt:lpstr>Wingdings 3</vt:lpstr>
      <vt:lpstr>Facet</vt:lpstr>
      <vt:lpstr>Automated Obstacle Detection and Speed  Controlling System </vt:lpstr>
      <vt:lpstr>  Presented By </vt:lpstr>
      <vt:lpstr>Main PURPOSE</vt:lpstr>
      <vt:lpstr>          Block Diagram of the Project</vt:lpstr>
      <vt:lpstr>Ultrasonic Sensor Overview</vt:lpstr>
      <vt:lpstr>       Circuit Design</vt:lpstr>
      <vt:lpstr>PowerPoint Presentation</vt:lpstr>
      <vt:lpstr>PowerPoint Presentation</vt:lpstr>
      <vt:lpstr>Project Workflow</vt:lpstr>
      <vt:lpstr>                Conditions </vt:lpstr>
      <vt:lpstr>Results</vt:lpstr>
      <vt:lpstr>Results</vt:lpstr>
      <vt:lpstr>Results</vt:lpstr>
      <vt:lpstr>Results</vt:lpstr>
      <vt:lpstr>Environmental and Society Impact</vt:lpstr>
      <vt:lpstr>Project Finance</vt:lpstr>
      <vt:lpstr>ADVANTAGES</vt:lpstr>
      <vt:lpstr>Limitations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A.I. Controlled Smart Home</dc:title>
  <dc:subject>MAES</dc:subject>
  <dc:creator>Mahir</dc:creator>
  <cp:lastModifiedBy>Ullas</cp:lastModifiedBy>
  <cp:revision>351</cp:revision>
  <dcterms:created xsi:type="dcterms:W3CDTF">2020-09-10T17:18:47Z</dcterms:created>
  <dcterms:modified xsi:type="dcterms:W3CDTF">2021-04-16T06:55:04Z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