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lob Saha" userId="a23b0f562d705aed" providerId="LiveId" clId="{3D8E58DD-824C-46F1-A68A-103015EB1CE1}"/>
    <pc:docChg chg="undo redo custSel addSld modSld">
      <pc:chgData name="Pallob Saha" userId="a23b0f562d705aed" providerId="LiveId" clId="{3D8E58DD-824C-46F1-A68A-103015EB1CE1}" dt="2021-04-23T11:27:31.417" v="293" actId="20577"/>
      <pc:docMkLst>
        <pc:docMk/>
      </pc:docMkLst>
      <pc:sldChg chg="modSp mod">
        <pc:chgData name="Pallob Saha" userId="a23b0f562d705aed" providerId="LiveId" clId="{3D8E58DD-824C-46F1-A68A-103015EB1CE1}" dt="2021-04-23T07:23:55.278" v="166" actId="20577"/>
        <pc:sldMkLst>
          <pc:docMk/>
          <pc:sldMk cId="1079814898" sldId="257"/>
        </pc:sldMkLst>
        <pc:graphicFrameChg chg="mod modGraphic">
          <ac:chgData name="Pallob Saha" userId="a23b0f562d705aed" providerId="LiveId" clId="{3D8E58DD-824C-46F1-A68A-103015EB1CE1}" dt="2021-04-23T07:23:55.278" v="166" actId="20577"/>
          <ac:graphicFrameMkLst>
            <pc:docMk/>
            <pc:sldMk cId="1079814898" sldId="257"/>
            <ac:graphicFrameMk id="4" creationId="{19E88F79-510F-4F47-8A7B-12EB2B65F60D}"/>
          </ac:graphicFrameMkLst>
        </pc:graphicFrameChg>
      </pc:sldChg>
      <pc:sldChg chg="addSp delSp modSp mod">
        <pc:chgData name="Pallob Saha" userId="a23b0f562d705aed" providerId="LiveId" clId="{3D8E58DD-824C-46F1-A68A-103015EB1CE1}" dt="2021-04-23T07:18:46.217" v="108" actId="1076"/>
        <pc:sldMkLst>
          <pc:docMk/>
          <pc:sldMk cId="2022513433" sldId="258"/>
        </pc:sldMkLst>
        <pc:spChg chg="del mod">
          <ac:chgData name="Pallob Saha" userId="a23b0f562d705aed" providerId="LiveId" clId="{3D8E58DD-824C-46F1-A68A-103015EB1CE1}" dt="2021-04-23T07:18:29.326" v="105" actId="478"/>
          <ac:spMkLst>
            <pc:docMk/>
            <pc:sldMk cId="2022513433" sldId="258"/>
            <ac:spMk id="3" creationId="{2A21CB24-97E7-4DE6-B680-DD6B10CC1220}"/>
          </ac:spMkLst>
        </pc:spChg>
        <pc:spChg chg="add del mod">
          <ac:chgData name="Pallob Saha" userId="a23b0f562d705aed" providerId="LiveId" clId="{3D8E58DD-824C-46F1-A68A-103015EB1CE1}" dt="2021-04-23T07:18:40.401" v="107" actId="478"/>
          <ac:spMkLst>
            <pc:docMk/>
            <pc:sldMk cId="2022513433" sldId="258"/>
            <ac:spMk id="5" creationId="{DB137222-80CD-4065-ABA3-7073541FB6B8}"/>
          </ac:spMkLst>
        </pc:spChg>
        <pc:spChg chg="add mod">
          <ac:chgData name="Pallob Saha" userId="a23b0f562d705aed" providerId="LiveId" clId="{3D8E58DD-824C-46F1-A68A-103015EB1CE1}" dt="2021-04-23T07:18:46.217" v="108" actId="1076"/>
          <ac:spMkLst>
            <pc:docMk/>
            <pc:sldMk cId="2022513433" sldId="258"/>
            <ac:spMk id="6" creationId="{2A21CB24-97E7-4DE6-B680-DD6B10CC1220}"/>
          </ac:spMkLst>
        </pc:spChg>
      </pc:sldChg>
      <pc:sldChg chg="addSp modSp mod">
        <pc:chgData name="Pallob Saha" userId="a23b0f562d705aed" providerId="LiveId" clId="{3D8E58DD-824C-46F1-A68A-103015EB1CE1}" dt="2021-04-23T11:26:27.314" v="274" actId="1076"/>
        <pc:sldMkLst>
          <pc:docMk/>
          <pc:sldMk cId="1403362782" sldId="260"/>
        </pc:sldMkLst>
        <pc:spChg chg="add mod">
          <ac:chgData name="Pallob Saha" userId="a23b0f562d705aed" providerId="LiveId" clId="{3D8E58DD-824C-46F1-A68A-103015EB1CE1}" dt="2021-04-23T11:26:27.314" v="274" actId="1076"/>
          <ac:spMkLst>
            <pc:docMk/>
            <pc:sldMk cId="1403362782" sldId="260"/>
            <ac:spMk id="4" creationId="{B06BC32F-DCEB-42FF-A602-31C24E3BAB14}"/>
          </ac:spMkLst>
        </pc:spChg>
      </pc:sldChg>
      <pc:sldChg chg="addSp delSp modSp mod">
        <pc:chgData name="Pallob Saha" userId="a23b0f562d705aed" providerId="LiveId" clId="{3D8E58DD-824C-46F1-A68A-103015EB1CE1}" dt="2021-04-23T11:18:00.174" v="250" actId="20577"/>
        <pc:sldMkLst>
          <pc:docMk/>
          <pc:sldMk cId="1662383584" sldId="261"/>
        </pc:sldMkLst>
        <pc:spChg chg="add del mod">
          <ac:chgData name="Pallob Saha" userId="a23b0f562d705aed" providerId="LiveId" clId="{3D8E58DD-824C-46F1-A68A-103015EB1CE1}" dt="2021-04-23T11:12:48.336" v="243" actId="478"/>
          <ac:spMkLst>
            <pc:docMk/>
            <pc:sldMk cId="1662383584" sldId="261"/>
            <ac:spMk id="5" creationId="{7A531F49-984F-4FBC-BCB3-D5952A678766}"/>
          </ac:spMkLst>
        </pc:spChg>
        <pc:spChg chg="add mod">
          <ac:chgData name="Pallob Saha" userId="a23b0f562d705aed" providerId="LiveId" clId="{3D8E58DD-824C-46F1-A68A-103015EB1CE1}" dt="2021-04-23T11:18:00.174" v="250" actId="20577"/>
          <ac:spMkLst>
            <pc:docMk/>
            <pc:sldMk cId="1662383584" sldId="261"/>
            <ac:spMk id="6" creationId="{271446C9-61F5-4CB0-9FFE-22826D037A57}"/>
          </ac:spMkLst>
        </pc:spChg>
        <pc:spChg chg="del mod">
          <ac:chgData name="Pallob Saha" userId="a23b0f562d705aed" providerId="LiveId" clId="{3D8E58DD-824C-46F1-A68A-103015EB1CE1}" dt="2021-04-23T11:12:57.780" v="246" actId="478"/>
          <ac:spMkLst>
            <pc:docMk/>
            <pc:sldMk cId="1662383584" sldId="261"/>
            <ac:spMk id="10" creationId="{271446C9-61F5-4CB0-9FFE-22826D037A57}"/>
          </ac:spMkLst>
        </pc:spChg>
      </pc:sldChg>
      <pc:sldChg chg="addSp modSp mod">
        <pc:chgData name="Pallob Saha" userId="a23b0f562d705aed" providerId="LiveId" clId="{3D8E58DD-824C-46F1-A68A-103015EB1CE1}" dt="2021-04-23T11:26:19.170" v="273" actId="20577"/>
        <pc:sldMkLst>
          <pc:docMk/>
          <pc:sldMk cId="3471046126" sldId="262"/>
        </pc:sldMkLst>
        <pc:spChg chg="add mod">
          <ac:chgData name="Pallob Saha" userId="a23b0f562d705aed" providerId="LiveId" clId="{3D8E58DD-824C-46F1-A68A-103015EB1CE1}" dt="2021-04-23T11:26:19.170" v="273" actId="20577"/>
          <ac:spMkLst>
            <pc:docMk/>
            <pc:sldMk cId="3471046126" sldId="262"/>
            <ac:spMk id="5" creationId="{AAE67B93-45A8-4214-BAFB-ED55EA7A6CAF}"/>
          </ac:spMkLst>
        </pc:spChg>
      </pc:sldChg>
      <pc:sldChg chg="addSp modSp mod">
        <pc:chgData name="Pallob Saha" userId="a23b0f562d705aed" providerId="LiveId" clId="{3D8E58DD-824C-46F1-A68A-103015EB1CE1}" dt="2021-04-23T11:26:51.202" v="281" actId="1076"/>
        <pc:sldMkLst>
          <pc:docMk/>
          <pc:sldMk cId="771728702" sldId="263"/>
        </pc:sldMkLst>
        <pc:spChg chg="add mod">
          <ac:chgData name="Pallob Saha" userId="a23b0f562d705aed" providerId="LiveId" clId="{3D8E58DD-824C-46F1-A68A-103015EB1CE1}" dt="2021-04-23T11:26:51.202" v="281" actId="1076"/>
          <ac:spMkLst>
            <pc:docMk/>
            <pc:sldMk cId="771728702" sldId="263"/>
            <ac:spMk id="4" creationId="{BFA5CF31-A33F-4892-A2AF-231105E481E7}"/>
          </ac:spMkLst>
        </pc:spChg>
        <pc:picChg chg="mod">
          <ac:chgData name="Pallob Saha" userId="a23b0f562d705aed" providerId="LiveId" clId="{3D8E58DD-824C-46F1-A68A-103015EB1CE1}" dt="2021-04-23T11:26:44.063" v="279" actId="1076"/>
          <ac:picMkLst>
            <pc:docMk/>
            <pc:sldMk cId="771728702" sldId="263"/>
            <ac:picMk id="5122" creationId="{63EA4777-FE94-48C9-ADFE-3686EBED4F95}"/>
          </ac:picMkLst>
        </pc:picChg>
      </pc:sldChg>
      <pc:sldChg chg="addSp modSp mod">
        <pc:chgData name="Pallob Saha" userId="a23b0f562d705aed" providerId="LiveId" clId="{3D8E58DD-824C-46F1-A68A-103015EB1CE1}" dt="2021-04-23T11:27:18.278" v="288" actId="14100"/>
        <pc:sldMkLst>
          <pc:docMk/>
          <pc:sldMk cId="1150168113" sldId="264"/>
        </pc:sldMkLst>
        <pc:spChg chg="add mod">
          <ac:chgData name="Pallob Saha" userId="a23b0f562d705aed" providerId="LiveId" clId="{3D8E58DD-824C-46F1-A68A-103015EB1CE1}" dt="2021-04-23T11:27:11.226" v="286" actId="1076"/>
          <ac:spMkLst>
            <pc:docMk/>
            <pc:sldMk cId="1150168113" sldId="264"/>
            <ac:spMk id="4" creationId="{C00B1BB1-3B8E-487D-98C8-C16438AD7D86}"/>
          </ac:spMkLst>
        </pc:spChg>
        <pc:picChg chg="mod">
          <ac:chgData name="Pallob Saha" userId="a23b0f562d705aed" providerId="LiveId" clId="{3D8E58DD-824C-46F1-A68A-103015EB1CE1}" dt="2021-04-23T11:27:18.278" v="288" actId="14100"/>
          <ac:picMkLst>
            <pc:docMk/>
            <pc:sldMk cId="1150168113" sldId="264"/>
            <ac:picMk id="6147" creationId="{49E5640B-8F8E-4B17-BDBF-40BD2C5A1562}"/>
          </ac:picMkLst>
        </pc:picChg>
      </pc:sldChg>
      <pc:sldChg chg="modSp mod">
        <pc:chgData name="Pallob Saha" userId="a23b0f562d705aed" providerId="LiveId" clId="{3D8E58DD-824C-46F1-A68A-103015EB1CE1}" dt="2021-04-23T07:24:20.548" v="167" actId="1076"/>
        <pc:sldMkLst>
          <pc:docMk/>
          <pc:sldMk cId="2796871367" sldId="267"/>
        </pc:sldMkLst>
        <pc:spChg chg="mod">
          <ac:chgData name="Pallob Saha" userId="a23b0f562d705aed" providerId="LiveId" clId="{3D8E58DD-824C-46F1-A68A-103015EB1CE1}" dt="2021-04-23T07:24:20.548" v="167" actId="1076"/>
          <ac:spMkLst>
            <pc:docMk/>
            <pc:sldMk cId="2796871367" sldId="267"/>
            <ac:spMk id="3" creationId="{E1F641C4-F687-4955-A1CE-FE9F1B180588}"/>
          </ac:spMkLst>
        </pc:spChg>
      </pc:sldChg>
      <pc:sldChg chg="addSp delSp modSp new mod">
        <pc:chgData name="Pallob Saha" userId="a23b0f562d705aed" providerId="LiveId" clId="{3D8E58DD-824C-46F1-A68A-103015EB1CE1}" dt="2021-04-23T11:27:31.417" v="293" actId="20577"/>
        <pc:sldMkLst>
          <pc:docMk/>
          <pc:sldMk cId="1990420370" sldId="270"/>
        </pc:sldMkLst>
        <pc:spChg chg="mod">
          <ac:chgData name="Pallob Saha" userId="a23b0f562d705aed" providerId="LiveId" clId="{3D8E58DD-824C-46F1-A68A-103015EB1CE1}" dt="2021-04-23T11:09:47.781" v="222" actId="207"/>
          <ac:spMkLst>
            <pc:docMk/>
            <pc:sldMk cId="1990420370" sldId="270"/>
            <ac:spMk id="2" creationId="{680AF81E-4ECE-4E81-AEC0-E58F5D244A2D}"/>
          </ac:spMkLst>
        </pc:spChg>
        <pc:spChg chg="del">
          <ac:chgData name="Pallob Saha" userId="a23b0f562d705aed" providerId="LiveId" clId="{3D8E58DD-824C-46F1-A68A-103015EB1CE1}" dt="2021-04-23T11:07:32.012" v="189"/>
          <ac:spMkLst>
            <pc:docMk/>
            <pc:sldMk cId="1990420370" sldId="270"/>
            <ac:spMk id="3" creationId="{00A94EB4-A288-4C21-9F19-AACFCDFF2D74}"/>
          </ac:spMkLst>
        </pc:spChg>
        <pc:spChg chg="add mod">
          <ac:chgData name="Pallob Saha" userId="a23b0f562d705aed" providerId="LiveId" clId="{3D8E58DD-824C-46F1-A68A-103015EB1CE1}" dt="2021-04-23T11:27:31.417" v="293" actId="20577"/>
          <ac:spMkLst>
            <pc:docMk/>
            <pc:sldMk cId="1990420370" sldId="270"/>
            <ac:spMk id="5" creationId="{44D84A38-60AF-4D1A-AA5A-2349FFA8E65D}"/>
          </ac:spMkLst>
        </pc:spChg>
        <pc:picChg chg="add mod">
          <ac:chgData name="Pallob Saha" userId="a23b0f562d705aed" providerId="LiveId" clId="{3D8E58DD-824C-46F1-A68A-103015EB1CE1}" dt="2021-04-23T11:07:42.608" v="194" actId="1076"/>
          <ac:picMkLst>
            <pc:docMk/>
            <pc:sldMk cId="1990420370" sldId="270"/>
            <ac:picMk id="1026" creationId="{F654DC3C-5731-4C5B-9651-A0A6FDA71483}"/>
          </ac:picMkLst>
        </pc:picChg>
        <pc:picChg chg="add del mod">
          <ac:chgData name="Pallob Saha" userId="a23b0f562d705aed" providerId="LiveId" clId="{3D8E58DD-824C-46F1-A68A-103015EB1CE1}" dt="2021-04-23T11:08:15.234" v="198"/>
          <ac:picMkLst>
            <pc:docMk/>
            <pc:sldMk cId="1990420370" sldId="270"/>
            <ac:picMk id="1028" creationId="{19E50A9B-AB50-4552-A4A8-91AEE6003F7D}"/>
          </ac:picMkLst>
        </pc:picChg>
        <pc:picChg chg="add mod">
          <ac:chgData name="Pallob Saha" userId="a23b0f562d705aed" providerId="LiveId" clId="{3D8E58DD-824C-46F1-A68A-103015EB1CE1}" dt="2021-04-23T11:08:47.035" v="209" actId="1076"/>
          <ac:picMkLst>
            <pc:docMk/>
            <pc:sldMk cId="1990420370" sldId="270"/>
            <ac:picMk id="1030" creationId="{D3F63E2A-2448-42F6-B445-039204BB6D6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1BDC45-BD41-4DE8-B361-6C2F90F6129C}"/>
              </a:ext>
            </a:extLst>
          </p:cNvPr>
          <p:cNvSpPr txBox="1">
            <a:spLocks/>
          </p:cNvSpPr>
          <p:nvPr/>
        </p:nvSpPr>
        <p:spPr>
          <a:xfrm>
            <a:off x="1272050" y="315280"/>
            <a:ext cx="10072128" cy="176254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5400" dirty="0">
                <a:solidFill>
                  <a:schemeClr val="accent1">
                    <a:lumMod val="20000"/>
                    <a:lumOff val="80000"/>
                  </a:schemeClr>
                </a:solidFill>
                <a:latin typeface="Times New Roman" panose="02020603050405020304" pitchFamily="18" charset="0"/>
                <a:cs typeface="Times New Roman" panose="02020603050405020304" pitchFamily="18" charset="0"/>
              </a:rPr>
              <a:t>Engineering shop lab</a:t>
            </a:r>
            <a:br>
              <a:rPr lang="en-US" sz="24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Fridge door alarm on PCB</a:t>
            </a:r>
            <a:endParaRPr lang="en-US" sz="18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19F1A7D5-3224-473C-90A5-004F8FF93135}"/>
              </a:ext>
            </a:extLst>
          </p:cNvPr>
          <p:cNvSpPr>
            <a:spLocks noGrp="1"/>
          </p:cNvSpPr>
          <p:nvPr>
            <p:ph type="subTitle" idx="1"/>
          </p:nvPr>
        </p:nvSpPr>
        <p:spPr>
          <a:xfrm>
            <a:off x="1272050" y="2365512"/>
            <a:ext cx="9859933" cy="2955234"/>
          </a:xfrm>
        </p:spPr>
        <p:txBody>
          <a:bodyPr>
            <a:normAutofit/>
          </a:bodyPr>
          <a:lstStyle/>
          <a:p>
            <a:r>
              <a:rPr lang="en-US" sz="2800" dirty="0">
                <a:solidFill>
                  <a:schemeClr val="accent1">
                    <a:lumMod val="20000"/>
                    <a:lumOff val="80000"/>
                  </a:schemeClr>
                </a:solidFill>
                <a:latin typeface="Times New Roman" panose="02020603050405020304" pitchFamily="18" charset="0"/>
                <a:cs typeface="Times New Roman" panose="02020603050405020304" pitchFamily="18" charset="0"/>
              </a:rPr>
              <a:t>   Presented by –</a:t>
            </a:r>
          </a:p>
          <a:p>
            <a:pPr algn="l"/>
            <a:endParaRPr lang="en-US" sz="28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lgn="r"/>
            <a:r>
              <a:rPr lang="en-US" sz="2800" dirty="0">
                <a:latin typeface="Times New Roman" panose="02020603050405020304" pitchFamily="18" charset="0"/>
                <a:cs typeface="Times New Roman" panose="02020603050405020304" pitchFamily="18" charset="0"/>
              </a:rPr>
              <a:t>Group-05</a:t>
            </a:r>
          </a:p>
          <a:p>
            <a:pPr algn="r"/>
            <a:r>
              <a:rPr lang="en-US" sz="2800" dirty="0">
                <a:latin typeface="Times New Roman" panose="02020603050405020304" pitchFamily="18" charset="0"/>
                <a:cs typeface="Times New Roman" panose="02020603050405020304" pitchFamily="18" charset="0"/>
              </a:rPr>
              <a:t>Section- e</a:t>
            </a:r>
          </a:p>
          <a:p>
            <a:pPr algn="r"/>
            <a:r>
              <a:rPr lang="en-US" sz="2800" dirty="0">
                <a:latin typeface="Times New Roman" panose="02020603050405020304" pitchFamily="18" charset="0"/>
                <a:cs typeface="Times New Roman" panose="02020603050405020304" pitchFamily="18" charset="0"/>
              </a:rPr>
              <a:t>American International University Bangladesh</a:t>
            </a:r>
          </a:p>
          <a:p>
            <a:endParaRPr lang="en-US" dirty="0"/>
          </a:p>
        </p:txBody>
      </p:sp>
      <p:pic>
        <p:nvPicPr>
          <p:cNvPr id="6" name="Picture 5" descr="C:\Users\PALLOB SAHA\Desktop\AIUB_whole_logo.png">
            <a:extLst>
              <a:ext uri="{FF2B5EF4-FFF2-40B4-BE49-F238E27FC236}">
                <a16:creationId xmlns:a16="http://schemas.microsoft.com/office/drawing/2014/main" id="{DCD4A38E-9E6D-44A8-96F6-A974537151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67062" y="2782953"/>
            <a:ext cx="1669773" cy="1643271"/>
          </a:xfrm>
          <a:prstGeom prst="rect">
            <a:avLst/>
          </a:prstGeom>
          <a:noFill/>
          <a:ln>
            <a:noFill/>
          </a:ln>
        </p:spPr>
      </p:pic>
    </p:spTree>
    <p:extLst>
      <p:ext uri="{BB962C8B-B14F-4D97-AF65-F5344CB8AC3E}">
        <p14:creationId xmlns:p14="http://schemas.microsoft.com/office/powerpoint/2010/main" val="208123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F81E-4ECE-4E81-AEC0-E58F5D244A2D}"/>
              </a:ext>
            </a:extLst>
          </p:cNvPr>
          <p:cNvSpPr>
            <a:spLocks noGrp="1"/>
          </p:cNvSpPr>
          <p:nvPr>
            <p:ph type="title"/>
          </p:nvPr>
        </p:nvSpPr>
        <p:spPr/>
        <p:txBody>
          <a:bodyPr/>
          <a:lstStyle/>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REAL IMPLEMENTATION:</a:t>
            </a:r>
          </a:p>
        </p:txBody>
      </p:sp>
      <p:pic>
        <p:nvPicPr>
          <p:cNvPr id="1026" name="Picture 2">
            <a:extLst>
              <a:ext uri="{FF2B5EF4-FFF2-40B4-BE49-F238E27FC236}">
                <a16:creationId xmlns:a16="http://schemas.microsoft.com/office/drawing/2014/main" id="{F654DC3C-5731-4C5B-9651-A0A6FDA714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1" y="2289313"/>
            <a:ext cx="4898751" cy="38133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3F63E2A-2448-42F6-B445-039204BB6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89313"/>
            <a:ext cx="5249335" cy="37206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D84A38-60AF-4D1A-AA5A-2349FFA8E65D}"/>
              </a:ext>
            </a:extLst>
          </p:cNvPr>
          <p:cNvSpPr txBox="1"/>
          <p:nvPr/>
        </p:nvSpPr>
        <p:spPr>
          <a:xfrm>
            <a:off x="3846860" y="6233428"/>
            <a:ext cx="3475383" cy="461665"/>
          </a:xfrm>
          <a:prstGeom prst="rect">
            <a:avLst/>
          </a:prstGeom>
          <a:noFill/>
        </p:spPr>
        <p:txBody>
          <a:bodyPr wrap="square">
            <a:spAutoFit/>
          </a:bodyPr>
          <a:lstStyle/>
          <a:p>
            <a:pPr marR="0" algn="ctr">
              <a:spcBef>
                <a:spcPts val="0"/>
              </a:spcBef>
              <a:spcAft>
                <a:spcPts val="0"/>
              </a:spcAft>
            </a:pPr>
            <a:r>
              <a:rPr lang="en-US" sz="2400" dirty="0">
                <a:solidFill>
                  <a:schemeClr val="accent1">
                    <a:lumMod val="20000"/>
                    <a:lumOff val="80000"/>
                  </a:schemeClr>
                </a:solidFill>
                <a:effectLst/>
                <a:latin typeface="Times New Roman" panose="02020603050405020304" pitchFamily="18" charset="0"/>
                <a:ea typeface="Times New Roman" panose="02020603050405020304" pitchFamily="18" charset="0"/>
              </a:rPr>
              <a:t>Figure -5</a:t>
            </a:r>
          </a:p>
        </p:txBody>
      </p:sp>
    </p:spTree>
    <p:extLst>
      <p:ext uri="{BB962C8B-B14F-4D97-AF65-F5344CB8AC3E}">
        <p14:creationId xmlns:p14="http://schemas.microsoft.com/office/powerpoint/2010/main" val="1990420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4D40-43DC-47F8-88CB-8E73328C577A}"/>
              </a:ext>
            </a:extLst>
          </p:cNvPr>
          <p:cNvSpPr>
            <a:spLocks noGrp="1"/>
          </p:cNvSpPr>
          <p:nvPr>
            <p:ph type="title"/>
          </p:nvPr>
        </p:nvSpPr>
        <p:spPr/>
        <p:txBody>
          <a:bodyPr/>
          <a:lstStyle/>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Gantt chart:</a:t>
            </a:r>
          </a:p>
        </p:txBody>
      </p:sp>
      <p:graphicFrame>
        <p:nvGraphicFramePr>
          <p:cNvPr id="5" name="Table 4">
            <a:extLst>
              <a:ext uri="{FF2B5EF4-FFF2-40B4-BE49-F238E27FC236}">
                <a16:creationId xmlns:a16="http://schemas.microsoft.com/office/drawing/2014/main" id="{84200215-3165-4CA8-8F9A-D4A2E1735C35}"/>
              </a:ext>
            </a:extLst>
          </p:cNvPr>
          <p:cNvGraphicFramePr>
            <a:graphicFrameLocks noGrp="1"/>
          </p:cNvGraphicFramePr>
          <p:nvPr>
            <p:extLst>
              <p:ext uri="{D42A27DB-BD31-4B8C-83A1-F6EECF244321}">
                <p14:modId xmlns:p14="http://schemas.microsoft.com/office/powerpoint/2010/main" val="414884475"/>
              </p:ext>
            </p:extLst>
          </p:nvPr>
        </p:nvGraphicFramePr>
        <p:xfrm>
          <a:off x="834886" y="2065867"/>
          <a:ext cx="8163339" cy="4253948"/>
        </p:xfrm>
        <a:graphic>
          <a:graphicData uri="http://schemas.openxmlformats.org/drawingml/2006/table">
            <a:tbl>
              <a:tblPr firstRow="1" firstCol="1" lastRow="1" lastCol="1" bandRow="1" bandCol="1"/>
              <a:tblGrid>
                <a:gridCol w="3816742">
                  <a:extLst>
                    <a:ext uri="{9D8B030D-6E8A-4147-A177-3AD203B41FA5}">
                      <a16:colId xmlns:a16="http://schemas.microsoft.com/office/drawing/2014/main" val="634377267"/>
                    </a:ext>
                  </a:extLst>
                </a:gridCol>
                <a:gridCol w="557946">
                  <a:extLst>
                    <a:ext uri="{9D8B030D-6E8A-4147-A177-3AD203B41FA5}">
                      <a16:colId xmlns:a16="http://schemas.microsoft.com/office/drawing/2014/main" val="415841450"/>
                    </a:ext>
                  </a:extLst>
                </a:gridCol>
                <a:gridCol w="557946">
                  <a:extLst>
                    <a:ext uri="{9D8B030D-6E8A-4147-A177-3AD203B41FA5}">
                      <a16:colId xmlns:a16="http://schemas.microsoft.com/office/drawing/2014/main" val="2361725715"/>
                    </a:ext>
                  </a:extLst>
                </a:gridCol>
                <a:gridCol w="749523">
                  <a:extLst>
                    <a:ext uri="{9D8B030D-6E8A-4147-A177-3AD203B41FA5}">
                      <a16:colId xmlns:a16="http://schemas.microsoft.com/office/drawing/2014/main" val="811491944"/>
                    </a:ext>
                  </a:extLst>
                </a:gridCol>
                <a:gridCol w="685334">
                  <a:extLst>
                    <a:ext uri="{9D8B030D-6E8A-4147-A177-3AD203B41FA5}">
                      <a16:colId xmlns:a16="http://schemas.microsoft.com/office/drawing/2014/main" val="2005221038"/>
                    </a:ext>
                  </a:extLst>
                </a:gridCol>
                <a:gridCol w="715948">
                  <a:extLst>
                    <a:ext uri="{9D8B030D-6E8A-4147-A177-3AD203B41FA5}">
                      <a16:colId xmlns:a16="http://schemas.microsoft.com/office/drawing/2014/main" val="1356217990"/>
                    </a:ext>
                  </a:extLst>
                </a:gridCol>
                <a:gridCol w="76586">
                  <a:extLst>
                    <a:ext uri="{9D8B030D-6E8A-4147-A177-3AD203B41FA5}">
                      <a16:colId xmlns:a16="http://schemas.microsoft.com/office/drawing/2014/main" val="1809470457"/>
                    </a:ext>
                  </a:extLst>
                </a:gridCol>
                <a:gridCol w="1003314">
                  <a:extLst>
                    <a:ext uri="{9D8B030D-6E8A-4147-A177-3AD203B41FA5}">
                      <a16:colId xmlns:a16="http://schemas.microsoft.com/office/drawing/2014/main" val="3960318907"/>
                    </a:ext>
                  </a:extLst>
                </a:gridCol>
              </a:tblGrid>
              <a:tr h="894375">
                <a:tc>
                  <a:txBody>
                    <a:bodyPr/>
                    <a:lstStyle/>
                    <a:p>
                      <a:pPr marL="67945" marR="0">
                        <a:spcBef>
                          <a:spcPts val="5"/>
                        </a:spcBef>
                        <a:spcAft>
                          <a:spcPts val="0"/>
                        </a:spcAft>
                      </a:pPr>
                      <a:endParaRPr lang="en-US" sz="1800" b="0"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p>
                      <a:pPr marL="67945" marR="0" algn="ctr">
                        <a:spcBef>
                          <a:spcPts val="5"/>
                        </a:spcBef>
                        <a:spcAft>
                          <a:spcPts val="0"/>
                        </a:spcAft>
                      </a:pPr>
                      <a:r>
                        <a:rPr lang="en-US" sz="2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Task</a:t>
                      </a:r>
                      <a:endParaRPr lang="en-US" sz="1800"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BEBEBE"/>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a:txBody>
                    <a:bodyPr/>
                    <a:lstStyle/>
                    <a:p>
                      <a:pPr marL="0" marR="0">
                        <a:spcBef>
                          <a:spcPts val="870"/>
                        </a:spcBef>
                        <a:spcAft>
                          <a:spcPts val="0"/>
                        </a:spcAft>
                      </a:pP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7</a:t>
                      </a:r>
                      <a:r>
                        <a:rPr lang="en-US" sz="1800" b="1" spc="-5" dirty="0">
                          <a:solidFill>
                            <a:schemeClr val="accent1">
                              <a:lumMod val="20000"/>
                              <a:lumOff val="80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April</a:t>
                      </a:r>
                      <a:endParaRPr lang="en-US" sz="1600"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txBody>
                  <a:tcPr marL="0" marR="0" marT="0" marB="0" vert="vert270">
                    <a:lnL>
                      <a:noFill/>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a:txBody>
                    <a:bodyPr/>
                    <a:lstStyle/>
                    <a:p>
                      <a:pPr marL="0" marR="0">
                        <a:spcBef>
                          <a:spcPts val="870"/>
                        </a:spcBef>
                        <a:spcAft>
                          <a:spcPts val="0"/>
                        </a:spcAft>
                      </a:pP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10 April</a:t>
                      </a:r>
                      <a:endParaRPr lang="en-US" sz="1600"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txBody>
                  <a:tcPr marL="0" marR="0" marT="0" marB="0" vert="vert270">
                    <a:lnL>
                      <a:noFill/>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a:txBody>
                    <a:bodyPr/>
                    <a:lstStyle/>
                    <a:p>
                      <a:pPr marL="0" marR="0">
                        <a:spcBef>
                          <a:spcPts val="600"/>
                        </a:spcBef>
                        <a:spcAft>
                          <a:spcPts val="0"/>
                        </a:spcAft>
                      </a:pP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11-15</a:t>
                      </a:r>
                      <a:endParaRPr lang="en-US" sz="1600"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p>
                      <a:pPr marL="0" marR="0">
                        <a:lnSpc>
                          <a:spcPts val="1275"/>
                        </a:lnSpc>
                        <a:spcBef>
                          <a:spcPts val="35"/>
                        </a:spcBef>
                        <a:spcAft>
                          <a:spcPts val="0"/>
                        </a:spcAft>
                      </a:pP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April</a:t>
                      </a:r>
                      <a:endParaRPr lang="en-US" sz="1600"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txBody>
                  <a:tcPr marL="0" marR="0" marT="0" marB="0" vert="vert270">
                    <a:lnL>
                      <a:noFill/>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a:txBody>
                    <a:bodyPr/>
                    <a:lstStyle/>
                    <a:p>
                      <a:pPr marL="0" marR="0">
                        <a:spcBef>
                          <a:spcPts val="455"/>
                        </a:spcBef>
                        <a:spcAft>
                          <a:spcPts val="0"/>
                        </a:spcAft>
                      </a:pP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16-18</a:t>
                      </a:r>
                      <a:endParaRPr lang="en-US" sz="1600"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p>
                      <a:pPr marL="0" marR="0">
                        <a:lnSpc>
                          <a:spcPts val="1130"/>
                        </a:lnSpc>
                        <a:spcBef>
                          <a:spcPts val="40"/>
                        </a:spcBef>
                        <a:spcAft>
                          <a:spcPts val="0"/>
                        </a:spcAft>
                      </a:pP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April</a:t>
                      </a:r>
                      <a:endParaRPr lang="en-US" sz="1600"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txBody>
                  <a:tcPr marL="0" marR="0" marT="0" marB="0" vert="vert270">
                    <a:lnL>
                      <a:noFill/>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gridSpan="2">
                  <a:txBody>
                    <a:bodyPr/>
                    <a:lstStyle/>
                    <a:p>
                      <a:pPr marL="0" marR="0">
                        <a:spcBef>
                          <a:spcPts val="1000"/>
                        </a:spcBef>
                        <a:spcAft>
                          <a:spcPts val="0"/>
                        </a:spcAft>
                      </a:pP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19-20</a:t>
                      </a:r>
                      <a:endParaRPr lang="en-US" sz="1600"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p>
                      <a:pPr marL="0" marR="0">
                        <a:spcBef>
                          <a:spcPts val="35"/>
                        </a:spcBef>
                        <a:spcAft>
                          <a:spcPts val="0"/>
                        </a:spcAft>
                      </a:pP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April</a:t>
                      </a:r>
                      <a:endParaRPr lang="en-US" sz="1600"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txBody>
                  <a:tcPr marL="0" marR="0" marT="0" marB="0" vert="vert270">
                    <a:lnL>
                      <a:noFill/>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hMerge="1">
                  <a:txBody>
                    <a:bodyPr/>
                    <a:lstStyle/>
                    <a:p>
                      <a:endParaRPr lang="en-US"/>
                    </a:p>
                  </a:txBody>
                  <a:tcPr/>
                </a:tc>
                <a:tc>
                  <a:txBody>
                    <a:bodyPr/>
                    <a:lstStyle/>
                    <a:p>
                      <a:pPr marL="71755" marR="0">
                        <a:spcBef>
                          <a:spcPts val="1020"/>
                        </a:spcBef>
                        <a:spcAft>
                          <a:spcPts val="0"/>
                        </a:spcAft>
                      </a:pP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21-22</a:t>
                      </a:r>
                      <a:r>
                        <a:rPr lang="en-US" sz="1800" b="1" spc="-5" dirty="0">
                          <a:solidFill>
                            <a:schemeClr val="accent1">
                              <a:lumMod val="20000"/>
                              <a:lumOff val="80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20000"/>
                              <a:lumOff val="80000"/>
                            </a:schemeClr>
                          </a:solidFill>
                          <a:effectLst/>
                          <a:latin typeface="Times New Roman" panose="02020603050405020304" pitchFamily="18" charset="0"/>
                          <a:ea typeface="Times New Roman" panose="02020603050405020304" pitchFamily="18" charset="0"/>
                        </a:rPr>
                        <a:t>April</a:t>
                      </a:r>
                      <a:endParaRPr lang="en-US" sz="1600"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txBody>
                  <a:tcPr marL="0" marR="0" marT="0" marB="0" vert="vert270">
                    <a:lnL>
                      <a:noFill/>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extLst>
                  <a:ext uri="{0D108BD9-81ED-4DB2-BD59-A6C34878D82A}">
                    <a16:rowId xmlns:a16="http://schemas.microsoft.com/office/drawing/2014/main" val="827949492"/>
                  </a:ext>
                </a:extLst>
              </a:tr>
              <a:tr h="558330">
                <a:tc>
                  <a:txBody>
                    <a:bodyPr/>
                    <a:lstStyle/>
                    <a:p>
                      <a:pPr marL="410845" marR="0" indent="-342900">
                        <a:spcBef>
                          <a:spcPts val="450"/>
                        </a:spcBef>
                        <a:spcAft>
                          <a:spcPts val="0"/>
                        </a:spcAft>
                        <a:buFont typeface="Arial" panose="020B0604020202020204" pitchFamily="34" charset="0"/>
                        <a:buChar char="•"/>
                      </a:pPr>
                      <a:r>
                        <a:rPr lang="en-US" sz="2000" b="1" dirty="0">
                          <a:solidFill>
                            <a:schemeClr val="tx1"/>
                          </a:solidFill>
                          <a:effectLst/>
                          <a:latin typeface="Times New Roman" panose="02020603050405020304" pitchFamily="18" charset="0"/>
                          <a:ea typeface="Times New Roman" panose="02020603050405020304" pitchFamily="18" charset="0"/>
                        </a:rPr>
                        <a:t>Topic</a:t>
                      </a:r>
                      <a:r>
                        <a:rPr lang="en-US" sz="2000" b="1" spc="-5"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Selection</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BEBEBE"/>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gridSpan="2">
                  <a:txBody>
                    <a:bodyPr/>
                    <a:lstStyle/>
                    <a:p>
                      <a:pPr marL="0" marR="0">
                        <a:spcBef>
                          <a:spcPts val="0"/>
                        </a:spcBef>
                        <a:spcAft>
                          <a:spcPts val="0"/>
                        </a:spcAft>
                      </a:pPr>
                      <a:r>
                        <a:rPr lang="en-US" sz="1600">
                          <a:effectLst/>
                          <a:latin typeface="Times New Roman" panose="02020603050405020304" pitchFamily="18" charset="0"/>
                          <a:ea typeface="Times New Roman" panose="02020603050405020304" pitchFamily="18" charset="0"/>
                        </a:rPr>
                        <a:t> </a:t>
                      </a:r>
                    </a:p>
                  </a:txBody>
                  <a:tcPr marL="0" marR="0" marT="0" marB="0">
                    <a:lnL>
                      <a:noFill/>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solidFill>
                      <a:srgbClr val="000000"/>
                    </a:solidFill>
                  </a:tcPr>
                </a:tc>
                <a:tc hMerge="1">
                  <a:txBody>
                    <a:bodyPr/>
                    <a:lstStyle/>
                    <a:p>
                      <a:endParaRPr lang="en-US"/>
                    </a:p>
                  </a:txBody>
                  <a:tcPr/>
                </a:tc>
                <a:tc gridSpan="5">
                  <a:txBody>
                    <a:bodyPr/>
                    <a:lstStyle/>
                    <a:p>
                      <a:pPr marL="0" marR="0">
                        <a:spcBef>
                          <a:spcPts val="0"/>
                        </a:spcBef>
                        <a:spcAft>
                          <a:spcPts val="0"/>
                        </a:spcAft>
                      </a:pPr>
                      <a:r>
                        <a:rPr lang="en-US" sz="1600">
                          <a:effectLst/>
                          <a:latin typeface="Times New Roman" panose="02020603050405020304" pitchFamily="18" charset="0"/>
                          <a:ea typeface="Times New Roman" panose="02020603050405020304" pitchFamily="18" charset="0"/>
                        </a:rPr>
                        <a:t> </a:t>
                      </a:r>
                    </a:p>
                  </a:txBody>
                  <a:tcPr marL="0" marR="0" marT="0" marB="0">
                    <a:lnL>
                      <a:noFill/>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1322169"/>
                  </a:ext>
                </a:extLst>
              </a:tr>
              <a:tr h="560800">
                <a:tc gridSpan="2">
                  <a:txBody>
                    <a:bodyPr/>
                    <a:lstStyle/>
                    <a:p>
                      <a:pPr marL="410845" marR="0" indent="-342900">
                        <a:spcBef>
                          <a:spcPts val="450"/>
                        </a:spcBef>
                        <a:spcAft>
                          <a:spcPts val="0"/>
                        </a:spcAft>
                        <a:buFont typeface="Arial" panose="020B0604020202020204" pitchFamily="34" charset="0"/>
                        <a:buChar char="•"/>
                      </a:pPr>
                      <a:r>
                        <a:rPr lang="en-US" sz="2000" b="1" dirty="0">
                          <a:solidFill>
                            <a:schemeClr val="tx1"/>
                          </a:solidFill>
                          <a:effectLst/>
                          <a:latin typeface="Times New Roman" panose="02020603050405020304" pitchFamily="18" charset="0"/>
                          <a:ea typeface="Times New Roman" panose="02020603050405020304" pitchFamily="18" charset="0"/>
                        </a:rPr>
                        <a:t>Preparing</a:t>
                      </a:r>
                      <a:r>
                        <a:rPr lang="en-US" sz="2000" b="1" spc="-15"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Proposal</a:t>
                      </a:r>
                      <a:r>
                        <a:rPr lang="en-US" sz="2000" b="1" spc="-10"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reports</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BEBEBE"/>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r>
                        <a:rPr lang="en-US" sz="1600">
                          <a:effectLst/>
                          <a:latin typeface="Times New Roman" panose="02020603050405020304" pitchFamily="18" charset="0"/>
                          <a:ea typeface="Times New Roman" panose="02020603050405020304" pitchFamily="18" charset="0"/>
                        </a:rPr>
                        <a:t> </a:t>
                      </a:r>
                    </a:p>
                  </a:txBody>
                  <a:tcPr marL="0" marR="0" marT="0" marB="0">
                    <a:lnL>
                      <a:noFill/>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solidFill>
                      <a:srgbClr val="000000"/>
                    </a:solidFill>
                  </a:tcPr>
                </a:tc>
                <a:tc gridSpan="5">
                  <a:txBody>
                    <a:bodyPr/>
                    <a:lstStyle/>
                    <a:p>
                      <a:pPr marL="0" marR="0">
                        <a:spcBef>
                          <a:spcPts val="0"/>
                        </a:spcBef>
                        <a:spcAft>
                          <a:spcPts val="0"/>
                        </a:spcAft>
                      </a:pPr>
                      <a:r>
                        <a:rPr lang="en-US" sz="1600">
                          <a:effectLst/>
                          <a:latin typeface="Times New Roman" panose="02020603050405020304" pitchFamily="18" charset="0"/>
                          <a:ea typeface="Times New Roman" panose="02020603050405020304" pitchFamily="18" charset="0"/>
                        </a:rPr>
                        <a:t> </a:t>
                      </a:r>
                    </a:p>
                  </a:txBody>
                  <a:tcPr marL="0" marR="0" marT="0" marB="0">
                    <a:lnL>
                      <a:noFill/>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83399757"/>
                  </a:ext>
                </a:extLst>
              </a:tr>
              <a:tr h="558330">
                <a:tc gridSpan="2">
                  <a:txBody>
                    <a:bodyPr/>
                    <a:lstStyle/>
                    <a:p>
                      <a:pPr marL="410845" marR="0" indent="-342900">
                        <a:spcBef>
                          <a:spcPts val="435"/>
                        </a:spcBef>
                        <a:spcAft>
                          <a:spcPts val="0"/>
                        </a:spcAft>
                        <a:buFont typeface="Arial" panose="020B0604020202020204" pitchFamily="34" charset="0"/>
                        <a:buChar char="•"/>
                      </a:pPr>
                      <a:r>
                        <a:rPr lang="en-US" sz="2000" b="1" dirty="0">
                          <a:solidFill>
                            <a:schemeClr val="tx1"/>
                          </a:solidFill>
                          <a:effectLst/>
                          <a:latin typeface="Times New Roman" panose="02020603050405020304" pitchFamily="18" charset="0"/>
                          <a:ea typeface="Times New Roman" panose="02020603050405020304" pitchFamily="18" charset="0"/>
                        </a:rPr>
                        <a:t>Literature</a:t>
                      </a:r>
                      <a:r>
                        <a:rPr lang="en-US" sz="2000" b="1" spc="-20"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Review</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BEBEBE"/>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600">
                          <a:effectLst/>
                          <a:latin typeface="Times New Roman" panose="02020603050405020304" pitchFamily="18" charset="0"/>
                          <a:ea typeface="Times New Roman" panose="02020603050405020304" pitchFamily="18" charset="0"/>
                        </a:rPr>
                        <a:t> </a:t>
                      </a:r>
                    </a:p>
                  </a:txBody>
                  <a:tcPr marL="0" marR="0" marT="0" marB="0">
                    <a:lnL>
                      <a:noFill/>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solidFill>
                      <a:srgbClr val="000000"/>
                    </a:solidFill>
                  </a:tcPr>
                </a:tc>
                <a:tc hMerge="1">
                  <a:txBody>
                    <a:bodyPr/>
                    <a:lstStyle/>
                    <a:p>
                      <a:endParaRPr lang="en-US"/>
                    </a:p>
                  </a:txBody>
                  <a:tcPr/>
                </a:tc>
                <a:tc gridSpan="4">
                  <a:txBody>
                    <a:bodyPr/>
                    <a:lstStyle/>
                    <a:p>
                      <a:pPr marL="0" marR="0">
                        <a:spcBef>
                          <a:spcPts val="0"/>
                        </a:spcBef>
                        <a:spcAft>
                          <a:spcPts val="0"/>
                        </a:spcAft>
                      </a:pPr>
                      <a:r>
                        <a:rPr lang="en-US" sz="1600">
                          <a:effectLst/>
                          <a:latin typeface="Times New Roman" panose="02020603050405020304" pitchFamily="18" charset="0"/>
                          <a:ea typeface="Times New Roman" panose="02020603050405020304" pitchFamily="18" charset="0"/>
                        </a:rPr>
                        <a:t> </a:t>
                      </a:r>
                    </a:p>
                  </a:txBody>
                  <a:tcPr marL="0" marR="0" marT="0" marB="0">
                    <a:lnL>
                      <a:noFill/>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07086657"/>
                  </a:ext>
                </a:extLst>
              </a:tr>
              <a:tr h="558330">
                <a:tc gridSpan="4">
                  <a:txBody>
                    <a:bodyPr/>
                    <a:lstStyle/>
                    <a:p>
                      <a:pPr marL="410845" marR="0" indent="-342900">
                        <a:spcBef>
                          <a:spcPts val="435"/>
                        </a:spcBef>
                        <a:spcAft>
                          <a:spcPts val="0"/>
                        </a:spcAft>
                        <a:buFont typeface="Arial" panose="020B0604020202020204" pitchFamily="34" charset="0"/>
                        <a:buChar char="•"/>
                      </a:pPr>
                      <a:r>
                        <a:rPr lang="en-US" sz="2000" b="1" dirty="0">
                          <a:solidFill>
                            <a:schemeClr val="tx1"/>
                          </a:solidFill>
                          <a:effectLst/>
                          <a:latin typeface="Times New Roman" panose="02020603050405020304" pitchFamily="18" charset="0"/>
                          <a:ea typeface="Times New Roman" panose="02020603050405020304" pitchFamily="18" charset="0"/>
                        </a:rPr>
                        <a:t>Design</a:t>
                      </a:r>
                      <a:r>
                        <a:rPr lang="en-US" sz="2000" b="1" spc="-5"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and</a:t>
                      </a:r>
                      <a:r>
                        <a:rPr lang="en-US" sz="2000" b="1" spc="-5"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Simulate</a:t>
                      </a:r>
                      <a:r>
                        <a:rPr lang="en-US" sz="2000" b="1" spc="-20"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the</a:t>
                      </a:r>
                      <a:r>
                        <a:rPr lang="en-US" sz="2000" b="1" spc="-5"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system</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BEBEBE"/>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600">
                          <a:effectLst/>
                          <a:latin typeface="Times New Roman" panose="02020603050405020304" pitchFamily="18" charset="0"/>
                          <a:ea typeface="Times New Roman" panose="02020603050405020304" pitchFamily="18" charset="0"/>
                        </a:rPr>
                        <a:t> </a:t>
                      </a:r>
                    </a:p>
                  </a:txBody>
                  <a:tcPr marL="0" marR="0" marT="0" marB="0">
                    <a:lnL>
                      <a:noFill/>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solidFill>
                      <a:srgbClr val="000000"/>
                    </a:solidFill>
                  </a:tcPr>
                </a:tc>
                <a:tc gridSpan="3">
                  <a:txBody>
                    <a:bodyPr/>
                    <a:lstStyle/>
                    <a:p>
                      <a:pPr marL="0" marR="0">
                        <a:spcBef>
                          <a:spcPts val="0"/>
                        </a:spcBef>
                        <a:spcAft>
                          <a:spcPts val="0"/>
                        </a:spcAft>
                      </a:pPr>
                      <a:r>
                        <a:rPr lang="en-US" sz="1600">
                          <a:effectLst/>
                          <a:latin typeface="Times New Roman" panose="02020603050405020304" pitchFamily="18" charset="0"/>
                          <a:ea typeface="Times New Roman" panose="02020603050405020304" pitchFamily="18" charset="0"/>
                        </a:rPr>
                        <a:t> </a:t>
                      </a:r>
                    </a:p>
                  </a:txBody>
                  <a:tcPr marL="0" marR="0" marT="0" marB="0">
                    <a:lnL>
                      <a:noFill/>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5534109"/>
                  </a:ext>
                </a:extLst>
              </a:tr>
              <a:tr h="558330">
                <a:tc gridSpan="5">
                  <a:txBody>
                    <a:bodyPr/>
                    <a:lstStyle/>
                    <a:p>
                      <a:pPr marL="410845" marR="0" indent="-342900">
                        <a:spcBef>
                          <a:spcPts val="450"/>
                        </a:spcBef>
                        <a:spcAft>
                          <a:spcPts val="0"/>
                        </a:spcAft>
                        <a:buFont typeface="Arial" panose="020B0604020202020204" pitchFamily="34" charset="0"/>
                        <a:buChar char="•"/>
                      </a:pPr>
                      <a:r>
                        <a:rPr lang="en-US" sz="2000" b="1" dirty="0">
                          <a:solidFill>
                            <a:schemeClr val="tx1"/>
                          </a:solidFill>
                          <a:effectLst/>
                          <a:latin typeface="Times New Roman" panose="02020603050405020304" pitchFamily="18" charset="0"/>
                          <a:ea typeface="Times New Roman" panose="02020603050405020304" pitchFamily="18" charset="0"/>
                        </a:rPr>
                        <a:t>Test</a:t>
                      </a:r>
                      <a:r>
                        <a:rPr lang="en-US" sz="2000" b="1" spc="-5"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and</a:t>
                      </a:r>
                      <a:r>
                        <a:rPr lang="en-US" sz="2000" b="1" spc="5"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Analysis</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BEBEBE"/>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600">
                          <a:effectLst/>
                          <a:latin typeface="Times New Roman" panose="02020603050405020304" pitchFamily="18" charset="0"/>
                          <a:ea typeface="Times New Roman" panose="02020603050405020304" pitchFamily="18" charset="0"/>
                        </a:rPr>
                        <a:t> </a:t>
                      </a:r>
                    </a:p>
                  </a:txBody>
                  <a:tcPr marL="0" marR="0" marT="0" marB="0">
                    <a:lnL>
                      <a:noFill/>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solidFill>
                      <a:srgbClr val="000000"/>
                    </a:solidFill>
                  </a:tcPr>
                </a:tc>
                <a:tc gridSpan="2">
                  <a:txBody>
                    <a:bodyPr/>
                    <a:lstStyle/>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p>
                  </a:txBody>
                  <a:tcPr marL="0" marR="0" marT="0" marB="0">
                    <a:lnL>
                      <a:noFill/>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96171099"/>
                  </a:ext>
                </a:extLst>
              </a:tr>
              <a:tr h="565453">
                <a:tc gridSpan="6">
                  <a:txBody>
                    <a:bodyPr/>
                    <a:lstStyle/>
                    <a:p>
                      <a:pPr marL="410845" marR="0" indent="-342900">
                        <a:spcBef>
                          <a:spcPts val="450"/>
                        </a:spcBef>
                        <a:spcAft>
                          <a:spcPts val="0"/>
                        </a:spcAft>
                        <a:buFont typeface="Arial" panose="020B0604020202020204" pitchFamily="34" charset="0"/>
                        <a:buChar char="•"/>
                      </a:pPr>
                      <a:r>
                        <a:rPr lang="en-US" sz="2000" b="1" dirty="0">
                          <a:solidFill>
                            <a:schemeClr val="tx1"/>
                          </a:solidFill>
                          <a:effectLst/>
                          <a:latin typeface="Times New Roman" panose="02020603050405020304" pitchFamily="18" charset="0"/>
                          <a:ea typeface="Times New Roman" panose="02020603050405020304" pitchFamily="18" charset="0"/>
                        </a:rPr>
                        <a:t>Writing</a:t>
                      </a:r>
                      <a:r>
                        <a:rPr lang="en-US" sz="2000" b="1" spc="-10"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Report</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BEBEBE"/>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p>
                  </a:txBody>
                  <a:tcPr marL="0" marR="0" marT="0" marB="0">
                    <a:lnL>
                      <a:noFill/>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w="12700" cap="flat" cmpd="sng" algn="ctr">
                      <a:solidFill>
                        <a:srgbClr val="BEBEBE"/>
                      </a:solidFill>
                      <a:prstDash val="solid"/>
                      <a:round/>
                      <a:headEnd type="none" w="med" len="med"/>
                      <a:tailEnd type="none" w="med" len="med"/>
                    </a:lnB>
                    <a:solidFill>
                      <a:srgbClr val="000000"/>
                    </a:solidFill>
                  </a:tcPr>
                </a:tc>
                <a:tc hMerge="1">
                  <a:txBody>
                    <a:bodyPr/>
                    <a:lstStyle/>
                    <a:p>
                      <a:endParaRPr lang="en-US"/>
                    </a:p>
                  </a:txBody>
                  <a:tcPr/>
                </a:tc>
                <a:extLst>
                  <a:ext uri="{0D108BD9-81ED-4DB2-BD59-A6C34878D82A}">
                    <a16:rowId xmlns:a16="http://schemas.microsoft.com/office/drawing/2014/main" val="2993098112"/>
                  </a:ext>
                </a:extLst>
              </a:tr>
            </a:tbl>
          </a:graphicData>
        </a:graphic>
      </p:graphicFrame>
    </p:spTree>
    <p:extLst>
      <p:ext uri="{BB962C8B-B14F-4D97-AF65-F5344CB8AC3E}">
        <p14:creationId xmlns:p14="http://schemas.microsoft.com/office/powerpoint/2010/main" val="293373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F5AF-7C30-4BD9-9207-62BE0C411751}"/>
              </a:ext>
            </a:extLst>
          </p:cNvPr>
          <p:cNvSpPr>
            <a:spLocks noGrp="1"/>
          </p:cNvSpPr>
          <p:nvPr>
            <p:ph type="title"/>
          </p:nvPr>
        </p:nvSpPr>
        <p:spPr>
          <a:xfrm>
            <a:off x="526775" y="330710"/>
            <a:ext cx="10131425" cy="1456267"/>
          </a:xfrm>
        </p:spPr>
        <p:txBody>
          <a:bodyPr/>
          <a:lstStyle/>
          <a:p>
            <a:r>
              <a:rPr lang="en-US" dirty="0">
                <a:solidFill>
                  <a:schemeClr val="accent1">
                    <a:lumMod val="20000"/>
                    <a:lumOff val="80000"/>
                  </a:schemeClr>
                </a:solidFill>
              </a:rPr>
              <a:t>Cost estimation and tabular breakdown-</a:t>
            </a:r>
          </a:p>
        </p:txBody>
      </p:sp>
      <p:graphicFrame>
        <p:nvGraphicFramePr>
          <p:cNvPr id="4" name="Table 3">
            <a:extLst>
              <a:ext uri="{FF2B5EF4-FFF2-40B4-BE49-F238E27FC236}">
                <a16:creationId xmlns:a16="http://schemas.microsoft.com/office/drawing/2014/main" id="{33D3F24C-A9F9-45BE-BB03-F7C674A11D8B}"/>
              </a:ext>
            </a:extLst>
          </p:cNvPr>
          <p:cNvGraphicFramePr>
            <a:graphicFrameLocks noGrp="1"/>
          </p:cNvGraphicFramePr>
          <p:nvPr>
            <p:extLst>
              <p:ext uri="{D42A27DB-BD31-4B8C-83A1-F6EECF244321}">
                <p14:modId xmlns:p14="http://schemas.microsoft.com/office/powerpoint/2010/main" val="2484106387"/>
              </p:ext>
            </p:extLst>
          </p:nvPr>
        </p:nvGraphicFramePr>
        <p:xfrm>
          <a:off x="685801" y="1550504"/>
          <a:ext cx="9107555" cy="4976786"/>
        </p:xfrm>
        <a:graphic>
          <a:graphicData uri="http://schemas.openxmlformats.org/drawingml/2006/table">
            <a:tbl>
              <a:tblPr firstRow="1" firstCol="1" lastRow="1" lastCol="1" bandRow="1" bandCol="1">
                <a:tableStyleId>{5C22544A-7EE6-4342-B048-85BDC9FD1C3A}</a:tableStyleId>
              </a:tblPr>
              <a:tblGrid>
                <a:gridCol w="2202595">
                  <a:extLst>
                    <a:ext uri="{9D8B030D-6E8A-4147-A177-3AD203B41FA5}">
                      <a16:colId xmlns:a16="http://schemas.microsoft.com/office/drawing/2014/main" val="3517631026"/>
                    </a:ext>
                  </a:extLst>
                </a:gridCol>
                <a:gridCol w="2154522">
                  <a:extLst>
                    <a:ext uri="{9D8B030D-6E8A-4147-A177-3AD203B41FA5}">
                      <a16:colId xmlns:a16="http://schemas.microsoft.com/office/drawing/2014/main" val="592050587"/>
                    </a:ext>
                  </a:extLst>
                </a:gridCol>
                <a:gridCol w="2158018">
                  <a:extLst>
                    <a:ext uri="{9D8B030D-6E8A-4147-A177-3AD203B41FA5}">
                      <a16:colId xmlns:a16="http://schemas.microsoft.com/office/drawing/2014/main" val="3650728537"/>
                    </a:ext>
                  </a:extLst>
                </a:gridCol>
                <a:gridCol w="2592420">
                  <a:extLst>
                    <a:ext uri="{9D8B030D-6E8A-4147-A177-3AD203B41FA5}">
                      <a16:colId xmlns:a16="http://schemas.microsoft.com/office/drawing/2014/main" val="2480504375"/>
                    </a:ext>
                  </a:extLst>
                </a:gridCol>
              </a:tblGrid>
              <a:tr h="463826">
                <a:tc>
                  <a:txBody>
                    <a:bodyPr/>
                    <a:lstStyle/>
                    <a:p>
                      <a:pPr marL="112395" marR="107950"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Name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5140" marR="479425"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Quantity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3380" marR="372745" algn="ctr">
                        <a:lnSpc>
                          <a:spcPts val="1375"/>
                        </a:lnSpc>
                        <a:spcBef>
                          <a:spcPts val="0"/>
                        </a:spcBef>
                        <a:spcAft>
                          <a:spcPts val="0"/>
                        </a:spcAft>
                      </a:pPr>
                      <a:r>
                        <a:rPr lang="en-US" sz="1400">
                          <a:effectLst/>
                          <a:latin typeface="Times New Roman" panose="02020603050405020304" pitchFamily="18" charset="0"/>
                          <a:cs typeface="Times New Roman" panose="02020603050405020304" pitchFamily="18" charset="0"/>
                        </a:rPr>
                        <a:t>Price</a:t>
                      </a:r>
                      <a:r>
                        <a:rPr lang="en-US" sz="1400" spc="-1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(BDT)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Source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35674525"/>
                  </a:ext>
                </a:extLst>
              </a:tr>
              <a:tr h="427775">
                <a:tc>
                  <a:txBody>
                    <a:bodyPr/>
                    <a:lstStyle/>
                    <a:p>
                      <a:pPr marL="112395" marR="108585"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Resistors</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(220</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Ω,</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470</a:t>
                      </a:r>
                    </a:p>
                    <a:p>
                      <a:pPr marL="112395" marR="10795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KΩ,</a:t>
                      </a:r>
                      <a:r>
                        <a:rPr lang="en-US" sz="1400" spc="-1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1</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KΩ)</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175" marR="0" algn="ctr">
                        <a:lnSpc>
                          <a:spcPts val="137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3380" marR="372110"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4*5=20tk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lnSpc>
                          <a:spcPts val="137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https://store.roboticsbd.com/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59710287"/>
                  </a:ext>
                </a:extLst>
              </a:tr>
              <a:tr h="415142">
                <a:tc>
                  <a:txBody>
                    <a:bodyPr/>
                    <a:lstStyle/>
                    <a:p>
                      <a:pPr marL="112395" marR="107950" algn="ctr">
                        <a:lnSpc>
                          <a:spcPts val="137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Electrolytic Capacitor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175" marR="0" algn="ctr">
                        <a:lnSpc>
                          <a:spcPts val="137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3380" marR="372110"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2tk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2705"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https://store.roboticsbd.com/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76874553"/>
                  </a:ext>
                </a:extLst>
              </a:tr>
              <a:tr h="415142">
                <a:tc>
                  <a:txBody>
                    <a:bodyPr/>
                    <a:lstStyle/>
                    <a:p>
                      <a:pPr marL="111125" marR="108585"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Operational Amplifier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175" marR="0" algn="ctr">
                        <a:lnSpc>
                          <a:spcPts val="137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3380" marR="371475"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9tk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lnSpc>
                          <a:spcPts val="137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https://store.roboticsbd.com/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07679509"/>
                  </a:ext>
                </a:extLst>
              </a:tr>
              <a:tr h="354880">
                <a:tc>
                  <a:txBody>
                    <a:bodyPr/>
                    <a:lstStyle/>
                    <a:p>
                      <a:pPr marL="112395" marR="108585" algn="ctr">
                        <a:spcBef>
                          <a:spcPts val="5"/>
                        </a:spcBef>
                        <a:spcAft>
                          <a:spcPts val="0"/>
                        </a:spcAft>
                      </a:pPr>
                      <a:r>
                        <a:rPr lang="en-US" sz="1200">
                          <a:effectLst/>
                          <a:latin typeface="Times New Roman" panose="02020603050405020304" pitchFamily="18" charset="0"/>
                          <a:cs typeface="Times New Roman" panose="02020603050405020304" pitchFamily="18" charset="0"/>
                        </a:rPr>
                        <a:t>LED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175" marR="0" algn="ctr">
                        <a:spcBef>
                          <a:spcPts val="5"/>
                        </a:spcBef>
                        <a:spcAft>
                          <a:spcPts val="0"/>
                        </a:spcAft>
                      </a:pPr>
                      <a:r>
                        <a:rPr lang="en-US" sz="1200" dirty="0">
                          <a:effectLst/>
                          <a:latin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3380" marR="370205" algn="ctr">
                        <a:spcBef>
                          <a:spcPts val="5"/>
                        </a:spcBef>
                        <a:spcAft>
                          <a:spcPts val="0"/>
                        </a:spcAft>
                      </a:pPr>
                      <a:r>
                        <a:rPr lang="en-US" sz="1400" dirty="0">
                          <a:effectLst/>
                          <a:latin typeface="Times New Roman" panose="02020603050405020304" pitchFamily="18" charset="0"/>
                          <a:cs typeface="Times New Roman" panose="02020603050405020304" pitchFamily="18" charset="0"/>
                        </a:rPr>
                        <a:t>5tk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spcBef>
                          <a:spcPts val="5"/>
                        </a:spcBef>
                        <a:spcAft>
                          <a:spcPts val="0"/>
                        </a:spcAft>
                      </a:pPr>
                      <a:r>
                        <a:rPr lang="en-US" sz="1200">
                          <a:effectLst/>
                          <a:latin typeface="Times New Roman" panose="02020603050405020304" pitchFamily="18" charset="0"/>
                          <a:cs typeface="Times New Roman" panose="02020603050405020304" pitchFamily="18" charset="0"/>
                        </a:rPr>
                        <a:t>https://store.roboticsbd.com/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9758230"/>
                  </a:ext>
                </a:extLst>
              </a:tr>
              <a:tr h="354880">
                <a:tc>
                  <a:txBody>
                    <a:bodyPr/>
                    <a:lstStyle/>
                    <a:p>
                      <a:pPr marL="112395" marR="108585"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NPN Transistor</a:t>
                      </a:r>
                      <a:r>
                        <a:rPr lang="en-US" sz="1200" spc="-5">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175" marR="0" algn="ctr">
                        <a:lnSpc>
                          <a:spcPts val="137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3380" marR="370840"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30tk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https://store.roboticsbd.com/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35444148"/>
                  </a:ext>
                </a:extLst>
              </a:tr>
              <a:tr h="415142">
                <a:tc>
                  <a:txBody>
                    <a:bodyPr/>
                    <a:lstStyle/>
                    <a:p>
                      <a:pPr marL="112395" marR="108585"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Ceramic Capacitor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175" marR="0" algn="ctr">
                        <a:lnSpc>
                          <a:spcPts val="137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3380" marR="370840"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2*5=10tk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https://store.roboticsbd.com/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79721703"/>
                  </a:ext>
                </a:extLst>
              </a:tr>
              <a:tr h="415142">
                <a:tc>
                  <a:txBody>
                    <a:bodyPr/>
                    <a:lstStyle/>
                    <a:p>
                      <a:pPr marL="111760" marR="108585"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IC Jacket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175" marR="0"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3380" marR="370840"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120tk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2705" algn="ctr">
                        <a:lnSpc>
                          <a:spcPts val="137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https://store.roboticsbd.com/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10995602"/>
                  </a:ext>
                </a:extLst>
              </a:tr>
              <a:tr h="354880">
                <a:tc>
                  <a:txBody>
                    <a:bodyPr/>
                    <a:lstStyle/>
                    <a:p>
                      <a:pPr marL="561975" marR="182880" indent="-373380" algn="ctr">
                        <a:spcBef>
                          <a:spcPts val="5"/>
                        </a:spcBef>
                        <a:spcAft>
                          <a:spcPts val="0"/>
                        </a:spcAft>
                      </a:pPr>
                      <a:r>
                        <a:rPr lang="en-US" sz="1200" dirty="0">
                          <a:effectLst/>
                          <a:latin typeface="Times New Roman" panose="02020603050405020304" pitchFamily="18" charset="0"/>
                          <a:cs typeface="Times New Roman" panose="02020603050405020304" pitchFamily="18" charset="0"/>
                        </a:rPr>
                        <a:t>Soldering Iron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175" marR="0" algn="ctr">
                        <a:spcBef>
                          <a:spcPts val="5"/>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3380" marR="370205" algn="ctr">
                        <a:spcBef>
                          <a:spcPts val="5"/>
                        </a:spcBef>
                        <a:spcAft>
                          <a:spcPts val="0"/>
                        </a:spcAft>
                      </a:pPr>
                      <a:r>
                        <a:rPr lang="en-US" sz="1400" dirty="0">
                          <a:effectLst/>
                          <a:latin typeface="Times New Roman" panose="02020603050405020304" pitchFamily="18" charset="0"/>
                          <a:cs typeface="Times New Roman" panose="02020603050405020304" pitchFamily="18" charset="0"/>
                        </a:rPr>
                        <a:t>309tk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spcBef>
                          <a:spcPts val="5"/>
                        </a:spcBef>
                        <a:spcAft>
                          <a:spcPts val="0"/>
                        </a:spcAft>
                      </a:pPr>
                      <a:r>
                        <a:rPr lang="en-US" sz="1200">
                          <a:effectLst/>
                          <a:latin typeface="Times New Roman" panose="02020603050405020304" pitchFamily="18" charset="0"/>
                          <a:cs typeface="Times New Roman" panose="02020603050405020304" pitchFamily="18" charset="0"/>
                        </a:rPr>
                        <a:t>https://store.roboticsbd.com/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40764626"/>
                  </a:ext>
                </a:extLst>
              </a:tr>
              <a:tr h="354880">
                <a:tc>
                  <a:txBody>
                    <a:bodyPr/>
                    <a:lstStyle/>
                    <a:p>
                      <a:pPr marL="112395" marR="108585"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Soldering Flux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175" marR="0"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3380" marR="370840"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180tk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https://store.roboticsbd.com/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96719563"/>
                  </a:ext>
                </a:extLst>
              </a:tr>
              <a:tr h="354880">
                <a:tc>
                  <a:txBody>
                    <a:bodyPr/>
                    <a:lstStyle/>
                    <a:p>
                      <a:pPr marL="112395" marR="107950"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DC Battery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175" marR="0"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3380" marR="370840"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40tk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https://store.roboticsbd.com/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99695705"/>
                  </a:ext>
                </a:extLst>
              </a:tr>
              <a:tr h="294617">
                <a:tc>
                  <a:txBody>
                    <a:bodyPr/>
                    <a:lstStyle/>
                    <a:p>
                      <a:pPr marL="110490" marR="108585"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Battery Clip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3870" marR="479425" algn="ctr">
                        <a:lnSpc>
                          <a:spcPts val="1375"/>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3380" marR="370205"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9tk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lnSpc>
                          <a:spcPts val="137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https://store.roboticsbd.com/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91274817"/>
                  </a:ext>
                </a:extLst>
              </a:tr>
              <a:tr h="354880">
                <a:tc>
                  <a:txBody>
                    <a:bodyPr/>
                    <a:lstStyle/>
                    <a:p>
                      <a:pPr marL="112395" marR="107950" algn="ctr">
                        <a:lnSpc>
                          <a:spcPts val="1375"/>
                        </a:lnSpc>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p>
                      <a:pPr marL="112395" marR="107950" algn="ctr">
                        <a:lnSpc>
                          <a:spcPts val="1375"/>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Total</a:t>
                      </a:r>
                      <a:r>
                        <a:rPr lang="en-US" sz="1200" spc="-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Cost</a:t>
                      </a:r>
                      <a:r>
                        <a:rPr lang="en-US" sz="1200" spc="-5"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(BDT)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3380" marR="372745" algn="ctr">
                        <a:lnSpc>
                          <a:spcPts val="1375"/>
                        </a:lnSpc>
                        <a:spcBef>
                          <a:spcPts val="0"/>
                        </a:spcBef>
                        <a:spcAft>
                          <a:spcPts val="0"/>
                        </a:spcAft>
                      </a:pPr>
                      <a:endParaRPr lang="en-US" sz="800" dirty="0">
                        <a:effectLst/>
                        <a:latin typeface="Times New Roman" panose="02020603050405020304" pitchFamily="18" charset="0"/>
                        <a:cs typeface="Times New Roman" panose="02020603050405020304" pitchFamily="18" charset="0"/>
                      </a:endParaRPr>
                    </a:p>
                    <a:p>
                      <a:pPr marL="373380" marR="372745" algn="ctr">
                        <a:lnSpc>
                          <a:spcPts val="1375"/>
                        </a:lnSpc>
                        <a:spcBef>
                          <a:spcPts val="0"/>
                        </a:spcBef>
                        <a:spcAft>
                          <a:spcPts val="0"/>
                        </a:spcAft>
                      </a:pPr>
                      <a:r>
                        <a:rPr lang="en-US" sz="1400" dirty="0">
                          <a:effectLst/>
                          <a:latin typeface="Times New Roman" panose="02020603050405020304" pitchFamily="18" charset="0"/>
                          <a:cs typeface="Times New Roman" panose="02020603050405020304" pitchFamily="18" charset="0"/>
                        </a:rPr>
                        <a:t>734tk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05758991"/>
                  </a:ext>
                </a:extLst>
              </a:tr>
            </a:tbl>
          </a:graphicData>
        </a:graphic>
      </p:graphicFrame>
    </p:spTree>
    <p:extLst>
      <p:ext uri="{BB962C8B-B14F-4D97-AF65-F5344CB8AC3E}">
        <p14:creationId xmlns:p14="http://schemas.microsoft.com/office/powerpoint/2010/main" val="48400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CAEA-67DE-4454-BCD9-329584A1DD41}"/>
              </a:ext>
            </a:extLst>
          </p:cNvPr>
          <p:cNvSpPr>
            <a:spLocks noGrp="1"/>
          </p:cNvSpPr>
          <p:nvPr>
            <p:ph type="title"/>
          </p:nvPr>
        </p:nvSpPr>
        <p:spPr/>
        <p:txBody>
          <a:bodyPr/>
          <a:lstStyle/>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E1F641C4-F687-4955-A1CE-FE9F1B180588}"/>
              </a:ext>
            </a:extLst>
          </p:cNvPr>
          <p:cNvSpPr>
            <a:spLocks noGrp="1"/>
          </p:cNvSpPr>
          <p:nvPr>
            <p:ph idx="1"/>
          </p:nvPr>
        </p:nvSpPr>
        <p:spPr>
          <a:xfrm>
            <a:off x="685800" y="1778368"/>
            <a:ext cx="10131425" cy="3301263"/>
          </a:xfrm>
        </p:spPr>
        <p:txBody>
          <a:bodyPr>
            <a:normAutofit/>
          </a:bodyPr>
          <a:lstStyle/>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Less energy consumption.</a:t>
            </a: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Improved refrigerator/freezer life.</a:t>
            </a: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Decrease in food spoilage.</a:t>
            </a: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Saves the compressor from any kinds of malfunction.</a:t>
            </a:r>
          </a:p>
        </p:txBody>
      </p:sp>
    </p:spTree>
    <p:extLst>
      <p:ext uri="{BB962C8B-B14F-4D97-AF65-F5344CB8AC3E}">
        <p14:creationId xmlns:p14="http://schemas.microsoft.com/office/powerpoint/2010/main" val="279687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E1F4-E291-470D-88C6-5EEFB764747C}"/>
              </a:ext>
            </a:extLst>
          </p:cNvPr>
          <p:cNvSpPr>
            <a:spLocks noGrp="1"/>
          </p:cNvSpPr>
          <p:nvPr>
            <p:ph type="title"/>
          </p:nvPr>
        </p:nvSpPr>
        <p:spPr/>
        <p:txBody>
          <a:bodyPr/>
          <a:lstStyle/>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20EDB74-0062-4938-9453-34C3999B5E52}"/>
              </a:ext>
            </a:extLst>
          </p:cNvPr>
          <p:cNvSpPr>
            <a:spLocks noGrp="1"/>
          </p:cNvSpPr>
          <p:nvPr>
            <p:ph idx="1"/>
          </p:nvPr>
        </p:nvSpPr>
        <p:spPr/>
        <p:txBody>
          <a:bodyPr/>
          <a:lstStyle/>
          <a:p>
            <a:pPr algn="just"/>
            <a:r>
              <a:rPr lang="en-US" sz="2400" dirty="0">
                <a:latin typeface="Times New Roman" panose="02020603050405020304" pitchFamily="18" charset="0"/>
                <a:ea typeface="Times New Roman" panose="02020603050405020304" pitchFamily="18" charset="0"/>
              </a:rPr>
              <a:t>T</a:t>
            </a:r>
            <a:r>
              <a:rPr lang="en-US" sz="2400" dirty="0">
                <a:effectLst/>
                <a:latin typeface="Times New Roman" panose="02020603050405020304" pitchFamily="18" charset="0"/>
                <a:ea typeface="Times New Roman" panose="02020603050405020304" pitchFamily="18" charset="0"/>
              </a:rPr>
              <a:t>his Fridge Door Alarm Circuit is a good solution which will indicate the user about the door in prolonged open condition. We can also set different pre-set time after which the audible indication has to be given. This is done here by using the versatile 555 timer IC under astable multivibrator mode and LDR. As soon as we open the Door of refrigerator, LDR senses it and start the countdown using 555 Timer, and after a preset time the buzzers starts beeping as alarm signal.</a:t>
            </a:r>
          </a:p>
          <a:p>
            <a:endParaRPr lang="en-US" dirty="0"/>
          </a:p>
        </p:txBody>
      </p:sp>
    </p:spTree>
    <p:extLst>
      <p:ext uri="{BB962C8B-B14F-4D97-AF65-F5344CB8AC3E}">
        <p14:creationId xmlns:p14="http://schemas.microsoft.com/office/powerpoint/2010/main" val="396097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8079-B839-4C0B-84C6-41B9247C88D7}"/>
              </a:ext>
            </a:extLst>
          </p:cNvPr>
          <p:cNvSpPr>
            <a:spLocks noGrp="1"/>
          </p:cNvSpPr>
          <p:nvPr>
            <p:ph type="title"/>
          </p:nvPr>
        </p:nvSpPr>
        <p:spPr>
          <a:xfrm>
            <a:off x="380931" y="3008244"/>
            <a:ext cx="10131425" cy="1456267"/>
          </a:xfrm>
        </p:spPr>
        <p:txBody>
          <a:bodyPr>
            <a:normAutofit/>
          </a:bodyPr>
          <a:lstStyle/>
          <a:p>
            <a:pPr algn="r"/>
            <a:r>
              <a:rPr lang="en-US" sz="5400" dirty="0">
                <a:solidFill>
                  <a:schemeClr val="accent1">
                    <a:lumMod val="20000"/>
                    <a:lumOff val="8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4406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9D4D-F454-4ED7-8D03-88EF32FF37AC}"/>
              </a:ext>
            </a:extLst>
          </p:cNvPr>
          <p:cNvSpPr>
            <a:spLocks noGrp="1"/>
          </p:cNvSpPr>
          <p:nvPr>
            <p:ph type="title"/>
          </p:nvPr>
        </p:nvSpPr>
        <p:spPr>
          <a:xfrm>
            <a:off x="1249158" y="675860"/>
            <a:ext cx="9568068" cy="992441"/>
          </a:xfrm>
        </p:spPr>
        <p:txBody>
          <a:bodyPr/>
          <a:lstStyle/>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Group members:</a:t>
            </a:r>
          </a:p>
        </p:txBody>
      </p:sp>
      <p:graphicFrame>
        <p:nvGraphicFramePr>
          <p:cNvPr id="4" name="Content Placeholder 3">
            <a:extLst>
              <a:ext uri="{FF2B5EF4-FFF2-40B4-BE49-F238E27FC236}">
                <a16:creationId xmlns:a16="http://schemas.microsoft.com/office/drawing/2014/main" id="{19E88F79-510F-4F47-8A7B-12EB2B65F60D}"/>
              </a:ext>
            </a:extLst>
          </p:cNvPr>
          <p:cNvGraphicFramePr>
            <a:graphicFrameLocks noGrp="1"/>
          </p:cNvGraphicFramePr>
          <p:nvPr>
            <p:ph idx="1"/>
            <p:extLst>
              <p:ext uri="{D42A27DB-BD31-4B8C-83A1-F6EECF244321}">
                <p14:modId xmlns:p14="http://schemas.microsoft.com/office/powerpoint/2010/main" val="3351881542"/>
              </p:ext>
            </p:extLst>
          </p:nvPr>
        </p:nvGraphicFramePr>
        <p:xfrm>
          <a:off x="1311966" y="1789044"/>
          <a:ext cx="9568068" cy="4338382"/>
        </p:xfrm>
        <a:graphic>
          <a:graphicData uri="http://schemas.openxmlformats.org/drawingml/2006/table">
            <a:tbl>
              <a:tblPr firstRow="1" firstCol="1" bandRow="1">
                <a:tableStyleId>{5C22544A-7EE6-4342-B048-85BDC9FD1C3A}</a:tableStyleId>
              </a:tblPr>
              <a:tblGrid>
                <a:gridCol w="2552132">
                  <a:extLst>
                    <a:ext uri="{9D8B030D-6E8A-4147-A177-3AD203B41FA5}">
                      <a16:colId xmlns:a16="http://schemas.microsoft.com/office/drawing/2014/main" val="1189581516"/>
                    </a:ext>
                  </a:extLst>
                </a:gridCol>
                <a:gridCol w="3308159">
                  <a:extLst>
                    <a:ext uri="{9D8B030D-6E8A-4147-A177-3AD203B41FA5}">
                      <a16:colId xmlns:a16="http://schemas.microsoft.com/office/drawing/2014/main" val="1589076780"/>
                    </a:ext>
                  </a:extLst>
                </a:gridCol>
                <a:gridCol w="2073534">
                  <a:extLst>
                    <a:ext uri="{9D8B030D-6E8A-4147-A177-3AD203B41FA5}">
                      <a16:colId xmlns:a16="http://schemas.microsoft.com/office/drawing/2014/main" val="160686989"/>
                    </a:ext>
                  </a:extLst>
                </a:gridCol>
                <a:gridCol w="1634243">
                  <a:extLst>
                    <a:ext uri="{9D8B030D-6E8A-4147-A177-3AD203B41FA5}">
                      <a16:colId xmlns:a16="http://schemas.microsoft.com/office/drawing/2014/main" val="1903381867"/>
                    </a:ext>
                  </a:extLst>
                </a:gridCol>
              </a:tblGrid>
              <a:tr h="1222987">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Student’s Serial no</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Student’s Name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ID</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Dept.</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7849354"/>
                  </a:ext>
                </a:extLst>
              </a:tr>
              <a:tr h="611493">
                <a:tc>
                  <a:txBody>
                    <a:bodyPr/>
                    <a:lstStyle/>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effectLst/>
                          <a:latin typeface="Times New Roman" panose="02020603050405020304" pitchFamily="18" charset="0"/>
                          <a:cs typeface="Times New Roman" panose="02020603050405020304" pitchFamily="18" charset="0"/>
                        </a:rPr>
                        <a:t>RAHMAN, TANIA</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effectLst/>
                          <a:latin typeface="Times New Roman" panose="02020603050405020304" pitchFamily="18" charset="0"/>
                          <a:cs typeface="Times New Roman" panose="02020603050405020304" pitchFamily="18" charset="0"/>
                        </a:rPr>
                        <a:t>17-33841-1</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effectLst/>
                          <a:latin typeface="Times New Roman" panose="02020603050405020304" pitchFamily="18" charset="0"/>
                          <a:cs typeface="Times New Roman" panose="02020603050405020304" pitchFamily="18" charset="0"/>
                        </a:rPr>
                        <a:t>CSE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4798670"/>
                  </a:ext>
                </a:extLst>
              </a:tr>
              <a:tr h="54939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effectLst/>
                          <a:latin typeface="Times New Roman" panose="02020603050405020304" pitchFamily="18" charset="0"/>
                          <a:cs typeface="Times New Roman" panose="02020603050405020304" pitchFamily="18" charset="0"/>
                        </a:rPr>
                        <a:t>46</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effectLst/>
                          <a:latin typeface="Times New Roman" panose="02020603050405020304" pitchFamily="18" charset="0"/>
                          <a:cs typeface="Times New Roman" panose="02020603050405020304" pitchFamily="18" charset="0"/>
                        </a:rPr>
                        <a:t>HASAN, MEHIDI</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effectLst/>
                          <a:latin typeface="Times New Roman" panose="02020603050405020304" pitchFamily="18" charset="0"/>
                          <a:cs typeface="Times New Roman" panose="02020603050405020304" pitchFamily="18" charset="0"/>
                        </a:rPr>
                        <a:t>18-38165-2</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anose="02020603050405020304" pitchFamily="18" charset="0"/>
                          <a:cs typeface="Times New Roman" panose="02020603050405020304" pitchFamily="18" charset="0"/>
                        </a:rPr>
                        <a:t>EEE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9230122"/>
                  </a:ext>
                </a:extLst>
              </a:tr>
              <a:tr h="611493">
                <a:tc>
                  <a:txBody>
                    <a:bodyPr/>
                    <a:lstStyle/>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39</a:t>
                      </a:r>
                    </a:p>
                  </a:txBody>
                  <a:tcPr marL="68580" marR="68580" marT="0" marB="0"/>
                </a:tc>
                <a:tc>
                  <a:txBody>
                    <a:bodyPr/>
                    <a:lstStyle/>
                    <a:p>
                      <a:pPr marL="0" marR="0" algn="ctr">
                        <a:spcBef>
                          <a:spcPts val="0"/>
                        </a:spcBef>
                        <a:spcAft>
                          <a:spcPts val="0"/>
                        </a:spcAft>
                      </a:pPr>
                      <a:r>
                        <a:rPr lang="en-US" sz="2400" dirty="0">
                          <a:effectLst/>
                          <a:latin typeface="Times New Roman" panose="02020603050405020304" pitchFamily="18" charset="0"/>
                          <a:cs typeface="Times New Roman" panose="02020603050405020304" pitchFamily="18" charset="0"/>
                        </a:rPr>
                        <a:t>ISLAM, RIMA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anose="02020603050405020304" pitchFamily="18" charset="0"/>
                          <a:cs typeface="Times New Roman" panose="02020603050405020304" pitchFamily="18" charset="0"/>
                        </a:rPr>
                        <a:t>18-36997-1</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anose="02020603050405020304" pitchFamily="18" charset="0"/>
                          <a:cs typeface="Times New Roman" panose="02020603050405020304" pitchFamily="18" charset="0"/>
                        </a:rPr>
                        <a:t>EEE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83020465"/>
                  </a:ext>
                </a:extLst>
              </a:tr>
              <a:tr h="611493">
                <a:tc>
                  <a:txBody>
                    <a:bodyPr/>
                    <a:lstStyle/>
                    <a:p>
                      <a:pPr marL="0" marR="0" algn="ctr">
                        <a:spcBef>
                          <a:spcPts val="0"/>
                        </a:spcBef>
                        <a:spcAft>
                          <a:spcPts val="0"/>
                        </a:spcAft>
                      </a:pPr>
                      <a:r>
                        <a:rPr lang="en-US" sz="2400" dirty="0">
                          <a:effectLst/>
                          <a:latin typeface="Times New Roman" panose="02020603050405020304" pitchFamily="18" charset="0"/>
                          <a:cs typeface="Times New Roman" panose="02020603050405020304" pitchFamily="18" charset="0"/>
                        </a:rPr>
                        <a:t>40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a:effectLst/>
                          <a:latin typeface="Times New Roman" panose="02020603050405020304" pitchFamily="18" charset="0"/>
                          <a:cs typeface="Times New Roman" panose="02020603050405020304" pitchFamily="18" charset="0"/>
                        </a:rPr>
                        <a:t>NOBI, MD NUR</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a:effectLst/>
                          <a:latin typeface="Times New Roman" panose="02020603050405020304" pitchFamily="18" charset="0"/>
                          <a:cs typeface="Times New Roman" panose="02020603050405020304" pitchFamily="18" charset="0"/>
                        </a:rPr>
                        <a:t>18-37137-1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a:effectLst/>
                          <a:latin typeface="Times New Roman" panose="02020603050405020304" pitchFamily="18" charset="0"/>
                          <a:cs typeface="Times New Roman" panose="02020603050405020304" pitchFamily="18" charset="0"/>
                        </a:rPr>
                        <a:t>EEE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52152465"/>
                  </a:ext>
                </a:extLst>
              </a:tr>
              <a:tr h="611493">
                <a:tc>
                  <a:txBody>
                    <a:bodyPr/>
                    <a:lstStyle/>
                    <a:p>
                      <a:pPr marL="0" marR="0" algn="ctr">
                        <a:spcBef>
                          <a:spcPts val="0"/>
                        </a:spcBef>
                        <a:spcAft>
                          <a:spcPts val="0"/>
                        </a:spcAft>
                      </a:pPr>
                      <a:r>
                        <a:rPr lang="en-US" sz="2400" dirty="0">
                          <a:effectLst/>
                          <a:latin typeface="Times New Roman" panose="02020603050405020304" pitchFamily="18" charset="0"/>
                          <a:cs typeface="Times New Roman" panose="02020603050405020304" pitchFamily="18" charset="0"/>
                        </a:rPr>
                        <a:t>45</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anose="02020603050405020304" pitchFamily="18" charset="0"/>
                          <a:cs typeface="Times New Roman" panose="02020603050405020304" pitchFamily="18" charset="0"/>
                        </a:rPr>
                        <a:t>SAHA, PALLOB</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anose="02020603050405020304" pitchFamily="18" charset="0"/>
                          <a:cs typeface="Times New Roman" panose="02020603050405020304" pitchFamily="18" charset="0"/>
                        </a:rPr>
                        <a:t>18-38119-2</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anose="02020603050405020304" pitchFamily="18" charset="0"/>
                          <a:cs typeface="Times New Roman" panose="02020603050405020304" pitchFamily="18" charset="0"/>
                        </a:rPr>
                        <a:t>EEE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8878855"/>
                  </a:ext>
                </a:extLst>
              </a:tr>
            </a:tbl>
          </a:graphicData>
        </a:graphic>
      </p:graphicFrame>
    </p:spTree>
    <p:extLst>
      <p:ext uri="{BB962C8B-B14F-4D97-AF65-F5344CB8AC3E}">
        <p14:creationId xmlns:p14="http://schemas.microsoft.com/office/powerpoint/2010/main" val="107981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2D19-9F05-438A-9608-ED2DE179600F}"/>
              </a:ext>
            </a:extLst>
          </p:cNvPr>
          <p:cNvSpPr>
            <a:spLocks noGrp="1"/>
          </p:cNvSpPr>
          <p:nvPr>
            <p:ph type="title"/>
          </p:nvPr>
        </p:nvSpPr>
        <p:spPr>
          <a:xfrm>
            <a:off x="685801" y="836359"/>
            <a:ext cx="10131425" cy="1456267"/>
          </a:xfrm>
        </p:spPr>
        <p:txBody>
          <a:bodyPr/>
          <a:lstStyle/>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Main purpose:</a:t>
            </a:r>
          </a:p>
        </p:txBody>
      </p:sp>
      <p:sp>
        <p:nvSpPr>
          <p:cNvPr id="6" name="Content Placeholder 2">
            <a:extLst>
              <a:ext uri="{FF2B5EF4-FFF2-40B4-BE49-F238E27FC236}">
                <a16:creationId xmlns:a16="http://schemas.microsoft.com/office/drawing/2014/main" id="{2A21CB24-97E7-4DE6-B680-DD6B10CC1220}"/>
              </a:ext>
            </a:extLst>
          </p:cNvPr>
          <p:cNvSpPr>
            <a:spLocks noGrp="1"/>
          </p:cNvSpPr>
          <p:nvPr/>
        </p:nvSpPr>
        <p:spPr>
          <a:xfrm>
            <a:off x="819979" y="2292626"/>
            <a:ext cx="10552042" cy="279620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n-US" sz="2800" dirty="0">
                <a:latin typeface="Times New Roman" panose="02020603050405020304" pitchFamily="18" charset="0"/>
                <a:cs typeface="Times New Roman" panose="02020603050405020304" pitchFamily="18" charset="0"/>
              </a:rPr>
              <a:t>Detect &amp; inform the status of refrigeration unit’s door (open or not)</a:t>
            </a:r>
          </a:p>
          <a:p>
            <a:pPr algn="just"/>
            <a:r>
              <a:rPr lang="en-US" sz="2800" dirty="0">
                <a:latin typeface="Times New Roman" panose="02020603050405020304" pitchFamily="18" charset="0"/>
                <a:cs typeface="Times New Roman" panose="02020603050405020304" pitchFamily="18" charset="0"/>
              </a:rPr>
              <a:t>Produces a monotonous beeping noise </a:t>
            </a:r>
          </a:p>
          <a:p>
            <a:pPr algn="just"/>
            <a:r>
              <a:rPr lang="en-US" sz="2800" dirty="0">
                <a:latin typeface="Times New Roman" panose="02020603050405020304" pitchFamily="18" charset="0"/>
                <a:cs typeface="Times New Roman" panose="02020603050405020304" pitchFamily="18" charset="0"/>
              </a:rPr>
              <a:t>Common use (Refrigerators, Temperature Controlled Freezers &amp; beverage coolers)</a:t>
            </a:r>
          </a:p>
        </p:txBody>
      </p:sp>
    </p:spTree>
    <p:extLst>
      <p:ext uri="{BB962C8B-B14F-4D97-AF65-F5344CB8AC3E}">
        <p14:creationId xmlns:p14="http://schemas.microsoft.com/office/powerpoint/2010/main" val="2022513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7FB1-9264-4395-93C6-23629FFB3463}"/>
              </a:ext>
            </a:extLst>
          </p:cNvPr>
          <p:cNvSpPr>
            <a:spLocks noGrp="1"/>
          </p:cNvSpPr>
          <p:nvPr>
            <p:ph type="title"/>
          </p:nvPr>
        </p:nvSpPr>
        <p:spPr>
          <a:xfrm>
            <a:off x="808383" y="795130"/>
            <a:ext cx="10131425" cy="1456267"/>
          </a:xfrm>
        </p:spPr>
        <p:txBody>
          <a:bodyPr/>
          <a:lstStyle/>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Circuit Operation:</a:t>
            </a:r>
          </a:p>
        </p:txBody>
      </p:sp>
      <p:sp>
        <p:nvSpPr>
          <p:cNvPr id="3" name="Content Placeholder 2">
            <a:extLst>
              <a:ext uri="{FF2B5EF4-FFF2-40B4-BE49-F238E27FC236}">
                <a16:creationId xmlns:a16="http://schemas.microsoft.com/office/drawing/2014/main" id="{5E55297F-B52B-461C-9DED-3609912187EB}"/>
              </a:ext>
            </a:extLst>
          </p:cNvPr>
          <p:cNvSpPr>
            <a:spLocks noGrp="1"/>
          </p:cNvSpPr>
          <p:nvPr>
            <p:ph idx="1"/>
          </p:nvPr>
        </p:nvSpPr>
        <p:spPr>
          <a:xfrm>
            <a:off x="685801" y="1998134"/>
            <a:ext cx="10697816" cy="2690191"/>
          </a:xfrm>
        </p:spPr>
        <p:txBody>
          <a:bodyPr>
            <a:normAutofit/>
          </a:bodyPr>
          <a:lstStyle/>
          <a:p>
            <a:pPr algn="just"/>
            <a:r>
              <a:rPr lang="en-US" sz="2800" dirty="0">
                <a:latin typeface="Times New Roman" panose="02020603050405020304" pitchFamily="18" charset="0"/>
                <a:cs typeface="Times New Roman" panose="02020603050405020304" pitchFamily="18" charset="0"/>
              </a:rPr>
              <a:t>The operation of this circuit is based on the simultaneous communication between two NE555 IC’s. IC1 evaluates &amp; corresponds with the input of the LDR while IC2 uses the output sent from IC1 to regulate the buzzer as per the position of the fridge door.</a:t>
            </a:r>
          </a:p>
        </p:txBody>
      </p:sp>
    </p:spTree>
    <p:extLst>
      <p:ext uri="{BB962C8B-B14F-4D97-AF65-F5344CB8AC3E}">
        <p14:creationId xmlns:p14="http://schemas.microsoft.com/office/powerpoint/2010/main" val="321236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F33F-FF8C-4181-8AEF-85E690768942}"/>
              </a:ext>
            </a:extLst>
          </p:cNvPr>
          <p:cNvSpPr>
            <a:spLocks noGrp="1"/>
          </p:cNvSpPr>
          <p:nvPr>
            <p:ph type="title"/>
          </p:nvPr>
        </p:nvSpPr>
        <p:spPr/>
        <p:txBody>
          <a:bodyPr/>
          <a:lstStyle/>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Proposed Circuit diagram:</a:t>
            </a:r>
          </a:p>
        </p:txBody>
      </p:sp>
      <p:pic>
        <p:nvPicPr>
          <p:cNvPr id="2050" name="Picture 2">
            <a:extLst>
              <a:ext uri="{FF2B5EF4-FFF2-40B4-BE49-F238E27FC236}">
                <a16:creationId xmlns:a16="http://schemas.microsoft.com/office/drawing/2014/main" id="{BAF57038-06D9-431F-A22A-3B6734CAF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42" t="17236" r="6615" b="15384"/>
          <a:stretch>
            <a:fillRect/>
          </a:stretch>
        </p:blipFill>
        <p:spPr bwMode="auto">
          <a:xfrm>
            <a:off x="831575" y="1860068"/>
            <a:ext cx="8869016" cy="4388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B06BC32F-DCEB-42FF-A602-31C24E3BAB14}"/>
              </a:ext>
            </a:extLst>
          </p:cNvPr>
          <p:cNvSpPr txBox="1"/>
          <p:nvPr/>
        </p:nvSpPr>
        <p:spPr>
          <a:xfrm>
            <a:off x="3713921" y="6248400"/>
            <a:ext cx="3475383" cy="461665"/>
          </a:xfrm>
          <a:prstGeom prst="rect">
            <a:avLst/>
          </a:prstGeom>
          <a:noFill/>
        </p:spPr>
        <p:txBody>
          <a:bodyPr wrap="square">
            <a:spAutoFit/>
          </a:bodyPr>
          <a:lstStyle/>
          <a:p>
            <a:pPr marR="0" algn="ctr">
              <a:spcBef>
                <a:spcPts val="0"/>
              </a:spcBef>
              <a:spcAft>
                <a:spcPts val="0"/>
              </a:spcAft>
            </a:pPr>
            <a:r>
              <a:rPr lang="en-US" sz="2400" dirty="0">
                <a:solidFill>
                  <a:schemeClr val="accent1">
                    <a:lumMod val="20000"/>
                    <a:lumOff val="80000"/>
                  </a:schemeClr>
                </a:solidFill>
                <a:effectLst/>
                <a:latin typeface="Times New Roman" panose="02020603050405020304" pitchFamily="18" charset="0"/>
                <a:ea typeface="Times New Roman" panose="02020603050405020304" pitchFamily="18" charset="0"/>
              </a:rPr>
              <a:t>Figure -1</a:t>
            </a:r>
          </a:p>
        </p:txBody>
      </p:sp>
    </p:spTree>
    <p:extLst>
      <p:ext uri="{BB962C8B-B14F-4D97-AF65-F5344CB8AC3E}">
        <p14:creationId xmlns:p14="http://schemas.microsoft.com/office/powerpoint/2010/main" val="140336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F267-B8B1-4CC1-AA58-699032038D04}"/>
              </a:ext>
            </a:extLst>
          </p:cNvPr>
          <p:cNvSpPr>
            <a:spLocks noGrp="1"/>
          </p:cNvSpPr>
          <p:nvPr>
            <p:ph type="title"/>
          </p:nvPr>
        </p:nvSpPr>
        <p:spPr/>
        <p:txBody>
          <a:bodyPr/>
          <a:lstStyle/>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Apparatus:</a:t>
            </a:r>
          </a:p>
        </p:txBody>
      </p:sp>
      <p:sp>
        <p:nvSpPr>
          <p:cNvPr id="6" name="TextBox 9">
            <a:extLst>
              <a:ext uri="{FF2B5EF4-FFF2-40B4-BE49-F238E27FC236}">
                <a16:creationId xmlns:a16="http://schemas.microsoft.com/office/drawing/2014/main" id="{271446C9-61F5-4CB0-9FFE-22826D037A57}"/>
              </a:ext>
            </a:extLst>
          </p:cNvPr>
          <p:cNvSpPr txBox="1"/>
          <p:nvPr/>
        </p:nvSpPr>
        <p:spPr>
          <a:xfrm>
            <a:off x="685801" y="2242481"/>
            <a:ext cx="7437782" cy="369825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69595" marR="108585" indent="-457200">
              <a:lnSpc>
                <a:spcPts val="1375"/>
              </a:lnSpc>
              <a:buFont typeface="Wingdings" panose="05000000000000000000" pitchFamily="2" charset="2"/>
              <a:buChar char="v"/>
            </a:pPr>
            <a:r>
              <a:rPr lang="en-US" sz="2800" dirty="0">
                <a:latin typeface="Times New Roman" panose="02020603050405020304" pitchFamily="18" charset="0"/>
                <a:ea typeface="Times New Roman" panose="02020603050405020304" pitchFamily="18" charset="0"/>
              </a:rPr>
              <a:t>Resistors</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(220</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Ω,</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470KΩ X 2,</a:t>
            </a:r>
            <a:r>
              <a:rPr lang="en-US" sz="2800" spc="-1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1</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KΩ, 10k)</a:t>
            </a:r>
          </a:p>
          <a:p>
            <a:pPr marL="112395" marR="108585">
              <a:lnSpc>
                <a:spcPts val="1375"/>
              </a:lnSpc>
            </a:pPr>
            <a:endParaRPr lang="en-US" sz="3600" dirty="0">
              <a:latin typeface="Times New Roman" panose="02020603050405020304" pitchFamily="18" charset="0"/>
              <a:ea typeface="Times New Roman" panose="02020603050405020304" pitchFamily="18" charset="0"/>
            </a:endParaRPr>
          </a:p>
          <a:p>
            <a:pPr marL="569595" marR="108585" indent="-457200">
              <a:lnSpc>
                <a:spcPts val="1375"/>
              </a:lnSpc>
              <a:buFont typeface="Wingdings" panose="05000000000000000000" pitchFamily="2" charset="2"/>
              <a:buChar char="v"/>
            </a:pPr>
            <a:r>
              <a:rPr lang="en-US" sz="2800" dirty="0">
                <a:latin typeface="Times New Roman" panose="02020603050405020304" pitchFamily="18" charset="0"/>
                <a:ea typeface="Times New Roman" panose="02020603050405020304" pitchFamily="18" charset="0"/>
              </a:rPr>
              <a:t>Electrolytic Capacitor </a:t>
            </a:r>
          </a:p>
          <a:p>
            <a:pPr marL="112395" marR="108585">
              <a:lnSpc>
                <a:spcPts val="1375"/>
              </a:lnSpc>
            </a:pPr>
            <a:endParaRPr lang="en-US" sz="2800" dirty="0">
              <a:latin typeface="Times New Roman" panose="02020603050405020304" pitchFamily="18" charset="0"/>
              <a:ea typeface="Times New Roman" panose="02020603050405020304" pitchFamily="18" charset="0"/>
            </a:endParaRPr>
          </a:p>
          <a:p>
            <a:pPr marL="569595" marR="108585" indent="-457200">
              <a:lnSpc>
                <a:spcPts val="1375"/>
              </a:lnSpc>
              <a:buFont typeface="Wingdings" panose="05000000000000000000" pitchFamily="2" charset="2"/>
              <a:buChar char="v"/>
            </a:pPr>
            <a:r>
              <a:rPr lang="en-US" sz="2800" dirty="0">
                <a:latin typeface="Times New Roman" panose="02020603050405020304" pitchFamily="18" charset="0"/>
                <a:ea typeface="Times New Roman" panose="02020603050405020304" pitchFamily="18" charset="0"/>
              </a:rPr>
              <a:t>Operational Amplifier</a:t>
            </a:r>
          </a:p>
          <a:p>
            <a:pPr marL="112395" marR="108585">
              <a:lnSpc>
                <a:spcPts val="1375"/>
              </a:lnSpc>
            </a:pPr>
            <a:endParaRPr lang="en-US" sz="2800" dirty="0">
              <a:latin typeface="Times New Roman" panose="02020603050405020304" pitchFamily="18" charset="0"/>
              <a:ea typeface="Times New Roman" panose="02020603050405020304" pitchFamily="18" charset="0"/>
            </a:endParaRPr>
          </a:p>
          <a:p>
            <a:pPr marL="569595" marR="108585" indent="-457200">
              <a:lnSpc>
                <a:spcPts val="1375"/>
              </a:lnSpc>
              <a:buFont typeface="Wingdings" panose="05000000000000000000" pitchFamily="2" charset="2"/>
              <a:buChar char="v"/>
            </a:pPr>
            <a:r>
              <a:rPr lang="en-US" sz="2800" dirty="0">
                <a:latin typeface="Times New Roman" panose="02020603050405020304" pitchFamily="18" charset="0"/>
                <a:ea typeface="Times New Roman" panose="02020603050405020304" pitchFamily="18" charset="0"/>
              </a:rPr>
              <a:t>LED-red</a:t>
            </a:r>
          </a:p>
          <a:p>
            <a:pPr marL="112395" marR="108585">
              <a:lnSpc>
                <a:spcPts val="1375"/>
              </a:lnSpc>
            </a:pPr>
            <a:endParaRPr lang="en-US" sz="2800" dirty="0">
              <a:latin typeface="Times New Roman" panose="02020603050405020304" pitchFamily="18" charset="0"/>
              <a:ea typeface="Times New Roman" panose="02020603050405020304" pitchFamily="18" charset="0"/>
            </a:endParaRPr>
          </a:p>
          <a:p>
            <a:pPr marL="569595" marR="108585" indent="-457200">
              <a:lnSpc>
                <a:spcPts val="1375"/>
              </a:lnSpc>
              <a:buFont typeface="Wingdings" panose="05000000000000000000" pitchFamily="2" charset="2"/>
              <a:buChar char="v"/>
            </a:pPr>
            <a:r>
              <a:rPr lang="en-US" sz="2800" spc="-5" dirty="0">
                <a:latin typeface="Times New Roman" panose="02020603050405020304" pitchFamily="18" charset="0"/>
                <a:ea typeface="Times New Roman" panose="02020603050405020304" pitchFamily="18" charset="0"/>
              </a:rPr>
              <a:t>NE555 TIMER X 2</a:t>
            </a:r>
          </a:p>
          <a:p>
            <a:pPr marL="112395" marR="108585">
              <a:lnSpc>
                <a:spcPts val="1375"/>
              </a:lnSpc>
            </a:pPr>
            <a:endParaRPr lang="en-US" sz="2800" dirty="0">
              <a:latin typeface="Times New Roman" panose="02020603050405020304" pitchFamily="18" charset="0"/>
              <a:ea typeface="Times New Roman" panose="02020603050405020304" pitchFamily="18" charset="0"/>
            </a:endParaRPr>
          </a:p>
          <a:p>
            <a:pPr marL="569595" marR="108585" indent="-457200">
              <a:lnSpc>
                <a:spcPts val="1375"/>
              </a:lnSpc>
              <a:buFont typeface="Wingdings" panose="05000000000000000000" pitchFamily="2" charset="2"/>
              <a:buChar char="v"/>
            </a:pPr>
            <a:r>
              <a:rPr lang="en-US" sz="2800" dirty="0">
                <a:latin typeface="Times New Roman" panose="02020603050405020304" pitchFamily="18" charset="0"/>
                <a:ea typeface="Times New Roman" panose="02020603050405020304" pitchFamily="18" charset="0"/>
              </a:rPr>
              <a:t>Ceramic Capacitor</a:t>
            </a:r>
          </a:p>
          <a:p>
            <a:pPr marL="112395" marR="108585">
              <a:lnSpc>
                <a:spcPts val="1375"/>
              </a:lnSpc>
            </a:pPr>
            <a:endParaRPr lang="en-US" sz="2800" dirty="0">
              <a:latin typeface="Times New Roman" panose="02020603050405020304" pitchFamily="18" charset="0"/>
              <a:ea typeface="Times New Roman" panose="02020603050405020304" pitchFamily="18" charset="0"/>
            </a:endParaRPr>
          </a:p>
          <a:p>
            <a:pPr marL="569595" marR="108585" indent="-457200">
              <a:lnSpc>
                <a:spcPts val="1375"/>
              </a:lnSpc>
              <a:buFont typeface="Wingdings" panose="05000000000000000000" pitchFamily="2" charset="2"/>
              <a:buChar char="v"/>
            </a:pPr>
            <a:r>
              <a:rPr lang="en-US" sz="2800" dirty="0">
                <a:latin typeface="Times New Roman" panose="02020603050405020304" pitchFamily="18" charset="0"/>
                <a:ea typeface="Times New Roman" panose="02020603050405020304" pitchFamily="18" charset="0"/>
              </a:rPr>
              <a:t>BUZZER</a:t>
            </a:r>
          </a:p>
          <a:p>
            <a:pPr marL="112395" marR="108585">
              <a:lnSpc>
                <a:spcPts val="1375"/>
              </a:lnSpc>
            </a:pPr>
            <a:endParaRPr lang="en-US" sz="2800" dirty="0">
              <a:latin typeface="Times New Roman" panose="02020603050405020304" pitchFamily="18" charset="0"/>
              <a:ea typeface="Times New Roman" panose="02020603050405020304" pitchFamily="18" charset="0"/>
            </a:endParaRPr>
          </a:p>
          <a:p>
            <a:pPr marL="569595" marR="108585" indent="-457200">
              <a:lnSpc>
                <a:spcPts val="1375"/>
              </a:lnSpc>
              <a:buFont typeface="Wingdings" panose="05000000000000000000" pitchFamily="2" charset="2"/>
              <a:buChar char="v"/>
            </a:pPr>
            <a:r>
              <a:rPr lang="en-US" sz="2800" dirty="0">
                <a:latin typeface="Times New Roman" panose="02020603050405020304" pitchFamily="18" charset="0"/>
                <a:ea typeface="Times New Roman" panose="02020603050405020304" pitchFamily="18" charset="0"/>
              </a:rPr>
              <a:t>TORCH LDR</a:t>
            </a:r>
          </a:p>
          <a:p>
            <a:pPr marL="112395" marR="108585">
              <a:lnSpc>
                <a:spcPts val="1375"/>
              </a:lnSpc>
            </a:pPr>
            <a:r>
              <a:rPr lang="en-US" sz="2800" dirty="0">
                <a:latin typeface="Times New Roman" panose="02020603050405020304" pitchFamily="18" charset="0"/>
                <a:ea typeface="Times New Roman" panose="02020603050405020304" pitchFamily="18" charset="0"/>
              </a:rPr>
              <a:t> </a:t>
            </a:r>
          </a:p>
          <a:p>
            <a:pPr marL="569595" marR="108585" indent="-457200">
              <a:lnSpc>
                <a:spcPts val="1375"/>
              </a:lnSpc>
              <a:buFont typeface="Wingdings" panose="05000000000000000000" pitchFamily="2" charset="2"/>
              <a:buChar char="v"/>
            </a:pPr>
            <a:r>
              <a:rPr lang="en-US" sz="2800" dirty="0">
                <a:latin typeface="Times New Roman" panose="02020603050405020304" pitchFamily="18" charset="0"/>
                <a:ea typeface="Times New Roman" panose="02020603050405020304" pitchFamily="18" charset="0"/>
              </a:rPr>
              <a:t>Battery Clip/ POWER supply</a:t>
            </a:r>
          </a:p>
          <a:p>
            <a:pPr marL="569595" marR="108585" indent="-457200">
              <a:lnSpc>
                <a:spcPts val="1375"/>
              </a:lnSpc>
              <a:buFont typeface="Wingdings" panose="05000000000000000000" pitchFamily="2" charset="2"/>
              <a:buChar char="v"/>
            </a:pPr>
            <a:endParaRPr lang="en-US" sz="2800" dirty="0">
              <a:latin typeface="Times New Roman" panose="02020603050405020304" pitchFamily="18" charset="0"/>
              <a:ea typeface="Times New Roman" panose="02020603050405020304" pitchFamily="18" charset="0"/>
            </a:endParaRPr>
          </a:p>
          <a:p>
            <a:pPr marL="569595" marR="108585" indent="-457200">
              <a:lnSpc>
                <a:spcPts val="1375"/>
              </a:lnSpc>
              <a:buFont typeface="Wingdings" panose="05000000000000000000" pitchFamily="2" charset="2"/>
              <a:buChar char="v"/>
            </a:pPr>
            <a:r>
              <a:rPr lang="en-US" sz="2800" dirty="0">
                <a:latin typeface="Times New Roman" panose="02020603050405020304" pitchFamily="18" charset="0"/>
                <a:ea typeface="Times New Roman" panose="02020603050405020304" pitchFamily="18" charset="0"/>
              </a:rPr>
              <a:t>DIODE </a:t>
            </a:r>
          </a:p>
          <a:p>
            <a:pPr marL="112395" marR="108585" algn="ctr">
              <a:lnSpc>
                <a:spcPts val="1375"/>
              </a:lnSpc>
              <a:spcBef>
                <a:spcPts val="0"/>
              </a:spcBef>
              <a:spcAft>
                <a:spcPts val="0"/>
              </a:spcAft>
            </a:pPr>
            <a:endParaRPr lang="en-US"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6238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5BED-83C5-4585-8DA2-B43BF4B9AF21}"/>
              </a:ext>
            </a:extLst>
          </p:cNvPr>
          <p:cNvSpPr>
            <a:spLocks noGrp="1"/>
          </p:cNvSpPr>
          <p:nvPr>
            <p:ph type="title"/>
          </p:nvPr>
        </p:nvSpPr>
        <p:spPr>
          <a:xfrm>
            <a:off x="699053" y="424071"/>
            <a:ext cx="10131425" cy="755374"/>
          </a:xfrm>
        </p:spPr>
        <p:txBody>
          <a:bodyPr/>
          <a:lstStyle/>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Circuit Simulations:</a:t>
            </a:r>
          </a:p>
        </p:txBody>
      </p:sp>
      <p:pic>
        <p:nvPicPr>
          <p:cNvPr id="4098" name="Picture 2">
            <a:extLst>
              <a:ext uri="{FF2B5EF4-FFF2-40B4-BE49-F238E27FC236}">
                <a16:creationId xmlns:a16="http://schemas.microsoft.com/office/drawing/2014/main" id="{1225AA25-A854-4BAE-88E8-65217B1BD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8156" r="2043" b="14757"/>
          <a:stretch>
            <a:fillRect/>
          </a:stretch>
        </p:blipFill>
        <p:spPr bwMode="auto">
          <a:xfrm>
            <a:off x="818323" y="1886572"/>
            <a:ext cx="8352182" cy="466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9DCEE408-0F31-4F6E-A0D0-3421E866C5BF}"/>
              </a:ext>
            </a:extLst>
          </p:cNvPr>
          <p:cNvSpPr txBox="1"/>
          <p:nvPr/>
        </p:nvSpPr>
        <p:spPr>
          <a:xfrm>
            <a:off x="407504" y="1348342"/>
            <a:ext cx="3475383" cy="461665"/>
          </a:xfrm>
          <a:prstGeom prst="rect">
            <a:avLst/>
          </a:prstGeom>
          <a:noFill/>
        </p:spPr>
        <p:txBody>
          <a:bodyPr wrap="square">
            <a:spAutoFit/>
          </a:bodyPr>
          <a:lstStyle/>
          <a:p>
            <a:pPr marL="342900" marR="0" indent="-342900" algn="ctr">
              <a:spcBef>
                <a:spcPts val="0"/>
              </a:spcBef>
              <a:spcAft>
                <a:spcPts val="0"/>
              </a:spcAft>
              <a:buFont typeface="Wingdings" panose="05000000000000000000" pitchFamily="2" charset="2"/>
              <a:buChar char="Ø"/>
            </a:pPr>
            <a:r>
              <a:rPr lang="en-US" sz="2400" dirty="0">
                <a:solidFill>
                  <a:schemeClr val="accent1">
                    <a:lumMod val="20000"/>
                    <a:lumOff val="80000"/>
                  </a:schemeClr>
                </a:solidFill>
                <a:effectLst/>
                <a:latin typeface="Times New Roman" panose="02020603050405020304" pitchFamily="18" charset="0"/>
                <a:ea typeface="Times New Roman" panose="02020603050405020304" pitchFamily="18" charset="0"/>
              </a:rPr>
              <a:t>Schematic Capture-</a:t>
            </a:r>
          </a:p>
        </p:txBody>
      </p:sp>
      <p:sp>
        <p:nvSpPr>
          <p:cNvPr id="5" name="TextBox 4">
            <a:extLst>
              <a:ext uri="{FF2B5EF4-FFF2-40B4-BE49-F238E27FC236}">
                <a16:creationId xmlns:a16="http://schemas.microsoft.com/office/drawing/2014/main" id="{AAE67B93-45A8-4214-BAFB-ED55EA7A6CAF}"/>
              </a:ext>
            </a:extLst>
          </p:cNvPr>
          <p:cNvSpPr txBox="1"/>
          <p:nvPr/>
        </p:nvSpPr>
        <p:spPr>
          <a:xfrm>
            <a:off x="3713921" y="6433929"/>
            <a:ext cx="3475383" cy="461665"/>
          </a:xfrm>
          <a:prstGeom prst="rect">
            <a:avLst/>
          </a:prstGeom>
          <a:noFill/>
        </p:spPr>
        <p:txBody>
          <a:bodyPr wrap="square">
            <a:spAutoFit/>
          </a:bodyPr>
          <a:lstStyle/>
          <a:p>
            <a:pPr marR="0" algn="ctr">
              <a:spcBef>
                <a:spcPts val="0"/>
              </a:spcBef>
              <a:spcAft>
                <a:spcPts val="0"/>
              </a:spcAft>
            </a:pPr>
            <a:r>
              <a:rPr lang="en-US" sz="2400" dirty="0">
                <a:solidFill>
                  <a:schemeClr val="accent1">
                    <a:lumMod val="20000"/>
                    <a:lumOff val="80000"/>
                  </a:schemeClr>
                </a:solidFill>
                <a:effectLst/>
                <a:latin typeface="Times New Roman" panose="02020603050405020304" pitchFamily="18" charset="0"/>
                <a:ea typeface="Times New Roman" panose="02020603050405020304" pitchFamily="18" charset="0"/>
              </a:rPr>
              <a:t>Figure -2</a:t>
            </a:r>
          </a:p>
        </p:txBody>
      </p:sp>
    </p:spTree>
    <p:extLst>
      <p:ext uri="{BB962C8B-B14F-4D97-AF65-F5344CB8AC3E}">
        <p14:creationId xmlns:p14="http://schemas.microsoft.com/office/powerpoint/2010/main" val="3471046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62612F-8BEC-4893-84D1-1667CA997C05}"/>
              </a:ext>
            </a:extLst>
          </p:cNvPr>
          <p:cNvSpPr txBox="1"/>
          <p:nvPr/>
        </p:nvSpPr>
        <p:spPr>
          <a:xfrm>
            <a:off x="314738" y="897767"/>
            <a:ext cx="3475383" cy="461665"/>
          </a:xfrm>
          <a:prstGeom prst="rect">
            <a:avLst/>
          </a:prstGeom>
          <a:noFill/>
        </p:spPr>
        <p:txBody>
          <a:bodyPr wrap="square">
            <a:spAutoFit/>
          </a:bodyPr>
          <a:lstStyle/>
          <a:p>
            <a:pPr marL="342900" marR="0" indent="-342900" algn="ctr">
              <a:spcBef>
                <a:spcPts val="0"/>
              </a:spcBef>
              <a:spcAft>
                <a:spcPts val="0"/>
              </a:spcAft>
              <a:buFont typeface="Wingdings" panose="05000000000000000000" pitchFamily="2" charset="2"/>
              <a:buChar char="Ø"/>
            </a:pPr>
            <a:r>
              <a:rPr lang="en-US" sz="2400" dirty="0">
                <a:solidFill>
                  <a:schemeClr val="accent1">
                    <a:lumMod val="20000"/>
                    <a:lumOff val="80000"/>
                  </a:schemeClr>
                </a:solidFill>
                <a:effectLst/>
                <a:latin typeface="Times New Roman" panose="02020603050405020304" pitchFamily="18" charset="0"/>
                <a:ea typeface="Times New Roman" panose="02020603050405020304" pitchFamily="18" charset="0"/>
              </a:rPr>
              <a:t>PCB Layout-</a:t>
            </a:r>
          </a:p>
        </p:txBody>
      </p:sp>
      <p:pic>
        <p:nvPicPr>
          <p:cNvPr id="5122" name="Picture 2">
            <a:extLst>
              <a:ext uri="{FF2B5EF4-FFF2-40B4-BE49-F238E27FC236}">
                <a16:creationId xmlns:a16="http://schemas.microsoft.com/office/drawing/2014/main" id="{63EA4777-FE94-48C9-ADFE-3686EBED4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000" t="10728" r="16380" b="10121"/>
          <a:stretch>
            <a:fillRect/>
          </a:stretch>
        </p:blipFill>
        <p:spPr bwMode="auto">
          <a:xfrm>
            <a:off x="1192696" y="1359432"/>
            <a:ext cx="6824870" cy="511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BFA5CF31-A33F-4892-A2AF-231105E481E7}"/>
              </a:ext>
            </a:extLst>
          </p:cNvPr>
          <p:cNvSpPr txBox="1"/>
          <p:nvPr/>
        </p:nvSpPr>
        <p:spPr>
          <a:xfrm>
            <a:off x="2985050" y="6396335"/>
            <a:ext cx="3475383" cy="461665"/>
          </a:xfrm>
          <a:prstGeom prst="rect">
            <a:avLst/>
          </a:prstGeom>
          <a:noFill/>
        </p:spPr>
        <p:txBody>
          <a:bodyPr wrap="square">
            <a:spAutoFit/>
          </a:bodyPr>
          <a:lstStyle/>
          <a:p>
            <a:pPr marR="0" algn="ctr">
              <a:spcBef>
                <a:spcPts val="0"/>
              </a:spcBef>
              <a:spcAft>
                <a:spcPts val="0"/>
              </a:spcAft>
            </a:pPr>
            <a:r>
              <a:rPr lang="en-US" sz="2400" dirty="0">
                <a:solidFill>
                  <a:schemeClr val="accent1">
                    <a:lumMod val="20000"/>
                    <a:lumOff val="80000"/>
                  </a:schemeClr>
                </a:solidFill>
                <a:effectLst/>
                <a:latin typeface="Times New Roman" panose="02020603050405020304" pitchFamily="18" charset="0"/>
                <a:ea typeface="Times New Roman" panose="02020603050405020304" pitchFamily="18" charset="0"/>
              </a:rPr>
              <a:t>Figure -3</a:t>
            </a:r>
          </a:p>
        </p:txBody>
      </p:sp>
    </p:spTree>
    <p:extLst>
      <p:ext uri="{BB962C8B-B14F-4D97-AF65-F5344CB8AC3E}">
        <p14:creationId xmlns:p14="http://schemas.microsoft.com/office/powerpoint/2010/main" val="77172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022C8F-25D2-4D72-AE2D-D9BBC6282C14}"/>
              </a:ext>
            </a:extLst>
          </p:cNvPr>
          <p:cNvSpPr txBox="1"/>
          <p:nvPr/>
        </p:nvSpPr>
        <p:spPr>
          <a:xfrm>
            <a:off x="314738" y="897767"/>
            <a:ext cx="3475383" cy="461665"/>
          </a:xfrm>
          <a:prstGeom prst="rect">
            <a:avLst/>
          </a:prstGeom>
          <a:noFill/>
        </p:spPr>
        <p:txBody>
          <a:bodyPr wrap="square">
            <a:spAutoFit/>
          </a:bodyPr>
          <a:lstStyle/>
          <a:p>
            <a:pPr marL="342900" marR="0" indent="-342900" algn="ctr">
              <a:spcBef>
                <a:spcPts val="0"/>
              </a:spcBef>
              <a:spcAft>
                <a:spcPts val="0"/>
              </a:spcAft>
              <a:buFont typeface="Wingdings" panose="05000000000000000000" pitchFamily="2" charset="2"/>
              <a:buChar char="Ø"/>
            </a:pPr>
            <a:r>
              <a:rPr lang="en-US" sz="2400" dirty="0">
                <a:solidFill>
                  <a:schemeClr val="accent1">
                    <a:lumMod val="20000"/>
                    <a:lumOff val="80000"/>
                  </a:schemeClr>
                </a:solidFill>
                <a:effectLst/>
                <a:latin typeface="Times New Roman" panose="02020603050405020304" pitchFamily="18" charset="0"/>
                <a:ea typeface="Times New Roman" panose="02020603050405020304" pitchFamily="18" charset="0"/>
              </a:rPr>
              <a:t>3D Visualizer-</a:t>
            </a:r>
          </a:p>
        </p:txBody>
      </p:sp>
      <p:pic>
        <p:nvPicPr>
          <p:cNvPr id="6147" name="Picture 3">
            <a:extLst>
              <a:ext uri="{FF2B5EF4-FFF2-40B4-BE49-F238E27FC236}">
                <a16:creationId xmlns:a16="http://schemas.microsoft.com/office/drawing/2014/main" id="{49E5640B-8F8E-4B17-BDBF-40BD2C5A1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83" t="1358" r="4555"/>
          <a:stretch>
            <a:fillRect/>
          </a:stretch>
        </p:blipFill>
        <p:spPr bwMode="auto">
          <a:xfrm>
            <a:off x="1444488" y="1656522"/>
            <a:ext cx="5791200" cy="48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C00B1BB1-3B8E-487D-98C8-C16438AD7D86}"/>
              </a:ext>
            </a:extLst>
          </p:cNvPr>
          <p:cNvSpPr txBox="1"/>
          <p:nvPr/>
        </p:nvSpPr>
        <p:spPr>
          <a:xfrm>
            <a:off x="2448341" y="6396335"/>
            <a:ext cx="3475383" cy="461665"/>
          </a:xfrm>
          <a:prstGeom prst="rect">
            <a:avLst/>
          </a:prstGeom>
          <a:noFill/>
        </p:spPr>
        <p:txBody>
          <a:bodyPr wrap="square">
            <a:spAutoFit/>
          </a:bodyPr>
          <a:lstStyle/>
          <a:p>
            <a:pPr marR="0" algn="ctr">
              <a:spcBef>
                <a:spcPts val="0"/>
              </a:spcBef>
              <a:spcAft>
                <a:spcPts val="0"/>
              </a:spcAft>
            </a:pPr>
            <a:r>
              <a:rPr lang="en-US" sz="2400" dirty="0">
                <a:solidFill>
                  <a:schemeClr val="accent1">
                    <a:lumMod val="20000"/>
                    <a:lumOff val="80000"/>
                  </a:schemeClr>
                </a:solidFill>
                <a:effectLst/>
                <a:latin typeface="Times New Roman" panose="02020603050405020304" pitchFamily="18" charset="0"/>
                <a:ea typeface="Times New Roman" panose="02020603050405020304" pitchFamily="18" charset="0"/>
              </a:rPr>
              <a:t>Figure -4</a:t>
            </a:r>
          </a:p>
        </p:txBody>
      </p:sp>
    </p:spTree>
    <p:extLst>
      <p:ext uri="{BB962C8B-B14F-4D97-AF65-F5344CB8AC3E}">
        <p14:creationId xmlns:p14="http://schemas.microsoft.com/office/powerpoint/2010/main" val="1150168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106</TotalTime>
  <Words>543</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Celestial</vt:lpstr>
      <vt:lpstr>PowerPoint Presentation</vt:lpstr>
      <vt:lpstr>Group members:</vt:lpstr>
      <vt:lpstr>Main purpose:</vt:lpstr>
      <vt:lpstr>Circuit Operation:</vt:lpstr>
      <vt:lpstr>Proposed Circuit diagram:</vt:lpstr>
      <vt:lpstr>Apparatus:</vt:lpstr>
      <vt:lpstr>Circuit Simulations:</vt:lpstr>
      <vt:lpstr>PowerPoint Presentation</vt:lpstr>
      <vt:lpstr>PowerPoint Presentation</vt:lpstr>
      <vt:lpstr>REAL IMPLEMENTATION:</vt:lpstr>
      <vt:lpstr>Gantt chart:</vt:lpstr>
      <vt:lpstr>Cost estimation and tabular breakdown-</vt:lpstr>
      <vt:lpstr>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Pallob Saha</dc:creator>
  <cp:lastModifiedBy>Pallob Saha</cp:lastModifiedBy>
  <cp:revision>11</cp:revision>
  <dcterms:created xsi:type="dcterms:W3CDTF">2021-04-23T05:41:51Z</dcterms:created>
  <dcterms:modified xsi:type="dcterms:W3CDTF">2021-04-23T11:27:39Z</dcterms:modified>
</cp:coreProperties>
</file>