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sldIdLst>
    <p:sldId id="256" r:id="rId5"/>
    <p:sldId id="257" r:id="rId6"/>
    <p:sldId id="258" r:id="rId7"/>
    <p:sldId id="307" r:id="rId8"/>
    <p:sldId id="306" r:id="rId9"/>
    <p:sldId id="261" r:id="rId10"/>
    <p:sldId id="305" r:id="rId11"/>
    <p:sldId id="283" r:id="rId12"/>
    <p:sldId id="308" r:id="rId13"/>
    <p:sldId id="268" r:id="rId14"/>
    <p:sldId id="286" r:id="rId15"/>
    <p:sldId id="287" r:id="rId16"/>
    <p:sldId id="285" r:id="rId17"/>
    <p:sldId id="288" r:id="rId18"/>
    <p:sldId id="289" r:id="rId19"/>
    <p:sldId id="291" r:id="rId20"/>
    <p:sldId id="292" r:id="rId21"/>
    <p:sldId id="290" r:id="rId22"/>
    <p:sldId id="273" r:id="rId23"/>
    <p:sldId id="274" r:id="rId24"/>
    <p:sldId id="293" r:id="rId25"/>
    <p:sldId id="295" r:id="rId26"/>
    <p:sldId id="296" r:id="rId27"/>
    <p:sldId id="297" r:id="rId28"/>
    <p:sldId id="309" r:id="rId29"/>
    <p:sldId id="264" r:id="rId30"/>
    <p:sldId id="299" r:id="rId31"/>
    <p:sldId id="298" r:id="rId32"/>
    <p:sldId id="301" r:id="rId33"/>
    <p:sldId id="302" r:id="rId34"/>
    <p:sldId id="266" r:id="rId35"/>
    <p:sldId id="265" r:id="rId36"/>
    <p:sldId id="277" r:id="rId37"/>
    <p:sldId id="267" r:id="rId38"/>
    <p:sldId id="303" r:id="rId39"/>
    <p:sldId id="304" r:id="rId40"/>
    <p:sldId id="27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15D83-5F7E-45A6-AEC3-E1617F1D8D7E}" v="9" dt="2021-05-23T00:18:20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RAHMAN" userId="S::17-33841-1@student.aiub.edu::82676d28-009d-428d-bb05-81ffee21ccfc" providerId="AD" clId="Web-{44C15D83-5F7E-45A6-AEC3-E1617F1D8D7E}"/>
    <pc:docChg chg="modSld">
      <pc:chgData name="TANIA RAHMAN" userId="S::17-33841-1@student.aiub.edu::82676d28-009d-428d-bb05-81ffee21ccfc" providerId="AD" clId="Web-{44C15D83-5F7E-45A6-AEC3-E1617F1D8D7E}" dt="2021-05-23T00:18:16" v="3" actId="20577"/>
      <pc:docMkLst>
        <pc:docMk/>
      </pc:docMkLst>
      <pc:sldChg chg="modSp">
        <pc:chgData name="TANIA RAHMAN" userId="S::17-33841-1@student.aiub.edu::82676d28-009d-428d-bb05-81ffee21ccfc" providerId="AD" clId="Web-{44C15D83-5F7E-45A6-AEC3-E1617F1D8D7E}" dt="2021-05-23T00:18:16" v="3" actId="20577"/>
        <pc:sldMkLst>
          <pc:docMk/>
          <pc:sldMk cId="2452361714" sldId="289"/>
        </pc:sldMkLst>
        <pc:spChg chg="mod">
          <ac:chgData name="TANIA RAHMAN" userId="S::17-33841-1@student.aiub.edu::82676d28-009d-428d-bb05-81ffee21ccfc" providerId="AD" clId="Web-{44C15D83-5F7E-45A6-AEC3-E1617F1D8D7E}" dt="2021-05-23T00:18:16" v="3" actId="20577"/>
          <ac:spMkLst>
            <pc:docMk/>
            <pc:sldMk cId="2452361714" sldId="28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614" y="2511380"/>
            <a:ext cx="9852337" cy="1777285"/>
          </a:xfrm>
        </p:spPr>
        <p:txBody>
          <a:bodyPr>
            <a:normAutofit fontScale="40000" lnSpcReduction="20000"/>
          </a:bodyPr>
          <a:lstStyle/>
          <a:p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Thesis</a:t>
            </a:r>
          </a:p>
          <a:p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Hybrid Model: Software Risk Identification and Software risk Analysis in Bangladesh IT Industry</a:t>
            </a:r>
          </a:p>
        </p:txBody>
      </p:sp>
      <p:pic>
        <p:nvPicPr>
          <p:cNvPr id="4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201" y="668910"/>
            <a:ext cx="1405830" cy="137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0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6" y="609600"/>
            <a:ext cx="9968248" cy="112904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6" y="1931831"/>
            <a:ext cx="9968248" cy="2717442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the “Synthesized formula” for mitigating risks 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Ahdieh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Sadat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Khatavakhotan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Hock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 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another model [10] that focused on DVC (Dynamic Verifier Core).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 in [2] improving the previous model with four phases.</a:t>
            </a:r>
          </a:p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92" y="1751527"/>
            <a:ext cx="9932187" cy="7212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8306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72" y="798489"/>
            <a:ext cx="9919307" cy="95303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372" y="1846052"/>
            <a:ext cx="4798668" cy="736282"/>
          </a:xfrm>
        </p:spPr>
        <p:txBody>
          <a:bodyPr>
            <a:normAutofit/>
          </a:bodyPr>
          <a:lstStyle/>
          <a:p>
            <a:pPr marL="0" lvl="8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risk impact areas: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372" y="2460105"/>
            <a:ext cx="4798667" cy="3773270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risk areas: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communication and functional requirements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strong performance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Schedules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Switching 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use of new technologies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Management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framework engineering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Programmatic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8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Risk Impact Areas: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95213"/>
            <a:ext cx="4937759" cy="3378200"/>
          </a:xfrm>
        </p:spPr>
        <p:txBody>
          <a:bodyPr>
            <a:normAutofit/>
          </a:bodyPr>
          <a:lstStyle/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 schedules (60.7%)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changes (65.9%)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 (46.8%)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management (37%)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Unproven Technologies (63.6 %)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Communication and Functional Requirements (68.2%)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System Architecture (43.4%)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 (28.9 %). 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286604"/>
            <a:ext cx="10331432" cy="900752"/>
          </a:xfrm>
        </p:spPr>
        <p:txBody>
          <a:bodyPr>
            <a:normAutofit/>
          </a:bodyPr>
          <a:lstStyle/>
          <a:p>
            <a:pPr marL="558800" lvl="1" algn="l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MITIGATING RISKS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51" y="1290287"/>
            <a:ext cx="7426425" cy="5003803"/>
          </a:xfrm>
        </p:spPr>
      </p:pic>
      <p:sp>
        <p:nvSpPr>
          <p:cNvPr id="6" name="Rectangle 5"/>
          <p:cNvSpPr/>
          <p:nvPr/>
        </p:nvSpPr>
        <p:spPr>
          <a:xfrm>
            <a:off x="3609503" y="6397021"/>
            <a:ext cx="476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1704975" algn="l"/>
              </a:tabLst>
            </a:pPr>
            <a:r>
              <a:rPr lang="en-US" b="1" kern="150">
                <a:latin typeface="Times New Roman" panose="02020603050405020304" pitchFamily="18" charset="0"/>
                <a:ea typeface="Droid Sans Fallback"/>
                <a:cs typeface="FreeSans"/>
              </a:rPr>
              <a:t>Figure 3.3: Hybrid Model for Mitigating Risks</a:t>
            </a:r>
            <a:endParaRPr lang="en-US" sz="1600" kern="15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142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167425"/>
            <a:ext cx="10483402" cy="1571223"/>
          </a:xfrm>
        </p:spPr>
        <p:txBody>
          <a:bodyPr>
            <a:noAutofit/>
          </a:bodyPr>
          <a:lstStyle/>
          <a:p>
            <a:pPr marL="558800" lvl="1" algn="l">
              <a:buSzPts val="2000"/>
            </a:pPr>
            <a:r>
              <a:rPr lang="en-US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PHASES OF 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906072"/>
            <a:ext cx="9916732" cy="3963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Risk Identification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Risk Measurement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Risk Assessment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4: Risk Mitigation and Contingency Plan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/>
                <a:cs typeface="Times New Roman"/>
              </a:rPr>
              <a:t>PHASE 1: RISK IDENTIFICATION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Documentation Reviews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Brainstorming and interviewing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SWOT Analysis (STRENGTH, Weakness, Opportunities, and Threats)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Developing and analyzing agendas of dangers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Analysis of </a:t>
            </a:r>
            <a:r>
              <a:rPr lang="en-US"/>
              <a:t>Root </a:t>
            </a:r>
            <a:r>
              <a:rPr lang="en-US" smtClean="0"/>
              <a:t>Cause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Creating the circumstances and logical results chart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6" y="286603"/>
            <a:ext cx="10006886" cy="14520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RISK MEASUREMENT &amp; PHASE 3: RISK ASSESSMENT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171700"/>
            <a:ext cx="9725025" cy="3371850"/>
          </a:xfrm>
        </p:spPr>
      </p:pic>
      <p:sp>
        <p:nvSpPr>
          <p:cNvPr id="5" name="Rectangle 4"/>
          <p:cNvSpPr/>
          <p:nvPr/>
        </p:nvSpPr>
        <p:spPr>
          <a:xfrm>
            <a:off x="3396215" y="6385652"/>
            <a:ext cx="545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150">
                <a:latin typeface="Times New Roman" panose="02020603050405020304" pitchFamily="18" charset="0"/>
                <a:ea typeface="Droid Sans Fallback"/>
                <a:cs typeface="FreeSans"/>
              </a:rPr>
              <a:t>Figure 3.3.2: Risk Measurement and Risk Assessment</a:t>
            </a:r>
            <a:endParaRPr lang="en-US" sz="1600" kern="15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6631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6" y="286603"/>
            <a:ext cx="9957944" cy="1450757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 &amp; PHASE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36" y="1846052"/>
            <a:ext cx="4837304" cy="736282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risk measurement: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736" y="2582334"/>
            <a:ext cx="4837304" cy="33782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a subjective or quantitative estimation technique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decision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selected method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WBS information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an Estimation Report &amp; Preliminary CTR (Cost Time Risk) Diagram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risk assessment: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updated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Establish level of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Prioritize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Choosing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selected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assessment report and CTR diagram</a:t>
            </a:r>
          </a:p>
        </p:txBody>
      </p:sp>
    </p:spTree>
    <p:extLst>
      <p:ext uri="{BB962C8B-B14F-4D97-AF65-F5344CB8AC3E}">
        <p14:creationId xmlns:p14="http://schemas.microsoft.com/office/powerpoint/2010/main" val="914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4" y="296214"/>
            <a:ext cx="9957946" cy="144114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4: RISK MITIGATION AND CONTINGENCY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845734"/>
            <a:ext cx="9957946" cy="4258852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hazardous risk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plausible decision for risk mitigation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activity for every decision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Diminishing the occurrence probability and results of risks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utilization of mathematical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risks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Contingency Plan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3" y="940158"/>
            <a:ext cx="9955369" cy="7984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SYNTHESIZED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0613" y="1854558"/>
                <a:ext cx="9955370" cy="41868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Synthesized Formula declares the risk mitigation optimum decision's efficiency rate [1].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𝑎𝑙𝑙𝑎𝑐𝑡𝑖𝑜𝑛𝑠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RRA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𝑒𝑡</m:t>
                              </m:r>
                            </m:e>
                            <m:sub/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 baseline="-25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OBA</m:t>
                          </m:r>
                          <m:sSub>
                            <m:sSubPr>
                              <m:ctrlPr>
                                <a:rPr lang="en-US" i="1" baseline="-25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OICA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/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 baseline="-25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Whereas: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𝑎𝑟𝑖𝑠𝑒𝑛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𝑜𝑝𝑝𝑜𝑟𝑡𝑢𝑛𝑖𝑡𝑖𝑒𝑠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𝑎𝑚𝑝𝑙𝑖𝑓𝑖𝑒𝑑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𝑜𝑝𝑝𝑜𝑟𝑡𝑢𝑛𝑖𝑡𝑖𝑒𝑠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GICA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0613" y="1854558"/>
                <a:ext cx="9955370" cy="4186804"/>
              </a:xfrm>
              <a:blipFill rotWithShape="0">
                <a:blip r:embed="rId2"/>
                <a:stretch>
                  <a:fillRect l="-1592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93" y="489397"/>
            <a:ext cx="9916732" cy="1249251"/>
          </a:xfrm>
        </p:spPr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ker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SUPERVISED BY</a:t>
            </a:r>
            <a:endParaRPr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3" y="1970468"/>
            <a:ext cx="9916732" cy="355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ABHIJIT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BHOWMIK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Department of Computer Science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International University-Bangladesh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5" y="609600"/>
            <a:ext cx="10006885" cy="1099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VERIFIER CORE (DVC)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03" y="1880394"/>
            <a:ext cx="6467475" cy="4324350"/>
          </a:xfrm>
        </p:spPr>
      </p:pic>
      <p:sp>
        <p:nvSpPr>
          <p:cNvPr id="7" name="Rectangle 6"/>
          <p:cNvSpPr/>
          <p:nvPr/>
        </p:nvSpPr>
        <p:spPr>
          <a:xfrm>
            <a:off x="3506204" y="6376472"/>
            <a:ext cx="443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150">
                <a:latin typeface="Times New Roman" panose="02020603050405020304" pitchFamily="18" charset="0"/>
                <a:ea typeface="Droid Sans Fallback"/>
                <a:cs typeface="FreeSans"/>
              </a:rPr>
              <a:t>Figure 3.3.3: DVC (Dynamic Verifier Core)</a:t>
            </a:r>
            <a:endParaRPr lang="en-US" sz="1600" kern="15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9778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347731"/>
            <a:ext cx="9942490" cy="13780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 OF THE PROPOSED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3" y="1914525"/>
            <a:ext cx="7391400" cy="3886200"/>
          </a:xfrm>
        </p:spPr>
      </p:pic>
      <p:sp>
        <p:nvSpPr>
          <p:cNvPr id="9" name="Rectangle 8"/>
          <p:cNvSpPr/>
          <p:nvPr/>
        </p:nvSpPr>
        <p:spPr>
          <a:xfrm>
            <a:off x="4975668" y="6385101"/>
            <a:ext cx="339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150">
                <a:latin typeface="Times New Roman" panose="02020603050405020304" pitchFamily="18" charset="0"/>
                <a:ea typeface="Droid Sans Fallback"/>
                <a:cs typeface="FreeSans"/>
              </a:rPr>
              <a:t>Figure 3.3.4: NUT train-up team</a:t>
            </a:r>
            <a:endParaRPr lang="en-US" sz="1600" kern="15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4076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347730"/>
            <a:ext cx="9945066" cy="1390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 OF THE PROPOSED </a:t>
            </a:r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9945066" cy="4023360"/>
          </a:xfrm>
        </p:spPr>
        <p:txBody>
          <a:bodyPr>
            <a:normAutofit/>
          </a:bodyPr>
          <a:lstStyle/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train-up team on new-unproven-technology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keep proper information/knowledge (previous &amp; present records)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type of technology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previous &amp; present risk records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the technical problem</a:t>
            </a:r>
          </a:p>
          <a:p>
            <a:pPr marL="457200" lvl="0" indent="-457200" fontAlgn="auto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updated solution to DVC</a:t>
            </a:r>
          </a:p>
        </p:txBody>
      </p:sp>
    </p:spTree>
    <p:extLst>
      <p:ext uri="{BB962C8B-B14F-4D97-AF65-F5344CB8AC3E}">
        <p14:creationId xmlns:p14="http://schemas.microsoft.com/office/powerpoint/2010/main" val="1480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1738648"/>
            <a:ext cx="9955370" cy="798490"/>
          </a:xfrm>
        </p:spPr>
        <p:txBody>
          <a:bodyPr/>
          <a:lstStyle/>
          <a:p>
            <a:pPr marL="457200" lvl="0" indent="-35560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 </a:t>
            </a:r>
          </a:p>
        </p:txBody>
      </p:sp>
    </p:spTree>
    <p:extLst>
      <p:ext uri="{BB962C8B-B14F-4D97-AF65-F5344CB8AC3E}">
        <p14:creationId xmlns:p14="http://schemas.microsoft.com/office/powerpoint/2010/main" val="12286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" y="150125"/>
            <a:ext cx="10916133" cy="968991"/>
          </a:xfrm>
        </p:spPr>
        <p:txBody>
          <a:bodyPr>
            <a:normAutofit/>
          </a:bodyPr>
          <a:lstStyle/>
          <a:p>
            <a:pPr lvl="1" algn="ctr" rtl="0">
              <a:lnSpc>
                <a:spcPct val="85000"/>
              </a:lnSpc>
              <a:spcBef>
                <a:spcPct val="0"/>
              </a:spcBef>
            </a:pPr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9945066" cy="4023360"/>
          </a:xfrm>
        </p:spPr>
        <p:txBody>
          <a:bodyPr>
            <a:normAutofit/>
          </a:bodyPr>
          <a:lstStyle/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sajja\AppData\Local\Microsoft\Windows\INetCache\Content.MSO\4F1010C1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" y="2312127"/>
            <a:ext cx="5943600" cy="282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ajja\AppData\Local\Microsoft\Windows\INetCache\Content.MSO\90A8792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47" y="2312127"/>
            <a:ext cx="5943600" cy="250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1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" y="150125"/>
            <a:ext cx="10916133" cy="968991"/>
          </a:xfrm>
        </p:spPr>
        <p:txBody>
          <a:bodyPr>
            <a:normAutofit/>
          </a:bodyPr>
          <a:lstStyle/>
          <a:p>
            <a:pPr lvl="1" algn="ctr" rtl="0">
              <a:lnSpc>
                <a:spcPct val="85000"/>
              </a:lnSpc>
              <a:spcBef>
                <a:spcPct val="0"/>
              </a:spcBef>
            </a:pPr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9945066" cy="4023360"/>
          </a:xfrm>
        </p:spPr>
        <p:txBody>
          <a:bodyPr>
            <a:normAutofit/>
          </a:bodyPr>
          <a:lstStyle/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sajja\AppData\Local\Microsoft\Windows\INetCache\Content.MSO\DA03B0A1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" y="1146690"/>
            <a:ext cx="5943600" cy="282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ajja\AppData\Local\Microsoft\Windows\INetCache\Content.MSO\69559E16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47" y="1146690"/>
            <a:ext cx="5943600" cy="282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ajja\AppData\Local\Microsoft\Windows\INetCache\Content.MSO\76F8F720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47" y="3857414"/>
            <a:ext cx="5943600" cy="2461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286603"/>
            <a:ext cx="9955370" cy="1450757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957590"/>
            <a:ext cx="9955371" cy="2485622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some factors that are coming multiple times and related directly or indirectly to other factors.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Unproven Technologies, User and Functional Requirements, Tight Schedules, and Budget Changes are most irritating risks.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 OF REDUCING RISK FOR SOME RISK IMPACT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9"/>
            <a:ext cx="7719522" cy="44045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 Scheduling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your plan for getting work done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help all along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project down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on it slowly and carefully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disclaimer in proposition and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Changing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check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know about the specific necessities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converse with team about change control interaction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alibri" pitchFamily="34" charset="0"/>
              <a:buChar char="○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rundown of necessities continues to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6" y="721217"/>
            <a:ext cx="9968248" cy="101614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VERIFICATION</a:t>
            </a:r>
            <a:endParaRPr lang="en-US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6" y="1918952"/>
            <a:ext cx="9968248" cy="3361386"/>
          </a:xfrm>
        </p:spPr>
        <p:txBody>
          <a:bodyPr>
            <a:no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out most critical risk impact areas [New, Unproven Technologies, User Communication and Functional Requirements, Tight schedules, Budget changes]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user communication and functional requirements analysis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DVC verify the four phases (risk substantially reduce)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 train-up team resolve new technological issues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Synthesized Formula declares the risk mitigation optimum decision's efficiency rate</a:t>
            </a:r>
          </a:p>
        </p:txBody>
      </p:sp>
    </p:spTree>
    <p:extLst>
      <p:ext uri="{BB962C8B-B14F-4D97-AF65-F5344CB8AC3E}">
        <p14:creationId xmlns:p14="http://schemas.microsoft.com/office/powerpoint/2010/main" val="1707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695459"/>
            <a:ext cx="9955370" cy="104190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5" y="1931831"/>
            <a:ext cx="9955369" cy="3863662"/>
          </a:xfrm>
        </p:spPr>
        <p:txBody>
          <a:bodyPr>
            <a:normAutofit/>
          </a:bodyPr>
          <a:lstStyle/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Simply follow a simple path (it has simplicity) 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for new technology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chance for decision mismatch (Each phase verify by same people)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Concern about user communication and functional requirements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of each phase and the gradual occurrence of the risk impact areas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stages from identification to implementation (It is a comprehensive model)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Chance for changing the project plan and design before project failure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11" y="656822"/>
            <a:ext cx="9955369" cy="1081825"/>
          </a:xfrm>
        </p:spPr>
        <p:txBody>
          <a:bodyPr/>
          <a:lstStyle/>
          <a:p>
            <a:r>
              <a:rPr lang="e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310" y="1996224"/>
            <a:ext cx="9955370" cy="303941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TANIA RAHMAN 				[17-33841-1]</a:t>
            </a: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 KUMAR SAHA 			[17-34699-2]</a:t>
            </a: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TAMIM MAULA			[16-32586-2]</a:t>
            </a: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SAJJADUR RAHMAN SOHEL 	[17-34017-1]</a:t>
            </a:r>
          </a:p>
          <a:p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4" y="1764406"/>
            <a:ext cx="9957945" cy="13651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b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4" y="564445"/>
            <a:ext cx="9955369" cy="117420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918951"/>
            <a:ext cx="9955368" cy="4122411"/>
          </a:xfrm>
        </p:spPr>
        <p:txBody>
          <a:bodyPr>
            <a:norm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 of software risk in Bangladesh IT Industry (Principle goal)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conducted through two teams </a:t>
            </a:r>
          </a:p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DVC (Dynamic Verifier Core) </a:t>
            </a:r>
          </a:p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ii) NUT train-up team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“Synthesized Formula” declares the risk mitigation optimum decision's efficiency rate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possible financial and temporal loss  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5" y="489397"/>
            <a:ext cx="9981127" cy="12479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POSSIBILITIES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4" y="1931832"/>
            <a:ext cx="9981128" cy="3541690"/>
          </a:xfrm>
        </p:spPr>
        <p:txBody>
          <a:bodyPr>
            <a:normAutofit/>
          </a:bodyPr>
          <a:lstStyle/>
          <a:p>
            <a:pPr marL="1016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needed for large human resources (DVC community, NUT train-up team)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extra human resources (for NUT train-up team)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NUT train-up team has no work (if not necessary to use new technology)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Future possibilities: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 a greater number of companies by survey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more research and propose more effective model or techniques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limitations of this model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should manage face-to-face interviews with various companies</a:t>
            </a:r>
          </a:p>
        </p:txBody>
      </p:sp>
    </p:spTree>
    <p:extLst>
      <p:ext uri="{BB962C8B-B14F-4D97-AF65-F5344CB8AC3E}">
        <p14:creationId xmlns:p14="http://schemas.microsoft.com/office/powerpoint/2010/main" val="27908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8046DBE-1908-447C-9B30-A08BC5DB9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09" y="1785633"/>
            <a:ext cx="8229599" cy="44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4" y="609600"/>
            <a:ext cx="9955370" cy="1129048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918952"/>
            <a:ext cx="9955370" cy="4122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[1]	A. S.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Khatavakhotan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S. H.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"Rethinking the Mitigation Phase in 	Software Risk 	Management Process: A Case Study," in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2012 Fourth 	International Conference on 	Computational Intelligence, Modelling and 	Simulation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Kuala Lumpur, 2012. 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[2]	A. S.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Khatavakhotan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S. H.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"DEVELOPMENT OF A SOFTWARE RISK 	MANAGEMENT 	MODEL USING UNIQUE 	FEATURES OF A 	PROPOSED AUDIT 	COMPONENT,"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Malaysian 	Journal of Computer Science,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28, no. 2, pp. 110-	131, 2015. 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[3]	S. G. Sutton, D.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Khazanchi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C. Hampton and V. Arnold, "Risk Analysis in Extended 	Enterprise Environments: Identification of Critical Risk 	Factors in B2B E-Commerce 	Relationships,"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Association for Information Systems,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9, no. 3-4, pp. 	151-174, 2008.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[4]	D. Wu and D. L. Olson, "Introduction To The Special Section On Optimizing Risk Management 	Methods And Tools,"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Human &amp; 	Ecological 	Risk Assessment,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15, no. 2, pp. 220-226, 2009.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[5]	J. G. Zhao, "Significance Of WBS In Contingency Modelling,"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AACE International Transactions, 	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pp. 	5.1-5.5, 2006.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[6]	M. BETTER, F. GLOVER, G. KOCHENBERGER and H. WANG, "SIMULATION OPTIMIZATION: APPLICATIONS IN 	RISK 	MANAGEMENT,"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I	</a:t>
            </a:r>
            <a:r>
              <a:rPr lang="en-US" sz="12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Information Technology &amp; Decision Making,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7, no. 4, p. 	571–587, 2008.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[7]	B. W. BOEHM, "Software Risk Management: Principles and Practices,"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IEEE Software,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8, no. 1, pp. 32-	41, 	1991.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[8]	A. M. Sharif and S.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Basri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"Software Risk Assessment: A Review on Small and Medium Software Projects,"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J.M. Zain 	et al. (Eds.): ICSECS 2011, 	Part II, CCIS 180,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p. 214–224, 2011. </a:t>
            </a:r>
          </a:p>
          <a:p>
            <a:pPr marL="0" indent="0">
              <a:buNone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6" y="609600"/>
            <a:ext cx="9968248" cy="1129048"/>
          </a:xfrm>
        </p:spPr>
        <p:txBody>
          <a:bodyPr>
            <a:normAutofit/>
          </a:bodyPr>
          <a:lstStyle/>
          <a:p>
            <a:r>
              <a:rPr lang="e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CONTD..</a:t>
            </a:r>
            <a:endParaRPr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6" y="1918952"/>
            <a:ext cx="9968248" cy="4122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[9]	C.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Radut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"The Enterprise Information System And Risk Management,"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Annals of the University of Oradea, Economic Science Series,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	18, no. 4, pp. 1030-1034, 2009.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[10]	A. S.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Khatavakhotan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D. S. H.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"Improving IT Risk Management Process by an Embedded Dynamic Verifier Core: Towards Reducing IT 	Projects Failure," in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2012 Third International Conference on Intelligent Systems Modelling and Simulation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IEEE, 2012, pp. 684-687. 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[11]	C. G. Pan, Y. W. Chen and W.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"Overview of the study on theories and methods of software project risk management," Control and Decision, 	vol. 22, no. 5, p. 481-485, 2007.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[12]	A. Y.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Abdihafid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Software Project Failure in Bangladesh, Daffodil International University, 2019.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[13]	W. T. LI, Z.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Y. X. WANG, "Research on Software Risk Assessment Based on Grey System Theory,"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 And 	Development,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vol. 23, no. 5, pp. 124-126, 2013.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[14]	P. C. Yong and M. Phil, "Software Risk Management based on Software Development Life Cycle," Thesis of Zhejiang University, Zhejiang, pp. 11-	17, 2002.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[15]	N. C. Pa and B. A. Jnr., "A Model of Mitigating Risk For IT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," in </a:t>
            </a:r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2015 4th International Conference on Software Engineering and 	Computer Systems (ICSECS)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Kuantan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Pahang, Malaysia, IEEE, 2015, pp. 49-54.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[16]	M.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Jakub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and J.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Gorski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"Software support for collaborative risk management," in proc. of 8th International Conference on Advanced Computer 	Systems, 2001, pp. 17-19.</a:t>
            </a:r>
          </a:p>
        </p:txBody>
      </p:sp>
    </p:spTree>
    <p:extLst>
      <p:ext uri="{BB962C8B-B14F-4D97-AF65-F5344CB8AC3E}">
        <p14:creationId xmlns:p14="http://schemas.microsoft.com/office/powerpoint/2010/main" val="414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609600"/>
            <a:ext cx="9981127" cy="1129048"/>
          </a:xfrm>
        </p:spPr>
        <p:txBody>
          <a:bodyPr>
            <a:normAutofit/>
          </a:bodyPr>
          <a:lstStyle/>
          <a:p>
            <a:r>
              <a:rPr lang="e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CONTD..</a:t>
            </a:r>
            <a:endParaRPr lang="en-US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4" y="1918952"/>
            <a:ext cx="9981127" cy="4122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[17]	B. Roy and R.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Dasgupta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"A study on software risk management strategies and mapping with SDLC," in Advanced Computing and Systems for 	Security, Springer, 2016, pp. 121-138.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[18]	D.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Reifer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"Ten deadly risks in Internet and intranet software development," IEEE software, vol. 19, no. 2, pp. 12-14, 2002.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[19]	"4 COMMON RISKS IN SOFTWARE DEVELOPMENT PROJECTS," The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Consulting Limited., 2021. [Online]. Available: 	https://thescalers.com/risks-in-software-development-projects/. [Accessed 19 May 2021].</a:t>
            </a: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[20]	S. Jena, "Different types of risks in Software Project Development,"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26 August 2020. [Online]. Available: 	https://www.geeksforgeeks.org/different-types-of-risks-in-software-project-development/. [Accessed 19 May 2021].</a:t>
            </a:r>
          </a:p>
        </p:txBody>
      </p:sp>
    </p:spTree>
    <p:extLst>
      <p:ext uri="{BB962C8B-B14F-4D97-AF65-F5344CB8AC3E}">
        <p14:creationId xmlns:p14="http://schemas.microsoft.com/office/powerpoint/2010/main" val="6319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90" y="1782689"/>
            <a:ext cx="7020854" cy="4489321"/>
          </a:xfrm>
        </p:spPr>
      </p:pic>
    </p:spTree>
    <p:extLst>
      <p:ext uri="{BB962C8B-B14F-4D97-AF65-F5344CB8AC3E}">
        <p14:creationId xmlns:p14="http://schemas.microsoft.com/office/powerpoint/2010/main" val="2683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 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5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4" y="1803042"/>
            <a:ext cx="9957945" cy="72121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8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9166"/>
          </a:xfrm>
        </p:spPr>
        <p:txBody>
          <a:bodyPr/>
          <a:lstStyle/>
          <a:p>
            <a:pPr marL="101600" lv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593"/>
            <a:ext cx="10058400" cy="4720562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few studies focus on Bangladeshi IT industries. 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products, risk factors and the risk impact areas rising simultaneously (In Bangladesh).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Mitigating risk impact areas.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easy and readable paper.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70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8186"/>
            <a:ext cx="10058400" cy="1120462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3194"/>
            <a:ext cx="10058400" cy="3975900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BOEHM Software Risk Management: Principles and Practices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 pitchFamily="34" charset="0"/>
              <a:buChar char="●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on previous research paper, article, journal, book title etc.</a:t>
            </a:r>
          </a:p>
        </p:txBody>
      </p:sp>
    </p:spTree>
    <p:extLst>
      <p:ext uri="{BB962C8B-B14F-4D97-AF65-F5344CB8AC3E}">
        <p14:creationId xmlns:p14="http://schemas.microsoft.com/office/powerpoint/2010/main" val="23267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2045"/>
          </a:xfrm>
        </p:spPr>
        <p:txBody>
          <a:bodyPr/>
          <a:lstStyle/>
          <a:p>
            <a:pPr marL="1016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sz="2400" b="1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08588"/>
            <a:ext cx="4937760" cy="337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Risk Identification and Software risk Analysis in    Bangladesh IT Industry.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 1: To investigate what types of software risks Bangladesh IT industry are facing to manage a software project.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 2: To investigate the reasons for software risk areas in Bangladesh IT Industry.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 3: To analyze the software risk in Bangladesh IT Industry.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>
            <a:normAutofit/>
          </a:bodyPr>
          <a:lstStyle/>
          <a:p>
            <a:r>
              <a:rPr lang="en-US" sz="2400" b="1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89150"/>
            <a:ext cx="4937760" cy="3378200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question: Does the Bangladesh IT Industry able to mitigate the risk impact areas for developing software projects.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Sub-question 1: Does the paper investigate the types of software risks of Bangladesh IT industry that they are facing to manage a software project.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Sub-question 2: Does the paper investigate the reasons for software risk areas in Bangladesh IT Industry.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Sub-question 3: Does the paper analyze the software risk in Bangladesh IT Industry.</a:t>
            </a:r>
          </a:p>
        </p:txBody>
      </p:sp>
    </p:spTree>
    <p:extLst>
      <p:ext uri="{BB962C8B-B14F-4D97-AF65-F5344CB8AC3E}">
        <p14:creationId xmlns:p14="http://schemas.microsoft.com/office/powerpoint/2010/main" val="1303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54" y="1787857"/>
            <a:ext cx="9949219" cy="13920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E99734613834D994033D286323A2E" ma:contentTypeVersion="9" ma:contentTypeDescription="Create a new document." ma:contentTypeScope="" ma:versionID="c705225f9749c007ec23ded44852e287">
  <xsd:schema xmlns:xsd="http://www.w3.org/2001/XMLSchema" xmlns:xs="http://www.w3.org/2001/XMLSchema" xmlns:p="http://schemas.microsoft.com/office/2006/metadata/properties" xmlns:ns2="c8d287d4-7275-40a7-bdc0-ecba448686b5" targetNamespace="http://schemas.microsoft.com/office/2006/metadata/properties" ma:root="true" ma:fieldsID="81f8591ca0ba82faac0442c79dd86ed1" ns2:_="">
    <xsd:import namespace="c8d287d4-7275-40a7-bdc0-ecba44868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287d4-7275-40a7-bdc0-ecba44868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64EE83-CBD5-4627-8C72-7ED8D2CC34AC}">
  <ds:schemaRefs>
    <ds:schemaRef ds:uri="c8d287d4-7275-40a7-bdc0-ecba448686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D470AB-5B8D-43F9-81F4-6BA2E563ED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89E3FD-F748-4BCD-9263-1957D2794A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</TotalTime>
  <Words>1088</Words>
  <Application>Microsoft Office PowerPoint</Application>
  <PresentationFormat>Widescreen</PresentationFormat>
  <Paragraphs>198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Droid Sans Fallback</vt:lpstr>
      <vt:lpstr>FreeSans</vt:lpstr>
      <vt:lpstr>Liberation Serif</vt:lpstr>
      <vt:lpstr>Roboto</vt:lpstr>
      <vt:lpstr>Times New Roman</vt:lpstr>
      <vt:lpstr>Retrospect</vt:lpstr>
      <vt:lpstr>PowerPoint Presentation</vt:lpstr>
      <vt:lpstr>SUPERVISED BY</vt:lpstr>
      <vt:lpstr>GROUP MEMBERS</vt:lpstr>
      <vt:lpstr>OUTLINE</vt:lpstr>
      <vt:lpstr>INTRODUCTION</vt:lpstr>
      <vt:lpstr>RESEARCH MOTIVATION</vt:lpstr>
      <vt:lpstr>CORE BACKGROUND STUDY</vt:lpstr>
      <vt:lpstr>RESEARCH OBJECTIVE</vt:lpstr>
      <vt:lpstr>LITERATURE REVIEW </vt:lpstr>
      <vt:lpstr>RELATED WORK</vt:lpstr>
      <vt:lpstr>RESEARCH METHODOLOGY</vt:lpstr>
      <vt:lpstr>PROBLEM FINDING</vt:lpstr>
      <vt:lpstr>PROPOSED MODEL FOR MITIGATING RISKS</vt:lpstr>
      <vt:lpstr>FOUR PHASES OF PROPOSED MODEL</vt:lpstr>
      <vt:lpstr>PHASE 1: RISK IDENTIFICATION </vt:lpstr>
      <vt:lpstr>PHASE 2: RISK MEASUREMENT &amp; PHASE 3: RISK ASSESSMENT</vt:lpstr>
      <vt:lpstr>PHASE 2 &amp; PHASE 3</vt:lpstr>
      <vt:lpstr>PHASE 4: RISK MITIGATION AND CONTINGENCY PLAN</vt:lpstr>
      <vt:lpstr>SYNTHESIZED FORMULA</vt:lpstr>
      <vt:lpstr>DYNAMIC VERIFIER CORE (DVC)</vt:lpstr>
      <vt:lpstr>UNIQUE FEATURE OF THE PROPOSED MODEL</vt:lpstr>
      <vt:lpstr>UNIQUE FEATURE OF THE PROPOSED MODEL</vt:lpstr>
      <vt:lpstr>RESULTS AND ANALYSIS </vt:lpstr>
      <vt:lpstr>SURVEY RESULTS</vt:lpstr>
      <vt:lpstr>SURVEY RESULTS</vt:lpstr>
      <vt:lpstr>RESULT ANALYSIS</vt:lpstr>
      <vt:lpstr>SUGGESTION OF REDUCING RISK FOR SOME RISK IMPACT AREAS</vt:lpstr>
      <vt:lpstr>SOLUTION VERIFICATION</vt:lpstr>
      <vt:lpstr>ADVANTAGES OF PROPOSED MODEL</vt:lpstr>
      <vt:lpstr>CONCLUSION AND FUTURE WORK </vt:lpstr>
      <vt:lpstr>CONCLUSION</vt:lpstr>
      <vt:lpstr>LIMITATIONS AND FUTURE POSSIBILITIES </vt:lpstr>
      <vt:lpstr>PowerPoint Presentation</vt:lpstr>
      <vt:lpstr>REFERENCES</vt:lpstr>
      <vt:lpstr>REFERENCES CONTD..</vt:lpstr>
      <vt:lpstr>REFERENCES CONTD..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Shanto Saha</dc:creator>
  <cp:lastModifiedBy>User</cp:lastModifiedBy>
  <cp:revision>32</cp:revision>
  <dcterms:created xsi:type="dcterms:W3CDTF">2021-05-22T09:46:39Z</dcterms:created>
  <dcterms:modified xsi:type="dcterms:W3CDTF">2021-05-24T11:51:44Z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0x010100A99E99734613834D994033D286323A2E</vt:lpwstr>
  </property>
</Properties>
</file>