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314" r:id="rId5"/>
    <p:sldId id="315" r:id="rId6"/>
    <p:sldId id="326" r:id="rId7"/>
    <p:sldId id="317" r:id="rId8"/>
    <p:sldId id="318" r:id="rId9"/>
    <p:sldId id="327" r:id="rId10"/>
    <p:sldId id="328" r:id="rId11"/>
    <p:sldId id="321" r:id="rId12"/>
    <p:sldId id="329" r:id="rId13"/>
    <p:sldId id="330" r:id="rId14"/>
    <p:sldId id="320" r:id="rId15"/>
    <p:sldId id="323" r:id="rId16"/>
    <p:sldId id="334" r:id="rId17"/>
    <p:sldId id="331" r:id="rId18"/>
    <p:sldId id="332" r:id="rId19"/>
    <p:sldId id="336" r:id="rId20"/>
    <p:sldId id="337" r:id="rId21"/>
    <p:sldId id="335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FB714-D746-8BB2-1FCE-98EE527B5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BA45FF-160D-63A2-984C-E96C36F03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7FFE94-4A30-80A5-DD65-9B48F0CA6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84CC3-8F6F-7E47-823D-A08D966BF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3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B462-6256-9872-B520-B53924B47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98707B-8A21-FC12-851D-21A283CCF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66CFEC-5552-9D22-4052-BC2331A15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76F9D-CF5F-2E9A-1D8D-BAD3EF806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4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A2256-1B4C-D09A-D88D-911F24DB7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5C018-140B-CCA6-D765-9784984D6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1C688E-D706-B5BC-B752-30D87A5D8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D61F5-A98B-9892-F847-B09B86532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34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18196-1C43-BFE8-92BD-219E1C39E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30FA3-4E2A-3E09-1429-3C4DB26A7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34A44A-AF48-BF1B-1580-712EA1154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28BA8-AB40-D747-8206-CA0E3263E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32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A3E9A-CC09-823A-6306-04064A017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58A94C-D579-2874-A617-36E9D44A8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112D2B-AE69-022B-1459-A5ADF9EED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1CC73-C33C-5233-8C8A-F4E0E90B6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04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EDD62-ED78-DE34-B353-5C9E2F9DE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C4AC6-8F5E-3C96-ED9C-6A10DE644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3BFAE-BFCF-A527-B82C-D390BE0EC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BD42F-9A29-693F-B62B-D6510FB4C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0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BD5A4-3C2B-54D7-2B90-425943AAD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5D9D6-EB2E-7C29-70BC-71853FBB0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9D6F84-4B36-13DB-960E-E9D818CEC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CD0D9-BD6D-6A5F-C421-A5A6F9B4A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6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1C830-01B1-1DBC-ADFA-DEF504B7B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99880B-1D7B-465F-C2E7-AD49E5718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D1A0FA-0208-3B42-C339-04B63388E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B01E7-E096-7343-ABC0-872F97E1F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7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96C41-8D98-F549-0085-782A7ED5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285B24-F19A-7DA4-972F-DB68C5CB9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58569-7879-B2CB-80EC-BDEA44735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68396-A413-82A4-6778-2BA3BF0D9C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8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ISHAAHUJA/comp-382assignment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773681"/>
            <a:ext cx="5945109" cy="3200400"/>
          </a:xfrm>
        </p:spPr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sz="4000" dirty="0"/>
              <a:t>Context-Free Languages are not closed </a:t>
            </a:r>
            <a:br>
              <a:rPr lang="en-US" sz="4000" dirty="0"/>
            </a:br>
            <a:r>
              <a:rPr lang="en-US" sz="4000" dirty="0"/>
              <a:t>under intersection </a:t>
            </a:r>
            <a:br>
              <a:rPr lang="en-US" dirty="0"/>
            </a:br>
            <a:r>
              <a:rPr lang="en-US" sz="1600" dirty="0"/>
              <a:t>by: Tanisha, Natasha, Ritu, Liam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696D6-0229-3A66-52D8-6B47083C5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F39479-CA1D-1170-E895-C72199DF2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525" cy="6848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EADC813-DF4A-B472-59B5-C0ADAB9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450" y="2506560"/>
            <a:ext cx="7019925" cy="1835353"/>
          </a:xfrm>
        </p:spPr>
        <p:txBody>
          <a:bodyPr>
            <a:normAutofit/>
          </a:bodyPr>
          <a:lstStyle/>
          <a:p>
            <a:r>
              <a:rPr lang="en-US" sz="4400" dirty="0"/>
              <a:t>Proof that L is not Context-Free</a:t>
            </a:r>
          </a:p>
        </p:txBody>
      </p:sp>
    </p:spTree>
    <p:extLst>
      <p:ext uri="{BB962C8B-B14F-4D97-AF65-F5344CB8AC3E}">
        <p14:creationId xmlns:p14="http://schemas.microsoft.com/office/powerpoint/2010/main" val="42284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L</a:t>
            </a:r>
            <a:r>
              <a:rPr lang="en-US" dirty="0"/>
              <a:t> is not context-Free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84100"/>
            <a:ext cx="10687051" cy="422400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2. The language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0} is not context-free.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Proof. We prove this by contradiction using the pumping lemma for context-free languages.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1 (Pumping Lemma for Context-Free Languages).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context-free language, then there exists a constant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such that for any string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|s|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write s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uvzxy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where:</a:t>
            </a:r>
          </a:p>
          <a:p>
            <a:pPr marL="514350" indent="-514350">
              <a:buAutoNum type="roman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≤ p </a:t>
            </a:r>
          </a:p>
          <a:p>
            <a:pPr marL="514350" indent="-514350">
              <a:buAutoNum type="roman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≥ 1 </a:t>
            </a:r>
          </a:p>
          <a:p>
            <a:pPr marL="514350" indent="-514350">
              <a:buAutoNum type="roman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i ≥ 0,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zx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Assume, for the sake of contradiction,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context-free. Let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the pumping length guaranteed by the pumping lemma. Consider the string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Since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|s|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pumping lemma applies.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pumping lemma, we can write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uvwxy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conditions (i), (ii), and (iii) hold. We analyze all possible cases for the position of the substring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369413316"/>
              </p:ext>
            </p:extLst>
          </p:nvPr>
        </p:nvGraphicFramePr>
        <p:xfrm>
          <a:off x="914399" y="736600"/>
          <a:ext cx="10363202" cy="519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359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9464843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</a:tblGrid>
              <a:tr h="840646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Proofs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contains only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Then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some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0 with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1. Pumping up with     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 we get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zx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p+k+m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This string has more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than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or c’s, so it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contains only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Then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some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0 with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1. Pumping up with      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 we get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zx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p+k+m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This string has more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than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or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’s, so it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contains only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Then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some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0 with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1. Pumping up with      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 we get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zx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p+k+m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This string has more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than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or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’s, so it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spans across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Since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|vzx|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the substring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cannot span all three types of symbols. Pumping will create an imbalance between the number of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on one side,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on the other side, so the resulting string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ru-RU" sz="1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spans across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Similar to Case 4, since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|vzx|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≤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pumping will create an imbalance between the number of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on one side,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on the other side, so the resulting string         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172348227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6BF32-1E44-90F5-1726-DE6DE2AFA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A51929-244E-ABC1-C4E6-A4A5C7200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CD595E-E7F7-A4AF-783F-90564B22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L</a:t>
            </a:r>
            <a:r>
              <a:rPr lang="en-US" dirty="0"/>
              <a:t> is not context-Free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5629C5-668D-4590-1950-39B6088CB1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612675"/>
            <a:ext cx="10687051" cy="4224004"/>
          </a:xfrm>
        </p:spPr>
        <p:txBody>
          <a:bodyPr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cases, pumping leads to a string that is not in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contradicts condition (iii) of the pumping lemma.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our assumption that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context-free must be false. Hence,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a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n ≥ 0 } is not context-free.</a:t>
            </a:r>
            <a:endParaRPr lang="en-US" b="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7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8C1AE-D22D-443C-C2FB-43558664E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FABFBA9-370D-D974-EB4D-9D23DBC46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525" cy="6848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94C6084-E0F2-D339-7861-2AD309CA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450" y="2506560"/>
            <a:ext cx="7019925" cy="1835353"/>
          </a:xfrm>
        </p:spPr>
        <p:txBody>
          <a:bodyPr>
            <a:normAutofit/>
          </a:bodyPr>
          <a:lstStyle/>
          <a:p>
            <a:r>
              <a:rPr lang="en-US" sz="4400" dirty="0"/>
              <a:t>Conclusion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929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D0C09-780B-C762-4B3C-85E061B17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0B60-F7F0-F1AA-6A26-5C6952E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4561-50E1-08A1-79A9-2DE3CFE423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84100"/>
            <a:ext cx="10687051" cy="42240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successfully demonstrated that: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constructed two context-free languages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showed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∩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 }.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proved that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0} is not context-free using the pumping lemma. Therefore, the set of context-free languages is not closed under the operation of intersection. 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61EF4-A20D-BF6B-9CD6-2EF24FD0C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6CB5-5CC6-DAF0-B482-C8B9164A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266239"/>
            <a:ext cx="10363201" cy="162960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Code 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F6AD6-3473-C3F1-0426-157C6D117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4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6A95-F016-16B7-90B3-E683D958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92839-F3AA-DB6C-9619-1256137E7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A3D4E-7D69-D474-0880-E28ED58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42650-E860-D752-2E48-EAF72DE3D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81" y="97484"/>
            <a:ext cx="11436035" cy="61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6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262BE-CAAE-B01E-59F2-DAB3D7525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3628-07D4-DBE0-FF54-DA6C7982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ECFD-839A-6D4A-5F3C-325F4C71EA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84100"/>
            <a:ext cx="10687051" cy="42240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Hopcroft, J. E., Motwani, R., &amp; Ullman, J. D. (2006). Introduction to Automata Theory, Languages, and Computation (3rd ed.). Addison-Wesley.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Sipser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(2012). Introduction to the Theory of Computation (3rd ed.). Cengage Learning.</a:t>
            </a:r>
          </a:p>
          <a:p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 - TANISHAAHUJA/comp-382assignment2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90966-E78A-B618-41D6-F77F8A84D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3DA38-BB7D-9E1B-1A8E-311DD719C3DA}"/>
              </a:ext>
            </a:extLst>
          </p:cNvPr>
          <p:cNvSpPr txBox="1">
            <a:spLocks/>
          </p:cNvSpPr>
          <p:nvPr/>
        </p:nvSpPr>
        <p:spPr>
          <a:xfrm>
            <a:off x="914398" y="3086614"/>
            <a:ext cx="10363201" cy="162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 </a:t>
            </a:r>
          </a:p>
        </p:txBody>
      </p:sp>
    </p:spTree>
    <p:extLst>
      <p:ext uri="{BB962C8B-B14F-4D97-AF65-F5344CB8AC3E}">
        <p14:creationId xmlns:p14="http://schemas.microsoft.com/office/powerpoint/2010/main" val="223633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1214503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864518"/>
            <a:ext cx="5951622" cy="3128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 382 ON1 Assignment 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1: Demonstrate that the set of context-free languages is not closed over the operation of intersection. Use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0} is not context free.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Liam Maarhuis 300143581, Ritu Randhawa 300204724, Tanisha Ahuja 300205289, Natasha Maundu 300202882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2621F-1DB0-1101-DBE9-3B3C742F1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D4805D-9088-866D-47DB-E927345F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121450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C6E31-84EA-B68F-5523-FAA2025B89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864518"/>
            <a:ext cx="6011501" cy="3128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assignment, we demonstrate that the set of context-free languages is not closed under the operation of intersection.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prove this by showing that the language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0} is not context-free, but can be expressed as the intersection of two context-free languages.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549EC8-00AC-9371-3D5C-4F19A62D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350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4572E3-EB01-CBF6-F764-9678BE83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525" cy="6848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50" y="2506560"/>
            <a:ext cx="7019925" cy="1835353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Construction of Two 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Language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4414996"/>
            <a:ext cx="7273638" cy="4155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nonterminal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strings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1,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strings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all strings where the number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equals the number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’s, followed by any number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F41D0-D916-9C61-A0B0-E4A2E3D0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1743075"/>
            <a:ext cx="8947042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8A4B9-5812-F768-4937-FA7AA44B7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FE57-67BF-5DDB-C1B6-1F31A06B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Language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F44F-F93B-C7EF-A7CF-46E6AEB22F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4414996"/>
            <a:ext cx="7273638" cy="4155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nonterminal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strings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strings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1.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all strings with any number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followed by equal numbers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B994C-EAF7-BEB5-5724-F8B894A0E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12164-240F-D244-1DC4-DA3B9CA67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1743075"/>
            <a:ext cx="8947042" cy="2428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8D898-016E-AF21-0553-61DB913B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58" y="1689862"/>
            <a:ext cx="9351722" cy="267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DF6C5-3E3A-F374-0AF8-827A954F6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07DB00B-232D-7D88-2A6E-644D1A55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525" cy="6848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7F0ABB8-FD59-1330-5F53-A045BFE9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5" y="2506560"/>
            <a:ext cx="7019925" cy="1835353"/>
          </a:xfrm>
        </p:spPr>
        <p:txBody>
          <a:bodyPr>
            <a:normAutofit/>
          </a:bodyPr>
          <a:lstStyle/>
          <a:p>
            <a:r>
              <a:rPr lang="en-US" sz="4400" dirty="0"/>
              <a:t>Intersection of </a:t>
            </a:r>
            <a:br>
              <a:rPr lang="en-US" sz="4400" dirty="0"/>
            </a:br>
            <a:r>
              <a:rPr lang="en-US" sz="4400" dirty="0"/>
              <a:t>L1 and L2 </a:t>
            </a:r>
          </a:p>
        </p:txBody>
      </p:sp>
    </p:spTree>
    <p:extLst>
      <p:ext uri="{BB962C8B-B14F-4D97-AF65-F5344CB8AC3E}">
        <p14:creationId xmlns:p14="http://schemas.microsoft.com/office/powerpoint/2010/main" val="427386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Intersection of L1 and L2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FDF37B-10D2-B3FC-F9EC-3074339A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376362"/>
            <a:ext cx="7848600" cy="4105275"/>
          </a:xfrm>
          <a:prstGeom prst="rect">
            <a:avLst/>
          </a:prstGeom>
        </p:spPr>
      </p:pic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B2EF0BE-577F-3BD2-7645-527E04E09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587A6-E6EB-2F5B-CBC6-B10A1BA6C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3C682-4612-9EF9-C57D-9B2C037CB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E6187-BE13-97BC-6FD7-436192BF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32" y="0"/>
            <a:ext cx="10050855" cy="62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4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elements/1.1/"/>
    <ds:schemaRef ds:uri="http://purl.org/dc/terms/"/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infopath/2007/PartnerControls"/>
    <ds:schemaRef ds:uri="230e9df3-be65-4c73-a93b-d1236ebd677e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{BBE9FAAF-513A-4674-BA1F-2AD039869B1A}TF44172dc5-d19e-4d2a-aaf3-e2c69a283fd81f4275d0_win32-950e754c5494</Template>
  <TotalTime>306</TotalTime>
  <Words>975</Words>
  <Application>Microsoft Office PowerPoint</Application>
  <PresentationFormat>Widescreen</PresentationFormat>
  <Paragraphs>91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Tenorite</vt:lpstr>
      <vt:lpstr>Times New Roman</vt:lpstr>
      <vt:lpstr>Custom</vt:lpstr>
      <vt:lpstr> Context-Free Languages are not closed  under intersection  by: Tanisha, Natasha, Ritu, Liam</vt:lpstr>
      <vt:lpstr>Context</vt:lpstr>
      <vt:lpstr>introduction</vt:lpstr>
      <vt:lpstr>Construction of Two Context-Free Languages</vt:lpstr>
      <vt:lpstr>Language one</vt:lpstr>
      <vt:lpstr>Language two</vt:lpstr>
      <vt:lpstr>Intersection of  L1 and L2 </vt:lpstr>
      <vt:lpstr>Intersection of L1 and L2</vt:lpstr>
      <vt:lpstr>PowerPoint Presentation</vt:lpstr>
      <vt:lpstr>Proof that L is not Context-Free</vt:lpstr>
      <vt:lpstr>Proof that L is not context-Free</vt:lpstr>
      <vt:lpstr>Market overview</vt:lpstr>
      <vt:lpstr>Proof that L is not context-Free</vt:lpstr>
      <vt:lpstr>Conclusion </vt:lpstr>
      <vt:lpstr>Conclusion</vt:lpstr>
      <vt:lpstr>Code demo</vt:lpstr>
      <vt:lpstr>PowerPoint Presentation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Liam.Maarhuis</dc:creator>
  <cp:lastModifiedBy>Liam.Maarhuis</cp:lastModifiedBy>
  <cp:revision>12</cp:revision>
  <dcterms:created xsi:type="dcterms:W3CDTF">2025-10-18T22:37:40Z</dcterms:created>
  <dcterms:modified xsi:type="dcterms:W3CDTF">2025-10-23T22:26:20Z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