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4"/>
  </p:notesMasterIdLst>
  <p:handoutMasterIdLst>
    <p:handoutMasterId r:id="rId25"/>
  </p:handoutMasterIdLst>
  <p:sldIdLst>
    <p:sldId id="314" r:id="rId5"/>
    <p:sldId id="315" r:id="rId6"/>
    <p:sldId id="326" r:id="rId7"/>
    <p:sldId id="317" r:id="rId8"/>
    <p:sldId id="318" r:id="rId9"/>
    <p:sldId id="327" r:id="rId10"/>
    <p:sldId id="328" r:id="rId11"/>
    <p:sldId id="321" r:id="rId12"/>
    <p:sldId id="329" r:id="rId13"/>
    <p:sldId id="330" r:id="rId14"/>
    <p:sldId id="320" r:id="rId15"/>
    <p:sldId id="323" r:id="rId16"/>
    <p:sldId id="334" r:id="rId17"/>
    <p:sldId id="331" r:id="rId18"/>
    <p:sldId id="332" r:id="rId19"/>
    <p:sldId id="336" r:id="rId20"/>
    <p:sldId id="337" r:id="rId21"/>
    <p:sldId id="335" r:id="rId22"/>
    <p:sldId id="30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FB714-D746-8BB2-1FCE-98EE527B5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BA45FF-160D-63A2-984C-E96C36F036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7FFE94-4A30-80A5-DD65-9B48F0CA6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84CC3-8F6F-7E47-823D-A08D966BF6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38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10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4B462-6256-9872-B520-B53924B47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98707B-8A21-FC12-851D-21A283CCFF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66CFEC-5552-9D22-4052-BC2331A155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76F9D-CF5F-2E9A-1D8D-BAD3EF8063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4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A2256-1B4C-D09A-D88D-911F24DB7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D5C018-140B-CCA6-D765-9784984D63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1C688E-D706-B5BC-B752-30D87A5D8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D61F5-A98B-9892-F847-B09B865326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34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18196-1C43-BFE8-92BD-219E1C39E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930FA3-4E2A-3E09-1429-3C4DB26A79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34A44A-AF48-BF1B-1580-712EA11541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28BA8-AB40-D747-8206-CA0E3263E6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32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A3E9A-CC09-823A-6306-04064A017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58A94C-D579-2874-A617-36E9D44A88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112D2B-AE69-022B-1459-A5ADF9EED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1CC73-C33C-5233-8C8A-F4E0E90B63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904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EDD62-ED78-DE34-B353-5C9E2F9DE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2C4AC6-8F5E-3C96-ED9C-6A10DE6445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D3BFAE-BFCF-A527-B82C-D390BE0EC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BD42F-9A29-693F-B62B-D6510FB4CB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01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BD5A4-3C2B-54D7-2B90-425943AAD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45D9D6-EB2E-7C29-70BC-71853FBB0B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9D6F84-4B36-13DB-960E-E9D818CEC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CD0D9-BD6D-6A5F-C421-A5A6F9B4A8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66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1C830-01B1-1DBC-ADFA-DEF504B7B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99880B-1D7B-465F-C2E7-AD49E57188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D1A0FA-0208-3B42-C339-04B63388E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B01E7-E096-7343-ABC0-872F97E1F9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70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96C41-8D98-F549-0085-782A7ED5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285B24-F19A-7DA4-972F-DB68C5CB9C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F58569-7879-B2CB-80EC-BDEA44735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68396-A413-82A4-6778-2BA3BF0D9C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8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NISHAAHUJA/comp-382assignment2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2773681"/>
            <a:ext cx="5945109" cy="3200400"/>
          </a:xfrm>
        </p:spPr>
        <p:txBody>
          <a:bodyPr>
            <a:normAutofit/>
          </a:bodyPr>
          <a:lstStyle/>
          <a:p>
            <a:br>
              <a:rPr lang="en-US" sz="4000" dirty="0"/>
            </a:br>
            <a:r>
              <a:rPr lang="en-US" sz="4000" dirty="0"/>
              <a:t>Context-Free Languages are not closed </a:t>
            </a:r>
            <a:br>
              <a:rPr lang="en-US" sz="4000" dirty="0"/>
            </a:br>
            <a:r>
              <a:rPr lang="en-US" sz="4000" dirty="0"/>
              <a:t>under intersection </a:t>
            </a:r>
            <a:br>
              <a:rPr lang="en-US" dirty="0"/>
            </a:br>
            <a:r>
              <a:rPr lang="en-US" sz="1600" dirty="0"/>
              <a:t>by: Tanisha, Natasha, Ritu, Liam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696D6-0229-3A66-52D8-6B47083C5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1F39479-CA1D-1170-E895-C72199DF2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05525" cy="684847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EADC813-DF4A-B472-59B5-C0ADAB9A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450" y="2506560"/>
            <a:ext cx="7019925" cy="1835353"/>
          </a:xfrm>
        </p:spPr>
        <p:txBody>
          <a:bodyPr>
            <a:normAutofit/>
          </a:bodyPr>
          <a:lstStyle/>
          <a:p>
            <a:r>
              <a:rPr lang="en-US" sz="4400" dirty="0"/>
              <a:t>Proof that L is not Context-Free</a:t>
            </a:r>
          </a:p>
        </p:txBody>
      </p:sp>
    </p:spTree>
    <p:extLst>
      <p:ext uri="{BB962C8B-B14F-4D97-AF65-F5344CB8AC3E}">
        <p14:creationId xmlns:p14="http://schemas.microsoft.com/office/powerpoint/2010/main" val="42284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dirty="0"/>
              <a:t>Proof that </a:t>
            </a:r>
            <a:r>
              <a:rPr lang="en-US" i="1" dirty="0"/>
              <a:t>L</a:t>
            </a:r>
            <a:r>
              <a:rPr lang="en-US" dirty="0"/>
              <a:t> is not context-Free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584100"/>
            <a:ext cx="10687051" cy="4224004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2. The language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0} is not context-free.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Proof. We prove this by contradiction using the pumping lemma for context-free languages.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 1 (Pumping Lemma for Context-Free Languages). If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context-free language, then there exists a constant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 such that for any string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|s|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write s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uvwxy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where:</a:t>
            </a:r>
          </a:p>
          <a:p>
            <a:pPr marL="514350" indent="-514350">
              <a:buAutoNum type="romanL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vwx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≤ p </a:t>
            </a:r>
          </a:p>
          <a:p>
            <a:pPr marL="514350" indent="-514350">
              <a:buAutoNum type="romanL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≥ 1 </a:t>
            </a:r>
          </a:p>
          <a:p>
            <a:pPr marL="514350" indent="-514350">
              <a:buAutoNum type="romanL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i ≥ 0,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wx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Assume, for the sake of contradiction, that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context-free. Let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the pumping length guaranteed by the pumping lemma. Consider the string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Since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|s|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pumping lemma applies.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pumping lemma, we can write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uvwxy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conditions (i), (ii), and (iii) hold. We analyze all possible cases for the position of the substring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vwx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2B2F-534F-A196-1186-33D282CE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2" cy="1603462"/>
          </a:xfrm>
        </p:spPr>
        <p:txBody>
          <a:bodyPr/>
          <a:lstStyle/>
          <a:p>
            <a:r>
              <a:rPr lang="en-US" dirty="0"/>
              <a:t>Market overview</a:t>
            </a:r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2EE5D6E7-8306-54E8-220A-099D3B755FFE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897198117"/>
              </p:ext>
            </p:extLst>
          </p:nvPr>
        </p:nvGraphicFramePr>
        <p:xfrm>
          <a:off x="914399" y="736600"/>
          <a:ext cx="10363202" cy="5198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359">
                  <a:extLst>
                    <a:ext uri="{9D8B030D-6E8A-4147-A177-3AD203B41FA5}">
                      <a16:colId xmlns:a16="http://schemas.microsoft.com/office/drawing/2014/main" val="3233966979"/>
                    </a:ext>
                  </a:extLst>
                </a:gridCol>
                <a:gridCol w="9464843">
                  <a:extLst>
                    <a:ext uri="{9D8B030D-6E8A-4147-A177-3AD203B41FA5}">
                      <a16:colId xmlns:a16="http://schemas.microsoft.com/office/drawing/2014/main" val="1158840958"/>
                    </a:ext>
                  </a:extLst>
                </a:gridCol>
              </a:tblGrid>
              <a:tr h="840646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Proofs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13590700"/>
                  </a:ext>
                </a:extLst>
              </a:tr>
              <a:tr h="84064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vwx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contains only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’s. Then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some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≥ 0 with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≥ 1. Pumping up with     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2, we get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uv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wx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p+k+m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This string has more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than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or c’s, so it is not in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830826746"/>
                  </a:ext>
                </a:extLst>
              </a:tr>
              <a:tr h="84064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vwx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contains only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’s. Then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some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≥ 0 with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≥ 1. Pumping up with      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2, we get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uv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wx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p+k+m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This string has more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than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or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’s, so it is not in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517333721"/>
                  </a:ext>
                </a:extLst>
              </a:tr>
              <a:tr h="84064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vwx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contains only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’s. Then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some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≥ 0 with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≥ 1. Pumping up with      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2, we get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uv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wx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p+k+m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This string has more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than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or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’s, so it is not in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21589815"/>
                  </a:ext>
                </a:extLst>
              </a:tr>
              <a:tr h="84064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vwx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spans across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and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’s. Since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|vwx|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≤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the substring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vwx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cannot span all three types of symbols. Pumping will create an imbalance between the number of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and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on one side, and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on the other side, so the resulting string is not in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ru-RU" sz="18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45832805"/>
                  </a:ext>
                </a:extLst>
              </a:tr>
              <a:tr h="84064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vwx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spans across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and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’s. Similar to Case 4, since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|vwx|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≤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pumping will create an imbalance between the number of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and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on one side, and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on the other side, so the resulting string          is not in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172348227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6EF25-1A43-B685-800B-85D36602E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61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6BF32-1E44-90F5-1726-DE6DE2AFA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A1A51929-244E-ABC1-C4E6-A4A5C7200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9CD595E-E7F7-A4AF-783F-90564B220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dirty="0"/>
              <a:t>Proof that </a:t>
            </a:r>
            <a:r>
              <a:rPr lang="en-US" i="1" dirty="0"/>
              <a:t>L</a:t>
            </a:r>
            <a:r>
              <a:rPr lang="en-US" dirty="0"/>
              <a:t> is not context-Free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5629C5-668D-4590-1950-39B6088CB18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612675"/>
            <a:ext cx="10687051" cy="4224004"/>
          </a:xfrm>
        </p:spPr>
        <p:txBody>
          <a:bodyPr>
            <a:normAutofit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cases, pumping leads to a string that is not in 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contradicts condition (iii) of the pumping lemma. 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our assumption that 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context-free must be false. Hence, 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a</a:t>
            </a:r>
            <a:r>
              <a:rPr lang="en-US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n ≥ 0 } is not context-free.</a:t>
            </a:r>
            <a:endParaRPr lang="en-US" b="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079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8C1AE-D22D-443C-C2FB-43558664E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FABFBA9-370D-D974-EB4D-9D23DBC46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05525" cy="684847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94C6084-E0F2-D339-7861-2AD309CA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450" y="2506560"/>
            <a:ext cx="7019925" cy="1835353"/>
          </a:xfrm>
        </p:spPr>
        <p:txBody>
          <a:bodyPr>
            <a:normAutofit/>
          </a:bodyPr>
          <a:lstStyle/>
          <a:p>
            <a:r>
              <a:rPr lang="en-US" sz="4400" dirty="0"/>
              <a:t>Conclusion</a:t>
            </a: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99293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D0C09-780B-C762-4B3C-85E061B17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0B60-F7F0-F1AA-6A26-5C6952E2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A4561-50E1-08A1-79A9-2DE3CFE423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584100"/>
            <a:ext cx="10687051" cy="422400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successfully demonstrated that: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constructed two context-free languages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showed that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∩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0 }.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proved that 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0} is not context-free using the pumping lemma. Therefore, the set of context-free languages is not closed under the operation of intersection. </a:t>
            </a:r>
            <a:endParaRPr 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61EF4-A20D-BF6B-9CD6-2EF24FD0C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88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B6CB5-5CC6-DAF0-B482-C8B9164A4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2266239"/>
            <a:ext cx="10363201" cy="1629601"/>
          </a:xfrm>
        </p:spPr>
        <p:txBody>
          <a:bodyPr>
            <a:normAutofit/>
          </a:bodyPr>
          <a:lstStyle/>
          <a:p>
            <a:pPr algn="ctr"/>
            <a:r>
              <a:rPr lang="en-US" sz="4400" dirty="0"/>
              <a:t>Code demo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F6AD6-3473-C3F1-0426-157C6D117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649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56A95-F016-16B7-90B3-E683D9585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92839-F3AA-DB6C-9619-1256137E7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BA3D4E-7D69-D474-0880-E28ED588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842650-E860-D752-2E48-EAF72DE3D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81" y="97484"/>
            <a:ext cx="11436035" cy="614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63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262BE-CAAE-B01E-59F2-DAB3D7525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3628-07D4-DBE0-FF54-DA6C79827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1ECFD-839A-6D4A-5F3C-325F4C71EA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584100"/>
            <a:ext cx="10687051" cy="422400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Hopcroft, J. E., Motwani, R., &amp; Ullman, J. D. (2006). Introduction to Automata Theory, Languages, and Computation (3rd ed.). Addison-Wesley.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Sipser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(2012). Introduction to the Theory of Computation (3rd ed.). Cengage Learning.</a:t>
            </a:r>
          </a:p>
          <a:p>
            <a:endParaRPr 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GitHub - TANISHAAHUJA/comp-382assignment2</a:t>
            </a:r>
            <a:endParaRPr 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90966-E78A-B618-41D6-F77F8A84D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E3DA38-BB7D-9E1B-1A8E-311DD719C3DA}"/>
              </a:ext>
            </a:extLst>
          </p:cNvPr>
          <p:cNvSpPr txBox="1">
            <a:spLocks/>
          </p:cNvSpPr>
          <p:nvPr/>
        </p:nvSpPr>
        <p:spPr>
          <a:xfrm>
            <a:off x="914398" y="3086614"/>
            <a:ext cx="10363201" cy="1629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Git </a:t>
            </a:r>
          </a:p>
        </p:txBody>
      </p:sp>
    </p:spTree>
    <p:extLst>
      <p:ext uri="{BB962C8B-B14F-4D97-AF65-F5344CB8AC3E}">
        <p14:creationId xmlns:p14="http://schemas.microsoft.com/office/powerpoint/2010/main" val="2236330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1214503"/>
          </a:xfrm>
        </p:spPr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864518"/>
            <a:ext cx="5951622" cy="31289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 382 ON1 Assignment 2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1: Demonstrate that the set of context-free languages is not closed over the operation of intersection. Use 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0} is not context free.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Liam Maarhuis 300143581, Ritu Randhawa, Tanisha Ahuja, Natasha Maundu 300202882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2621F-1DB0-1101-DBE9-3B3C742F1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D4805D-9088-866D-47DB-E927345F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121450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C6E31-84EA-B68F-5523-FAA2025B89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864518"/>
            <a:ext cx="6011501" cy="31289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assignment, we demonstrate that the set of context-free languages is not closed under the operation of intersection.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prove this by showing that the language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0} is not context-free, but can be expressed as the intersection of two context-free languages.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549EC8-00AC-9371-3D5C-4F19A62DA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1350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4572E3-EB01-CBF6-F764-9678BE83A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05525" cy="684847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450" y="2506560"/>
            <a:ext cx="7019925" cy="1835353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Construction of Two Context-Free Languages</a:t>
            </a:r>
          </a:p>
        </p:txBody>
      </p:sp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Language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4414996"/>
            <a:ext cx="7273638" cy="415575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nonterminal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generates strings of the form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1,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generates strings of the form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0.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all strings where the number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equals the number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’s, followed by any number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’s.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DF41D0-D916-9C61-A0B0-E4A2E3D09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8" y="1743075"/>
            <a:ext cx="8947042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8A4B9-5812-F768-4937-FA7AA44B7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FE57-67BF-5DDB-C1B6-1F31A06B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Language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CF44F-F93B-C7EF-A7CF-46E6AEB22F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4414996"/>
            <a:ext cx="7273638" cy="415575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nonterminal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generates strings of the form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0,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generates strings of the form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1.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all strings with any number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followed by equal numbers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’s.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B994C-EAF7-BEB5-5724-F8B894A0E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212164-240F-D244-1DC4-DA3B9CA67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8" y="1743075"/>
            <a:ext cx="8947042" cy="2428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48D898-016E-AF21-0553-61DB913B0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58" y="1689862"/>
            <a:ext cx="9351722" cy="267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DF6C5-3E3A-F374-0AF8-827A954F6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07DB00B-232D-7D88-2A6E-644D1A55E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05525" cy="684847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7F0ABB8-FD59-1330-5F53-A045BFE92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5" y="2506560"/>
            <a:ext cx="7019925" cy="1835353"/>
          </a:xfrm>
        </p:spPr>
        <p:txBody>
          <a:bodyPr>
            <a:normAutofit/>
          </a:bodyPr>
          <a:lstStyle/>
          <a:p>
            <a:r>
              <a:rPr lang="en-US" sz="4400" dirty="0"/>
              <a:t>Intersection of </a:t>
            </a:r>
            <a:br>
              <a:rPr lang="en-US" sz="4400" dirty="0"/>
            </a:br>
            <a:r>
              <a:rPr lang="en-US" sz="4400" dirty="0"/>
              <a:t>L1 and L2 </a:t>
            </a:r>
          </a:p>
        </p:txBody>
      </p:sp>
    </p:spTree>
    <p:extLst>
      <p:ext uri="{BB962C8B-B14F-4D97-AF65-F5344CB8AC3E}">
        <p14:creationId xmlns:p14="http://schemas.microsoft.com/office/powerpoint/2010/main" val="427386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/>
          <a:lstStyle/>
          <a:p>
            <a:r>
              <a:rPr lang="en-US" dirty="0"/>
              <a:t>Intersection of L1 and L2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FDF37B-10D2-B3FC-F9EC-3074339AC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376362"/>
            <a:ext cx="7848600" cy="4105275"/>
          </a:xfrm>
          <a:prstGeom prst="rect">
            <a:avLst/>
          </a:prstGeom>
        </p:spPr>
      </p:pic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7B2EF0BE-577F-3BD2-7645-527E04E09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587A6-E6EB-2F5B-CBC6-B10A1BA6C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3C682-4612-9EF9-C57D-9B2C037CB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AE6187-BE13-97BC-6FD7-436192BFF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932" y="0"/>
            <a:ext cx="10050855" cy="628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948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http://purl.org/dc/elements/1.1/"/>
    <ds:schemaRef ds:uri="http://purl.org/dc/terms/"/>
    <ds:schemaRef ds:uri="http://schemas.microsoft.com/sharepoint/v3"/>
    <ds:schemaRef ds:uri="http://purl.org/dc/dcmitype/"/>
    <ds:schemaRef ds:uri="http://schemas.microsoft.com/office/2006/documentManagement/types"/>
    <ds:schemaRef ds:uri="http://schemas.microsoft.com/office/infopath/2007/PartnerControls"/>
    <ds:schemaRef ds:uri="230e9df3-be65-4c73-a93b-d1236ebd677e"/>
    <ds:schemaRef ds:uri="16c05727-aa75-4e4a-9b5f-8a80a116589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{BBE9FAAF-513A-4674-BA1F-2AD039869B1A}TF44172dc5-d19e-4d2a-aaf3-e2c69a283fd81f4275d0_win32-950e754c5494</Template>
  <TotalTime>226</TotalTime>
  <Words>973</Words>
  <Application>Microsoft Office PowerPoint</Application>
  <PresentationFormat>Widescreen</PresentationFormat>
  <Paragraphs>91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Tenorite</vt:lpstr>
      <vt:lpstr>Times New Roman</vt:lpstr>
      <vt:lpstr>Custom</vt:lpstr>
      <vt:lpstr> Context-Free Languages are not closed  under intersection  by: Tanisha, Natasha, Ritu, Liam</vt:lpstr>
      <vt:lpstr>Context</vt:lpstr>
      <vt:lpstr>introduction</vt:lpstr>
      <vt:lpstr>Construction of Two Context-Free Languages</vt:lpstr>
      <vt:lpstr>Language one</vt:lpstr>
      <vt:lpstr>Language two</vt:lpstr>
      <vt:lpstr>Intersection of  L1 and L2 </vt:lpstr>
      <vt:lpstr>Intersection of L1 and L2</vt:lpstr>
      <vt:lpstr>PowerPoint Presentation</vt:lpstr>
      <vt:lpstr>Proof that L is not Context-Free</vt:lpstr>
      <vt:lpstr>Proof that L is not context-Free</vt:lpstr>
      <vt:lpstr>Market overview</vt:lpstr>
      <vt:lpstr>Proof that L is not context-Free</vt:lpstr>
      <vt:lpstr>Conclusion </vt:lpstr>
      <vt:lpstr>Conclusion</vt:lpstr>
      <vt:lpstr>Code demo</vt:lpstr>
      <vt:lpstr>PowerPoint Presentation</vt:lpstr>
      <vt:lpstr>References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Liam.Maarhuis</dc:creator>
  <cp:lastModifiedBy>Liam.Maarhuis</cp:lastModifiedBy>
  <cp:revision>8</cp:revision>
  <dcterms:created xsi:type="dcterms:W3CDTF">2025-10-18T22:37:40Z</dcterms:created>
  <dcterms:modified xsi:type="dcterms:W3CDTF">2025-10-23T19:14:21Z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