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314" r:id="rId5"/>
    <p:sldId id="315" r:id="rId6"/>
    <p:sldId id="326" r:id="rId7"/>
    <p:sldId id="317" r:id="rId8"/>
    <p:sldId id="318" r:id="rId9"/>
    <p:sldId id="327" r:id="rId10"/>
    <p:sldId id="328" r:id="rId11"/>
    <p:sldId id="321" r:id="rId12"/>
    <p:sldId id="329" r:id="rId13"/>
    <p:sldId id="330" r:id="rId14"/>
    <p:sldId id="320" r:id="rId15"/>
    <p:sldId id="323" r:id="rId16"/>
    <p:sldId id="334" r:id="rId17"/>
    <p:sldId id="331" r:id="rId18"/>
    <p:sldId id="332" r:id="rId19"/>
    <p:sldId id="337" r:id="rId20"/>
    <p:sldId id="335" r:id="rId21"/>
    <p:sldId id="30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91" d="100"/>
          <a:sy n="91" d="100"/>
        </p:scale>
        <p:origin x="370" y="6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10/23/2025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B714-D746-8BB2-1FCE-98EE527B5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BA45FF-160D-63A2-984C-E96C36F036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7FFE94-4A30-80A5-DD65-9B48F0CA6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84CC3-8F6F-7E47-823D-A08D966BF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38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0108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B462-6256-9872-B520-B53924B4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8707B-8A21-FC12-851D-21A283CCFF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66CFEC-5552-9D22-4052-BC2331A15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76F9D-CF5F-2E9A-1D8D-BAD3EF8063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47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A2256-1B4C-D09A-D88D-911F24DB7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D5C018-140B-CCA6-D765-9784984D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1C688E-D706-B5BC-B752-30D87A5D8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61F5-A98B-9892-F847-B09B86532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7349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18196-1C43-BFE8-92BD-219E1C39E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30FA3-4E2A-3E09-1429-3C4DB26A79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4A44A-AF48-BF1B-1580-712EA11541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28BA8-AB40-D747-8206-CA0E3263E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1321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3E9A-CC09-823A-6306-04064A017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8A94C-D579-2874-A617-36E9D44A88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12D2B-AE69-022B-1459-A5ADF9EED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1CC73-C33C-5233-8C8A-F4E0E90B6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4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EDD62-ED78-DE34-B353-5C9E2F9DE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C4AC6-8F5E-3C96-ED9C-6A10DE644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3BFAE-BFCF-A527-B82C-D390BE0EC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BBD42F-9A29-693F-B62B-D6510FB4CB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1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033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2420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BD5A4-3C2B-54D7-2B90-425943AAD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5D9D6-EB2E-7C29-70BC-71853FBB0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9D6F84-4B36-13DB-960E-E9D818CECC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CD0D9-BD6D-6A5F-C421-A5A6F9B4A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966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1C830-01B1-1DBC-ADFA-DEF504B7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99880B-1D7B-465F-C2E7-AD49E5718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D1A0FA-0208-3B42-C339-04B63388E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1B01E7-E096-7343-ABC0-872F97E1F9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07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96C41-8D98-F549-0085-782A7ED5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285B24-F19A-7DA4-972F-DB68C5CB9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F58569-7879-B2CB-80EC-BDEA447356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68396-A413-82A4-6778-2BA3BF0D9C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986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ISHAAHUJA/comp-382assignment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773681"/>
            <a:ext cx="5945109" cy="3200400"/>
          </a:xfrm>
        </p:spPr>
        <p:txBody>
          <a:bodyPr>
            <a:normAutofit/>
          </a:bodyPr>
          <a:lstStyle/>
          <a:p>
            <a:br>
              <a:rPr lang="en-US" sz="4000" dirty="0"/>
            </a:br>
            <a:r>
              <a:rPr lang="en-US" sz="4000" dirty="0"/>
              <a:t>Context-Free Languages are not closed </a:t>
            </a:r>
            <a:br>
              <a:rPr lang="en-US" sz="4000" dirty="0"/>
            </a:br>
            <a:r>
              <a:rPr lang="en-US" sz="4000" dirty="0"/>
              <a:t>under intersection </a:t>
            </a:r>
            <a:br>
              <a:rPr lang="en-US" dirty="0"/>
            </a:br>
            <a:r>
              <a:rPr lang="en-US" sz="1600" dirty="0"/>
              <a:t>by: Tanisha, Natasha, Ritu, Liam</a:t>
            </a:r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696D6-0229-3A66-52D8-6B47083C5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1F39479-CA1D-1170-E895-C72199DF2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EADC813-DF4A-B472-59B5-C0ADAB9AA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Proof that L is not Context-Free</a:t>
            </a:r>
          </a:p>
        </p:txBody>
      </p:sp>
    </p:spTree>
    <p:extLst>
      <p:ext uri="{BB962C8B-B14F-4D97-AF65-F5344CB8AC3E}">
        <p14:creationId xmlns:p14="http://schemas.microsoft.com/office/powerpoint/2010/main" val="42284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b="1" dirty="0"/>
              <a:t>Proof that </a:t>
            </a:r>
            <a:r>
              <a:rPr lang="en-US" b="1" i="1" dirty="0"/>
              <a:t>L</a:t>
            </a:r>
            <a:r>
              <a:rPr lang="en-US" b="1" dirty="0"/>
              <a:t> is not context-Free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693156"/>
            <a:ext cx="10687051" cy="42240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 2. The language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this by contradiction using the pumping lemma for context-free languages.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 1 (Pumping Lemma for Context-Free Languages). If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context-free language, then there exists a constant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0 such that for any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we can write s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uvzxy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where: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≤ p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≥ 1 </a:t>
            </a:r>
          </a:p>
          <a:p>
            <a:pPr marL="514350" indent="-514350">
              <a:buAutoNum type="romanLcParenBoth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all i ≥ 0,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zx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Assume, for the sake of contradiction,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context-free. 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 the pumping length guaranteed by the pumping lemma. Consider the 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Since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∈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|s|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pumping lemma applies.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pumping lemma, we can write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uvwxy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conditions (i), (ii), and (iii) hold. We analyze all possible cases for the position of the substring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vzx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2B2F-534F-A196-1186-33D282CE3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2" cy="1603462"/>
          </a:xfrm>
        </p:spPr>
        <p:txBody>
          <a:bodyPr/>
          <a:lstStyle/>
          <a:p>
            <a:r>
              <a:rPr lang="en-US" dirty="0"/>
              <a:t>Market overview</a:t>
            </a:r>
          </a:p>
        </p:txBody>
      </p:sp>
      <p:graphicFrame>
        <p:nvGraphicFramePr>
          <p:cNvPr id="6" name="Table 11">
            <a:extLst>
              <a:ext uri="{FF2B5EF4-FFF2-40B4-BE49-F238E27FC236}">
                <a16:creationId xmlns:a16="http://schemas.microsoft.com/office/drawing/2014/main" id="{2EE5D6E7-8306-54E8-220A-099D3B755FFE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69413316"/>
              </p:ext>
            </p:extLst>
          </p:nvPr>
        </p:nvGraphicFramePr>
        <p:xfrm>
          <a:off x="914399" y="736600"/>
          <a:ext cx="10363202" cy="5198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359">
                  <a:extLst>
                    <a:ext uri="{9D8B030D-6E8A-4147-A177-3AD203B41FA5}">
                      <a16:colId xmlns:a16="http://schemas.microsoft.com/office/drawing/2014/main" val="3233966979"/>
                    </a:ext>
                  </a:extLst>
                </a:gridCol>
                <a:gridCol w="9464843">
                  <a:extLst>
                    <a:ext uri="{9D8B030D-6E8A-4147-A177-3AD203B41FA5}">
                      <a16:colId xmlns:a16="http://schemas.microsoft.com/office/drawing/2014/main" val="1158840958"/>
                    </a:ext>
                  </a:extLst>
                </a:gridCol>
              </a:tblGrid>
              <a:tr h="840646">
                <a:tc>
                  <a:txBody>
                    <a:bodyPr/>
                    <a:lstStyle/>
                    <a:p>
                      <a:pPr algn="l"/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Proofs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marL="95186" marR="95186" marT="47593" marB="47593" anchor="ctr"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213590700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c’s,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830826746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2517333721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contains only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Then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some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0 with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≥ 1. Pumping up with      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2, we get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uv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zx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i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p+k+m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This string has more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than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or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’s, so it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2158981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|vzx|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≤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the substring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cannot span all three types of symbols.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endParaRPr lang="ru-RU" sz="180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3345832805"/>
                  </a:ext>
                </a:extLst>
              </a:tr>
              <a:tr h="840646"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vwx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spans across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’s. Similar to Case 4, since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|vzx|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≤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pumping will create an imbalance between the number of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one side, and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’s on the other side, so the resulting string          is not in </a:t>
                      </a:r>
                      <a:r>
                        <a:rPr lang="en-US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</a:p>
                  </a:txBody>
                  <a:tcPr marL="95186" marR="95186" marT="47593" marB="47593" anchor="ctr"/>
                </a:tc>
                <a:extLst>
                  <a:ext uri="{0D108BD9-81ED-4DB2-BD59-A6C34878D82A}">
                    <a16:rowId xmlns:a16="http://schemas.microsoft.com/office/drawing/2014/main" val="172348227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F6EF25-1A43-B685-800B-85D36602E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26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6BF32-1E44-90F5-1726-DE6DE2AFA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A1A51929-244E-ABC1-C4E6-A4A5C7200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CD595E-E7F7-A4AF-783F-90564B220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b="1" dirty="0"/>
              <a:t>Proof that </a:t>
            </a:r>
            <a:r>
              <a:rPr lang="en-US" b="1" i="1" dirty="0"/>
              <a:t>L</a:t>
            </a:r>
            <a:r>
              <a:rPr lang="en-US" b="1" dirty="0"/>
              <a:t> is not context-Free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5629C5-668D-4590-1950-39B6088CB18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72734"/>
            <a:ext cx="10687051" cy="4224004"/>
          </a:xfrm>
        </p:spPr>
        <p:txBody>
          <a:bodyPr>
            <a:normAutofit/>
          </a:bodyPr>
          <a:lstStyle/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all cases, pumping leads to a string that is not in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contradicts condition (iii) of the pumping lemma. </a:t>
            </a:r>
          </a:p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our assumption that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context-free must be false. Hence, </a:t>
            </a:r>
            <a:r>
              <a:rPr lang="en-US" b="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a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 ≥ 0 } is not context-free.</a:t>
            </a:r>
            <a:endParaRPr lang="en-US" b="0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079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8C1AE-D22D-443C-C2FB-43558664E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FABFBA9-370D-D974-EB4D-9D23DBC46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C94C6084-E0F2-D339-7861-2AD309CA5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450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Conclusion</a:t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799293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D0C09-780B-C762-4B3C-85E061B17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30B60-F7F0-F1AA-6A26-5C6952E2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4561-50E1-08A1-79A9-2DE3CFE423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28049"/>
            <a:ext cx="10687051" cy="4224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successfully demonstrated that: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constructed two context-free languages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showed that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∩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 }.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proved that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 using the pumping lemma. Therefore, the set of context-free languages is not closed under the operation of intersection. 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61EF4-A20D-BF6B-9CD6-2EF24FD0C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8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56A95-F016-16B7-90B3-E683D958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392839-F3AA-DB6C-9619-1256137E7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BA3D4E-7D69-D474-0880-E28ED5880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842650-E860-D752-2E48-EAF72DE3D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81" y="245591"/>
            <a:ext cx="11436035" cy="614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363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262BE-CAAE-B01E-59F2-DAB3D752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33628-07D4-DBE0-FF54-DA6C7982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b="1" dirty="0"/>
              <a:t>References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1ECFD-839A-6D4A-5F3C-325F4C71EA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1919660"/>
            <a:ext cx="10687051" cy="422400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Hopcroft, J. E., Motwani, R., &amp; Ullman, J. D. (2006). Introduction to Automata Theory, Languages, and Computation (3rd ed.). Addison-Wesley. 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Sipser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(2012). Introduction to the Theory of Computation (3rd ed.). Cengage Learning.</a:t>
            </a: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GitHub - TANISHAAHUJA/comp-382assignment2</a:t>
            </a:r>
            <a:endParaRPr lang="en-US" noProof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90966-E78A-B618-41D6-F77F8A84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3DA38-BB7D-9E1B-1A8E-311DD719C3DA}"/>
              </a:ext>
            </a:extLst>
          </p:cNvPr>
          <p:cNvSpPr txBox="1">
            <a:spLocks/>
          </p:cNvSpPr>
          <p:nvPr/>
        </p:nvSpPr>
        <p:spPr>
          <a:xfrm>
            <a:off x="914398" y="3086614"/>
            <a:ext cx="10363201" cy="16296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Git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36330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b="1" dirty="0"/>
              <a:t>Context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5951622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 382 ON1 Assignment 2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1: Demonstrate that the set of context-free languages is not closed over the operation of intersection. Use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≥ 0} is not context free.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 Liam Maarhuis 300143581, Ritu Randhawa 300204724, Tanisha Ahuja 300205289, Natasha Maundu 300202882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621F-1DB0-1101-DBE9-3B3C742F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D4805D-9088-866D-47DB-E927345F1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1214503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CC6E31-84EA-B68F-5523-FAA2025B893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864518"/>
            <a:ext cx="6011501" cy="31289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assignment, we demonstrate that the set of context-free languages is not closed under the operation of intersection.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prove this by showing that the language       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0} is not context-free but can be expressed as the intersection of two context-free languages.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549EC8-00AC-9371-3D5C-4F19A62DA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21350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34572E3-EB01-CBF6-F764-9678BE83A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ADD59383-E6CD-CF57-B9CF-5820B1CEC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2506560"/>
            <a:ext cx="7019925" cy="1835353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Construction of Two 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5617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E4F0B-A6EB-861C-1C34-CAA9BDE47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Language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97739-E0DF-24F3-7886-013A799A52C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where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equals the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’s, followed by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0D061-7327-A55C-AF6A-A95C24DD8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F41D0-D916-9C61-A0B0-E4A2E3D09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0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8A4B9-5812-F768-4937-FA7AA44B7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FE57-67BF-5DDB-C1B6-1F31A06BD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Language two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CF44F-F93B-C7EF-A7CF-46E6AEB22FE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8" y="4414996"/>
            <a:ext cx="7273638" cy="415575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nonterminal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0,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strings of the form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1.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contains all strings with any number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followed by equal numbers of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’s.</a:t>
            </a:r>
            <a:endParaRPr lang="en-US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B994C-EAF7-BEB5-5724-F8B894A0E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12164-240F-D244-1DC4-DA3B9CA67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8" y="1743075"/>
            <a:ext cx="8947042" cy="2428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48D898-016E-AF21-0553-61DB913B0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58" y="1689862"/>
            <a:ext cx="9351722" cy="267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96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DF6C5-3E3A-F374-0AF8-827A954F6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07DB00B-232D-7D88-2A6E-644D1A55E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105525" cy="6848475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7F0ABB8-FD59-1330-5F53-A045BFE92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5" y="2506560"/>
            <a:ext cx="7019925" cy="1835353"/>
          </a:xfrm>
        </p:spPr>
        <p:txBody>
          <a:bodyPr>
            <a:normAutofit/>
          </a:bodyPr>
          <a:lstStyle/>
          <a:p>
            <a:r>
              <a:rPr lang="en-US" sz="4400" dirty="0"/>
              <a:t>Intersection of </a:t>
            </a:r>
            <a:br>
              <a:rPr lang="en-US" sz="4400" dirty="0"/>
            </a:br>
            <a:r>
              <a:rPr lang="en-US" sz="4400" dirty="0"/>
              <a:t>L1 and L2 </a:t>
            </a:r>
          </a:p>
        </p:txBody>
      </p:sp>
    </p:spTree>
    <p:extLst>
      <p:ext uri="{BB962C8B-B14F-4D97-AF65-F5344CB8AC3E}">
        <p14:creationId xmlns:p14="http://schemas.microsoft.com/office/powerpoint/2010/main" val="427386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b="1" dirty="0"/>
              <a:t>Intersection of L1 and L2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FDF37B-10D2-B3FC-F9EC-3074339AC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518975"/>
            <a:ext cx="7848600" cy="4105275"/>
          </a:xfrm>
          <a:prstGeom prst="rect">
            <a:avLst/>
          </a:prstGeom>
        </p:spPr>
      </p:pic>
      <p:sp>
        <p:nvSpPr>
          <p:cNvPr id="14" name="Slide Number Placeholder 1">
            <a:extLst>
              <a:ext uri="{FF2B5EF4-FFF2-40B4-BE49-F238E27FC236}">
                <a16:creationId xmlns:a16="http://schemas.microsoft.com/office/drawing/2014/main" id="{7B2EF0BE-577F-3BD2-7645-527E04E09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587A6-E6EB-2F5B-CBC6-B10A1BA6C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F3C682-4612-9EF9-C57D-9B2C037CB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E6187-BE13-97BC-6FD7-436192BFF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399" y="201478"/>
            <a:ext cx="10316084" cy="64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394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7B39BD0-040C-43BE-B0E4-512B09E8003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045227-5724-4DBF-9712-031B1BFB2C3C}">
  <ds:schemaRefs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purl.org/dc/elements/1.1/"/>
    <ds:schemaRef ds:uri="http://purl.org/dc/terms/"/>
    <ds:schemaRef ds:uri="http://schemas.microsoft.com/sharepoint/v3"/>
    <ds:schemaRef ds:uri="http://purl.org/dc/dcmitype/"/>
    <ds:schemaRef ds:uri="http://schemas.microsoft.com/office/2006/documentManagement/types"/>
    <ds:schemaRef ds:uri="http://schemas.microsoft.com/office/infopath/2007/PartnerControls"/>
    <ds:schemaRef ds:uri="230e9df3-be65-4c73-a93b-d1236ebd677e"/>
    <ds:schemaRef ds:uri="16c05727-aa75-4e4a-9b5f-8a80a116589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22457D9-12AC-4794-A05E-F1B90FCD8D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{BBE9FAAF-513A-4674-BA1F-2AD039869B1A}TF44172dc5-d19e-4d2a-aaf3-e2c69a283fd81f4275d0_win32-950e754c5494</Template>
  <TotalTime>312</TotalTime>
  <Words>971</Words>
  <Application>Microsoft Office PowerPoint</Application>
  <PresentationFormat>Widescreen</PresentationFormat>
  <Paragraphs>89</Paragraphs>
  <Slides>18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Tenorite</vt:lpstr>
      <vt:lpstr>Times New Roman</vt:lpstr>
      <vt:lpstr>Custom</vt:lpstr>
      <vt:lpstr> Context-Free Languages are not closed  under intersection  by: Tanisha, Natasha, Ritu, Liam</vt:lpstr>
      <vt:lpstr>Context</vt:lpstr>
      <vt:lpstr>introduction</vt:lpstr>
      <vt:lpstr>Construction of Two Context-Free Languages</vt:lpstr>
      <vt:lpstr>Language one</vt:lpstr>
      <vt:lpstr>Language two</vt:lpstr>
      <vt:lpstr>Intersection of  L1 and L2 </vt:lpstr>
      <vt:lpstr>Intersection of L1 and L2</vt:lpstr>
      <vt:lpstr>PowerPoint Presentation</vt:lpstr>
      <vt:lpstr>Proof that L is not Context-Free</vt:lpstr>
      <vt:lpstr>Proof that L is not context-Free</vt:lpstr>
      <vt:lpstr>Market overview</vt:lpstr>
      <vt:lpstr>Proof that L is not context-Free</vt:lpstr>
      <vt:lpstr>Conclusion </vt:lpstr>
      <vt:lpstr>Conclusion</vt:lpstr>
      <vt:lpstr>PowerPoint Presentation</vt:lpstr>
      <vt:lpstr>References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Liam.Maarhuis</dc:creator>
  <cp:lastModifiedBy>Ritu Randhawa</cp:lastModifiedBy>
  <cp:revision>13</cp:revision>
  <dcterms:created xsi:type="dcterms:W3CDTF">2025-10-18T22:37:40Z</dcterms:created>
  <dcterms:modified xsi:type="dcterms:W3CDTF">2025-10-23T23:20:03Z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