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9.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38"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5.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6.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7.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rot="5400000">
            <a:off x="2613600" y="-2156760"/>
            <a:ext cx="391680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 name="PlaceHolder 1"/>
          <p:cNvSpPr>
            <a:spLocks noGrp="1"/>
          </p:cNvSpPr>
          <p:nvPr>
            <p:ph type="title"/>
          </p:nvPr>
        </p:nvSpPr>
        <p:spPr>
          <a:xfrm>
            <a:off x="713160" y="1397520"/>
            <a:ext cx="7717320" cy="3517200"/>
          </a:xfrm>
          <a:prstGeom prst="rect">
            <a:avLst/>
          </a:prstGeom>
          <a:noFill/>
          <a:ln w="0">
            <a:noFill/>
          </a:ln>
        </p:spPr>
        <p:txBody>
          <a:bodyPr lIns="91440" rIns="91440" tIns="91440" bIns="91440" anchor="b">
            <a:noAutofit/>
          </a:bodyPr>
          <a:p>
            <a:pPr indent="0">
              <a:buNone/>
            </a:pPr>
            <a:r>
              <a:rPr b="0" lang="fr-FR" sz="12500" spc="-1" strike="noStrike">
                <a:solidFill>
                  <a:schemeClr val="dk1"/>
                </a:solidFill>
                <a:latin typeface="Arial"/>
              </a:rPr>
              <a:t>Click to edit the title text format</a:t>
            </a:r>
            <a:endParaRPr b="0" lang="fr-FR" sz="12500" spc="-1" strike="noStrike">
              <a:solidFill>
                <a:schemeClr val="dk1"/>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Google Shape;74;p19"/>
          <p:cNvSpPr/>
          <p:nvPr/>
        </p:nvSpPr>
        <p:spPr>
          <a:xfrm flipH="1">
            <a:off x="22788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2" name="PlaceHolder 1"/>
          <p:cNvSpPr>
            <a:spLocks noGrp="1"/>
          </p:cNvSpPr>
          <p:nvPr>
            <p:ph type="title"/>
          </p:nvPr>
        </p:nvSpPr>
        <p:spPr>
          <a:xfrm>
            <a:off x="720000" y="3566880"/>
            <a:ext cx="767736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566880"/>
            <a:ext cx="7703640" cy="1269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Google Shape;13;p3"/>
          <p:cNvSpPr/>
          <p:nvPr/>
        </p:nvSpPr>
        <p:spPr>
          <a:xfrm>
            <a:off x="228600" y="228600"/>
            <a:ext cx="5457600" cy="468612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5" name="PlaceHolder 1"/>
          <p:cNvSpPr>
            <a:spLocks noGrp="1"/>
          </p:cNvSpPr>
          <p:nvPr>
            <p:ph type="title"/>
          </p:nvPr>
        </p:nvSpPr>
        <p:spPr>
          <a:xfrm>
            <a:off x="3600360" y="427680"/>
            <a:ext cx="4830120" cy="4486680"/>
          </a:xfrm>
          <a:prstGeom prst="rect">
            <a:avLst/>
          </a:prstGeom>
          <a:noFill/>
          <a:ln w="0">
            <a:noFill/>
          </a:ln>
        </p:spPr>
        <p:txBody>
          <a:bodyPr lIns="91440" rIns="91440" tIns="91440" bIns="91440" anchor="b">
            <a:noAutofit/>
          </a:bodyPr>
          <a:p>
            <a:pPr indent="0">
              <a:buNone/>
            </a:pPr>
            <a:r>
              <a:rPr b="0" lang="fr-FR" sz="8500" spc="-1" strike="noStrike">
                <a:solidFill>
                  <a:schemeClr val="dk1"/>
                </a:solidFill>
                <a:latin typeface="Arial"/>
              </a:rPr>
              <a:t>Click to edit the title text format</a:t>
            </a:r>
            <a:endParaRPr b="0" lang="fr-FR" sz="8500" spc="-1" strike="noStrike">
              <a:solidFill>
                <a:schemeClr val="dk1"/>
              </a:solidFill>
              <a:latin typeface="Arial"/>
            </a:endParaRPr>
          </a:p>
        </p:txBody>
      </p:sp>
      <p:sp>
        <p:nvSpPr>
          <p:cNvPr id="26" name="PlaceHolder 2"/>
          <p:cNvSpPr>
            <a:spLocks noGrp="1"/>
          </p:cNvSpPr>
          <p:nvPr>
            <p:ph type="title"/>
          </p:nvPr>
        </p:nvSpPr>
        <p:spPr>
          <a:xfrm>
            <a:off x="713160" y="427680"/>
            <a:ext cx="1077120" cy="922320"/>
          </a:xfrm>
          <a:prstGeom prst="rect">
            <a:avLst/>
          </a:prstGeom>
          <a:noFill/>
          <a:ln w="0">
            <a:noFill/>
          </a:ln>
        </p:spPr>
        <p:txBody>
          <a:bodyPr lIns="91440" rIns="91440" tIns="91440" bIns="91440" anchor="ctr">
            <a:noAutofit/>
          </a:bodyPr>
          <a:p>
            <a:pPr indent="0">
              <a:lnSpc>
                <a:spcPct val="100000"/>
              </a:lnSpc>
              <a:buNone/>
            </a:pPr>
            <a:r>
              <a:rPr b="0" lang="fr-FR" sz="6000" spc="-1" strike="noStrike">
                <a:solidFill>
                  <a:schemeClr val="dk1"/>
                </a:solidFill>
                <a:latin typeface="Bebas Neue"/>
                <a:ea typeface="Bebas Neue"/>
              </a:rPr>
              <a:t>xx%</a:t>
            </a:r>
            <a:endParaRPr b="0" lang="fr-FR" sz="6000" spc="-1" strike="noStrike">
              <a:solidFill>
                <a:schemeClr val="dk1"/>
              </a:solidFill>
              <a:latin typeface="Arial"/>
            </a:endParaRPr>
          </a:p>
        </p:txBody>
      </p:sp>
      <p:sp>
        <p:nvSpPr>
          <p:cNvPr id="2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Google Shape;97;p21"/>
          <p:cNvSpPr/>
          <p:nvPr/>
        </p:nvSpPr>
        <p:spPr>
          <a:xfrm rot="5400000">
            <a:off x="2969640" y="-1781640"/>
            <a:ext cx="319392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9" name="PlaceHolder 1"/>
          <p:cNvSpPr>
            <a:spLocks noGrp="1"/>
          </p:cNvSpPr>
          <p:nvPr>
            <p:ph type="title"/>
          </p:nvPr>
        </p:nvSpPr>
        <p:spPr>
          <a:xfrm>
            <a:off x="745200" y="380880"/>
            <a:ext cx="4322520" cy="1603440"/>
          </a:xfrm>
          <a:prstGeom prst="rect">
            <a:avLst/>
          </a:prstGeom>
          <a:noFill/>
          <a:ln w="0">
            <a:noFill/>
          </a:ln>
        </p:spPr>
        <p:txBody>
          <a:bodyPr lIns="91440" rIns="91440" tIns="91440" bIns="91440" anchor="t">
            <a:noAutofit/>
          </a:bodyPr>
          <a:p>
            <a:pPr indent="0">
              <a:lnSpc>
                <a:spcPct val="100000"/>
              </a:lnSpc>
              <a:buNone/>
            </a:pPr>
            <a:r>
              <a:rPr b="0" lang="fr-FR" sz="8000" spc="-1" strike="noStrike">
                <a:solidFill>
                  <a:schemeClr val="dk1"/>
                </a:solidFill>
                <a:latin typeface="Bebas Neue"/>
                <a:ea typeface="Bebas Neue"/>
              </a:rPr>
              <a:t>xx%</a:t>
            </a:r>
            <a:endParaRPr b="0" lang="fr-FR" sz="8000" spc="-1" strike="noStrike">
              <a:solidFill>
                <a:schemeClr val="dk1"/>
              </a:solidFill>
              <a:latin typeface="Arial"/>
            </a:endParaRPr>
          </a:p>
        </p:txBody>
      </p:sp>
      <p:sp>
        <p:nvSpPr>
          <p:cNvPr id="30" name="PlaceHolder 2"/>
          <p:cNvSpPr>
            <a:spLocks noGrp="1"/>
          </p:cNvSpPr>
          <p:nvPr>
            <p:ph type="title"/>
          </p:nvPr>
        </p:nvSpPr>
        <p:spPr>
          <a:xfrm>
            <a:off x="4076280" y="3158640"/>
            <a:ext cx="4322520" cy="1603440"/>
          </a:xfrm>
          <a:prstGeom prst="rect">
            <a:avLst/>
          </a:prstGeom>
          <a:noFill/>
          <a:ln w="0">
            <a:noFill/>
          </a:ln>
        </p:spPr>
        <p:txBody>
          <a:bodyPr lIns="91440" rIns="91440" tIns="91440" bIns="91440" anchor="b">
            <a:noAutofit/>
          </a:bodyPr>
          <a:p>
            <a:pPr indent="0" algn="r">
              <a:lnSpc>
                <a:spcPct val="100000"/>
              </a:lnSpc>
              <a:buNone/>
            </a:pPr>
            <a:r>
              <a:rPr b="0" lang="fr-FR" sz="8000" spc="-1" strike="noStrike">
                <a:solidFill>
                  <a:schemeClr val="dk1"/>
                </a:solidFill>
                <a:latin typeface="Bebas Neue"/>
                <a:ea typeface="Bebas Neue"/>
              </a:rPr>
              <a:t>xx%</a:t>
            </a:r>
            <a:endParaRPr b="0" lang="fr-FR" sz="8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2881080"/>
            <a:ext cx="4447800" cy="1831320"/>
          </a:xfrm>
          <a:prstGeom prst="rect">
            <a:avLst/>
          </a:prstGeom>
          <a:noFill/>
          <a:ln w="0">
            <a:noFill/>
          </a:ln>
        </p:spPr>
        <p:txBody>
          <a:bodyPr lIns="91440" rIns="91440" tIns="91440" bIns="91440" anchor="b">
            <a:noAutofit/>
          </a:bodyPr>
          <a:p>
            <a:pPr indent="0">
              <a:buNone/>
            </a:pPr>
            <a:r>
              <a:rPr b="0" lang="fr-FR" sz="12000" spc="-1" strike="noStrike">
                <a:solidFill>
                  <a:schemeClr val="dk1"/>
                </a:solidFill>
                <a:latin typeface="Arial"/>
              </a:rPr>
              <a:t>Click to edit the title text format</a:t>
            </a:r>
            <a:endParaRPr b="0" lang="fr-FR" sz="12000" spc="-1" strike="noStrike">
              <a:solidFill>
                <a:schemeClr val="dk1"/>
              </a:solidFill>
              <a:latin typeface="Arial"/>
            </a:endParaRPr>
          </a:p>
        </p:txBody>
      </p:sp>
      <p:sp>
        <p:nvSpPr>
          <p:cNvPr id="32" name="Google Shape;105;p22"/>
          <p:cNvSpPr/>
          <p:nvPr/>
        </p:nvSpPr>
        <p:spPr>
          <a:xfrm>
            <a:off x="713160" y="2230920"/>
            <a:ext cx="2724840" cy="70380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 sz="1000" spc="-1" strike="noStrike">
                <a:solidFill>
                  <a:schemeClr val="dk1"/>
                </a:solidFill>
                <a:latin typeface="Anek Malayalam"/>
                <a:ea typeface="Anek Malayalam"/>
              </a:rPr>
              <a:t>CREDITS:</a:t>
            </a:r>
            <a:r>
              <a:rPr b="0" lang="en" sz="1000" spc="-1" strike="noStrike">
                <a:solidFill>
                  <a:schemeClr val="dk1"/>
                </a:solidFill>
                <a:latin typeface="Anek Malayalam"/>
                <a:ea typeface="Anek Malayalam"/>
              </a:rPr>
              <a:t> This presentation template was created by </a:t>
            </a:r>
            <a:r>
              <a:rPr b="1" lang="en" sz="1000" spc="-1" strike="noStrike" u="sng">
                <a:solidFill>
                  <a:schemeClr val="dk1"/>
                </a:solidFill>
                <a:uFillTx/>
                <a:latin typeface="Anek Malayalam"/>
                <a:ea typeface="Anek Malayalam"/>
                <a:hlinkClick r:id="rId2"/>
              </a:rPr>
              <a:t>Slidesgo</a:t>
            </a:r>
            <a:r>
              <a:rPr b="0" lang="en" sz="1000" spc="-1" strike="noStrike">
                <a:solidFill>
                  <a:schemeClr val="dk1"/>
                </a:solidFill>
                <a:latin typeface="Anek Malayalam"/>
                <a:ea typeface="Anek Malayalam"/>
              </a:rPr>
              <a:t>, and includes icons, infographics &amp; images by </a:t>
            </a:r>
            <a:r>
              <a:rPr b="1" lang="en" sz="1000" spc="-1" strike="noStrike" u="sng">
                <a:solidFill>
                  <a:schemeClr val="dk1"/>
                </a:solidFill>
                <a:uFillTx/>
                <a:latin typeface="Anek Malayalam"/>
                <a:ea typeface="Anek Malayalam"/>
                <a:hlinkClick r:id="rId3"/>
              </a:rPr>
              <a:t>Freepik</a:t>
            </a:r>
            <a:r>
              <a:rPr b="0" lang="en" sz="1000" spc="-1" strike="noStrike">
                <a:solidFill>
                  <a:schemeClr val="dk1"/>
                </a:solidFill>
                <a:latin typeface="Anek Malayalam"/>
                <a:ea typeface="Anek Malayalam"/>
              </a:rPr>
              <a:t> </a:t>
            </a:r>
            <a:endParaRPr b="0" lang="en-US" sz="1000" spc="-1" strike="noStrike">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Google Shape;107;p23"/>
          <p:cNvSpPr/>
          <p:nvPr/>
        </p:nvSpPr>
        <p:spPr>
          <a:xfrm rot="5400000">
            <a:off x="2613600" y="-2156760"/>
            <a:ext cx="391680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Google Shape;109;p24"/>
          <p:cNvSpPr/>
          <p:nvPr/>
        </p:nvSpPr>
        <p:spPr>
          <a:xfrm>
            <a:off x="1857240" y="228600"/>
            <a:ext cx="7057800" cy="470412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720000" y="488520"/>
            <a:ext cx="7703640" cy="4615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37" name="PlaceHolder 2"/>
          <p:cNvSpPr>
            <a:spLocks noGrp="1"/>
          </p:cNvSpPr>
          <p:nvPr>
            <p:ph type="title"/>
          </p:nvPr>
        </p:nvSpPr>
        <p:spPr>
          <a:xfrm>
            <a:off x="720000" y="3645000"/>
            <a:ext cx="7703640" cy="11905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Google Shape;21;p5"/>
          <p:cNvSpPr/>
          <p:nvPr/>
        </p:nvSpPr>
        <p:spPr>
          <a:xfrm>
            <a:off x="22860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1" name="PlaceHolder 1"/>
          <p:cNvSpPr>
            <a:spLocks noGrp="1"/>
          </p:cNvSpPr>
          <p:nvPr>
            <p:ph type="title"/>
          </p:nvPr>
        </p:nvSpPr>
        <p:spPr>
          <a:xfrm>
            <a:off x="720000" y="3566880"/>
            <a:ext cx="767736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3751560"/>
            <a:ext cx="7703640" cy="10843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accent1"/>
                </a:solidFill>
                <a:latin typeface="Bebas Neue"/>
                <a:ea typeface="Bebas Neu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13160" y="2822400"/>
            <a:ext cx="4122000" cy="2016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48" name="PlaceHolder 2"/>
          <p:cNvSpPr>
            <a:spLocks noGrp="1"/>
          </p:cNvSpPr>
          <p:nvPr>
            <p:ph type="body"/>
          </p:nvPr>
        </p:nvSpPr>
        <p:spPr>
          <a:xfrm>
            <a:off x="713160" y="441360"/>
            <a:ext cx="3488040" cy="221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49" name="PlaceHolder 3"/>
          <p:cNvSpPr>
            <a:spLocks noGrp="1"/>
          </p:cNvSpPr>
          <p:nvPr>
            <p:ph type="body"/>
          </p:nvPr>
        </p:nvSpPr>
        <p:spPr>
          <a:xfrm>
            <a:off x="5143320" y="228600"/>
            <a:ext cx="3771720" cy="468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32640"/>
            <a:ext cx="3670920" cy="18032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3" name="PlaceHolder 2"/>
          <p:cNvSpPr>
            <a:spLocks noGrp="1"/>
          </p:cNvSpPr>
          <p:nvPr>
            <p:ph type="title"/>
          </p:nvPr>
        </p:nvSpPr>
        <p:spPr>
          <a:xfrm>
            <a:off x="228600" y="228600"/>
            <a:ext cx="4416840" cy="509760"/>
          </a:xfrm>
          <a:prstGeom prst="rect">
            <a:avLst/>
          </a:prstGeom>
          <a:noFill/>
          <a:ln w="0">
            <a:noFill/>
          </a:ln>
        </p:spPr>
        <p:txBody>
          <a:bodyPr lIns="91440" rIns="91440" tIns="91440" bIns="91440" anchor="t">
            <a:noAutofit/>
          </a:bodyPr>
          <a:p>
            <a:pPr indent="0">
              <a:buNone/>
            </a:pPr>
            <a:r>
              <a:rPr b="0" lang="fr-FR" sz="2000" spc="-1" strike="noStrike">
                <a:solidFill>
                  <a:schemeClr val="dk1"/>
                </a:solidFill>
                <a:latin typeface="Arial"/>
              </a:rPr>
              <a:t>Click to edit the title text format</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4" name="Google Shape;115;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5"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6" name="Google Shape;118;p28"/>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7"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58"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Google Shape;47;p13"/>
          <p:cNvSpPr/>
          <p:nvPr/>
        </p:nvSpPr>
        <p:spPr>
          <a:xfrm>
            <a:off x="1857240" y="228600"/>
            <a:ext cx="7057800" cy="470412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7" name="PlaceHolder 1"/>
          <p:cNvSpPr>
            <a:spLocks noGrp="1"/>
          </p:cNvSpPr>
          <p:nvPr>
            <p:ph type="title"/>
          </p:nvPr>
        </p:nvSpPr>
        <p:spPr>
          <a:xfrm>
            <a:off x="713160" y="2634120"/>
            <a:ext cx="3670920" cy="22017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8" name="PlaceHolder 2"/>
          <p:cNvSpPr>
            <a:spLocks noGrp="1"/>
          </p:cNvSpPr>
          <p:nvPr>
            <p:ph type="title"/>
          </p:nvPr>
        </p:nvSpPr>
        <p:spPr>
          <a:xfrm>
            <a:off x="4661640" y="122580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
        <p:nvSpPr>
          <p:cNvPr id="9" name="PlaceHolder 3"/>
          <p:cNvSpPr>
            <a:spLocks noGrp="1"/>
          </p:cNvSpPr>
          <p:nvPr>
            <p:ph type="title"/>
          </p:nvPr>
        </p:nvSpPr>
        <p:spPr>
          <a:xfrm>
            <a:off x="4661640" y="263412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
        <p:nvSpPr>
          <p:cNvPr id="10" name="PlaceHolder 4"/>
          <p:cNvSpPr>
            <a:spLocks noGrp="1"/>
          </p:cNvSpPr>
          <p:nvPr>
            <p:ph type="title"/>
          </p:nvPr>
        </p:nvSpPr>
        <p:spPr>
          <a:xfrm>
            <a:off x="4661640" y="404208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713160" y="3576600"/>
            <a:ext cx="7710840" cy="12618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713160" y="2815200"/>
            <a:ext cx="4237560" cy="2016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4" name="PlaceHolder 2"/>
          <p:cNvSpPr>
            <a:spLocks noGrp="1"/>
          </p:cNvSpPr>
          <p:nvPr>
            <p:ph type="body"/>
          </p:nvPr>
        </p:nvSpPr>
        <p:spPr>
          <a:xfrm>
            <a:off x="713160" y="441360"/>
            <a:ext cx="4237560" cy="221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15" name="PlaceHolder 3"/>
          <p:cNvSpPr>
            <a:spLocks noGrp="1"/>
          </p:cNvSpPr>
          <p:nvPr>
            <p:ph type="body"/>
          </p:nvPr>
        </p:nvSpPr>
        <p:spPr>
          <a:xfrm>
            <a:off x="5143320" y="228600"/>
            <a:ext cx="3771720" cy="468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body"/>
          </p:nvPr>
        </p:nvSpPr>
        <p:spPr>
          <a:xfrm>
            <a:off x="720000" y="983880"/>
            <a:ext cx="7703640" cy="243756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17" name="PlaceHolder 2"/>
          <p:cNvSpPr>
            <a:spLocks noGrp="1"/>
          </p:cNvSpPr>
          <p:nvPr>
            <p:ph type="title"/>
          </p:nvPr>
        </p:nvSpPr>
        <p:spPr>
          <a:xfrm>
            <a:off x="720000" y="3645000"/>
            <a:ext cx="7703640" cy="11905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Google Shape;69;p17"/>
          <p:cNvSpPr/>
          <p:nvPr/>
        </p:nvSpPr>
        <p:spPr>
          <a:xfrm rot="10800000">
            <a:off x="22896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9" name="PlaceHolder 1"/>
          <p:cNvSpPr>
            <a:spLocks noGrp="1"/>
          </p:cNvSpPr>
          <p:nvPr>
            <p:ph type="title"/>
          </p:nvPr>
        </p:nvSpPr>
        <p:spPr>
          <a:xfrm>
            <a:off x="720000" y="3566880"/>
            <a:ext cx="770364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032640"/>
            <a:ext cx="3670920" cy="18032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714240" y="1400040"/>
            <a:ext cx="7714800" cy="3514320"/>
          </a:xfrm>
          <a:prstGeom prst="rect">
            <a:avLst/>
          </a:prstGeom>
          <a:noFill/>
          <a:ln w="0">
            <a:noFill/>
          </a:ln>
        </p:spPr>
        <p:txBody>
          <a:bodyPr lIns="91440" rIns="91440" tIns="91440" bIns="91440" anchor="b">
            <a:normAutofit fontScale="87434"/>
          </a:bodyPr>
          <a:p>
            <a:pPr indent="0" algn="ctr">
              <a:lnSpc>
                <a:spcPct val="100000"/>
              </a:lnSpc>
              <a:buNone/>
              <a:tabLst>
                <a:tab algn="l" pos="0"/>
              </a:tabLst>
            </a:pPr>
            <a:r>
              <a:rPr b="0" lang="en" sz="12500" spc="-1" strike="noStrike">
                <a:solidFill>
                  <a:schemeClr val="dk1"/>
                </a:solidFill>
                <a:latin typeface="Bebas Neue"/>
                <a:ea typeface="Bebas Neue"/>
              </a:rPr>
              <a:t>Credit Scoring Model</a:t>
            </a:r>
            <a:endParaRPr b="0" lang="fr-FR" sz="12500" spc="-1" strike="noStrike">
              <a:solidFill>
                <a:schemeClr val="dk1"/>
              </a:solidFill>
              <a:latin typeface="Arial"/>
            </a:endParaRPr>
          </a:p>
        </p:txBody>
      </p:sp>
      <p:sp>
        <p:nvSpPr>
          <p:cNvPr id="60" name="PlaceHolder 2"/>
          <p:cNvSpPr>
            <a:spLocks noGrp="1"/>
          </p:cNvSpPr>
          <p:nvPr>
            <p:ph type="subTitle"/>
          </p:nvPr>
        </p:nvSpPr>
        <p:spPr>
          <a:xfrm>
            <a:off x="714240" y="428760"/>
            <a:ext cx="7714800" cy="44748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1400" spc="-1" strike="noStrike">
                <a:solidFill>
                  <a:schemeClr val="dk1"/>
                </a:solidFill>
                <a:latin typeface="Anek Malayalam"/>
                <a:ea typeface="Anek Malayalam"/>
              </a:rPr>
              <a:t>Developing a predictive model for assessing individual creditworthiness.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fontScale="74988" lnSpcReduction="20000"/>
          </a:bodyPr>
          <a:p>
            <a:pPr indent="0">
              <a:lnSpc>
                <a:spcPct val="100000"/>
              </a:lnSpc>
              <a:buNone/>
              <a:tabLst>
                <a:tab algn="l" pos="0"/>
              </a:tabLst>
            </a:pPr>
            <a:r>
              <a:rPr b="0" lang="en" sz="6000" spc="-1" strike="noStrike">
                <a:solidFill>
                  <a:schemeClr val="dk1"/>
                </a:solidFill>
                <a:latin typeface="Bebas Neue"/>
                <a:ea typeface="Bebas Neue"/>
              </a:rPr>
              <a:t>Model Assessment and Accuracy Evaluation</a:t>
            </a:r>
            <a:endParaRPr b="0" lang="fr-FR" sz="6000" spc="-1" strike="noStrike">
              <a:solidFill>
                <a:schemeClr val="dk1"/>
              </a:solidFill>
              <a:latin typeface="Arial"/>
            </a:endParaRPr>
          </a:p>
        </p:txBody>
      </p:sp>
      <p:sp>
        <p:nvSpPr>
          <p:cNvPr id="83"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Once the model is trained, it is essential to assess its accuracy through various metrics such as accuracy, precision, recall, and F1 score. Cross-validation techniques help in determining the model's robustness and generalizability to unseen data, ensuring that it can effectively predict creditworthiness.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Conclusions</a:t>
            </a:r>
            <a:endParaRPr b="0" lang="fr-FR" sz="6000" spc="-1" strike="noStrike">
              <a:solidFill>
                <a:schemeClr val="dk1"/>
              </a:solidFill>
              <a:latin typeface="Arial"/>
            </a:endParaRPr>
          </a:p>
        </p:txBody>
      </p:sp>
      <p:sp>
        <p:nvSpPr>
          <p:cNvPr id="85"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Developing a credit scoring model with machine learning involves a systematic approach to data collection, algorithm selection, and rigorous assessment. A well-designed model enhances decision-making processes for lenders, ultimately leading to better risk management and profitability.</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14240" y="2876400"/>
            <a:ext cx="4447800" cy="1828440"/>
          </a:xfrm>
          <a:prstGeom prst="rect">
            <a:avLst/>
          </a:prstGeom>
          <a:noFill/>
          <a:ln w="0">
            <a:noFill/>
          </a:ln>
        </p:spPr>
        <p:txBody>
          <a:bodyPr lIns="91440" rIns="91440" tIns="91440" bIns="91440" anchor="b">
            <a:normAutofit fontScale="74922"/>
          </a:bodyPr>
          <a:p>
            <a:pPr indent="0">
              <a:lnSpc>
                <a:spcPct val="100000"/>
              </a:lnSpc>
              <a:buNone/>
              <a:tabLst>
                <a:tab algn="l" pos="0"/>
              </a:tabLst>
            </a:pPr>
            <a:r>
              <a:rPr b="0" lang="en" sz="12000" spc="-1" strike="noStrike">
                <a:solidFill>
                  <a:schemeClr val="dk1"/>
                </a:solidFill>
                <a:latin typeface="Bebas Neue"/>
                <a:ea typeface="Bebas Neue"/>
              </a:rPr>
              <a:t>Thank you!</a:t>
            </a:r>
            <a:endParaRPr b="0" lang="fr-FR" sz="12000" spc="-1" strike="noStrike">
              <a:solidFill>
                <a:schemeClr val="dk1"/>
              </a:solidFill>
              <a:latin typeface="Arial"/>
            </a:endParaRPr>
          </a:p>
        </p:txBody>
      </p:sp>
      <p:sp>
        <p:nvSpPr>
          <p:cNvPr id="87" name="PlaceHolder 2"/>
          <p:cNvSpPr>
            <a:spLocks noGrp="1"/>
          </p:cNvSpPr>
          <p:nvPr>
            <p:ph type="subTitle"/>
          </p:nvPr>
        </p:nvSpPr>
        <p:spPr>
          <a:xfrm>
            <a:off x="714240" y="1000080"/>
            <a:ext cx="272376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 you have any questions?</a:t>
            </a:r>
            <a:endParaRPr b="0" lang="en-US" sz="1400" spc="-1" strike="noStrike">
              <a:solidFill>
                <a:srgbClr val="ffffff"/>
              </a:solidFill>
              <a:latin typeface="OpenSymbol"/>
            </a:endParaRPr>
          </a:p>
        </p:txBody>
      </p:sp>
      <p:grpSp>
        <p:nvGrpSpPr>
          <p:cNvPr id="88" name="Google Shape;263;p42"/>
          <p:cNvGrpSpPr/>
          <p:nvPr/>
        </p:nvGrpSpPr>
        <p:grpSpPr>
          <a:xfrm>
            <a:off x="5591160" y="3191040"/>
            <a:ext cx="437040" cy="437040"/>
            <a:chOff x="5591160" y="3191040"/>
            <a:chExt cx="437040" cy="437040"/>
          </a:xfrm>
        </p:grpSpPr>
        <p:sp>
          <p:nvSpPr>
            <p:cNvPr id="89" name="Google Shape;264;p42"/>
            <p:cNvSpPr/>
            <p:nvPr/>
          </p:nvSpPr>
          <p:spPr>
            <a:xfrm>
              <a:off x="5591160" y="3191040"/>
              <a:ext cx="437040" cy="437040"/>
            </a:xfrm>
            <a:prstGeom prst="roundRect">
              <a:avLst>
                <a:gd name="adj" fmla="val 10894"/>
              </a:avLst>
            </a:prstGeom>
            <a:gradFill rotWithShape="0">
              <a:gsLst>
                <a:gs pos="0">
                  <a:srgbClr val="3833cb"/>
                </a:gs>
                <a:gs pos="50000">
                  <a:srgbClr val="379dd8"/>
                </a:gs>
                <a:gs pos="100000">
                  <a:srgbClr val="bffff6"/>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0" name="Google Shape;265;p42"/>
            <p:cNvGrpSpPr/>
            <p:nvPr/>
          </p:nvGrpSpPr>
          <p:grpSpPr>
            <a:xfrm>
              <a:off x="5677560" y="3271680"/>
              <a:ext cx="275760" cy="275760"/>
              <a:chOff x="5677560" y="3271680"/>
              <a:chExt cx="275760" cy="275760"/>
            </a:xfrm>
          </p:grpSpPr>
          <p:sp>
            <p:nvSpPr>
              <p:cNvPr id="91" name="Google Shape;266;p42"/>
              <p:cNvSpPr/>
              <p:nvPr/>
            </p:nvSpPr>
            <p:spPr>
              <a:xfrm>
                <a:off x="5677560" y="327168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267;p42"/>
              <p:cNvSpPr/>
              <p:nvPr/>
            </p:nvSpPr>
            <p:spPr>
              <a:xfrm>
                <a:off x="5741640" y="333720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Google Shape;268;p42"/>
              <p:cNvSpPr/>
              <p:nvPr/>
            </p:nvSpPr>
            <p:spPr>
              <a:xfrm>
                <a:off x="5871600" y="330696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4" name="Google Shape;269;p42"/>
          <p:cNvGrpSpPr/>
          <p:nvPr/>
        </p:nvGrpSpPr>
        <p:grpSpPr>
          <a:xfrm>
            <a:off x="6458400" y="3191040"/>
            <a:ext cx="437040" cy="437040"/>
            <a:chOff x="6458400" y="3191040"/>
            <a:chExt cx="437040" cy="437040"/>
          </a:xfrm>
        </p:grpSpPr>
        <p:sp>
          <p:nvSpPr>
            <p:cNvPr id="95" name="Google Shape;270;p42"/>
            <p:cNvSpPr/>
            <p:nvPr/>
          </p:nvSpPr>
          <p:spPr>
            <a:xfrm>
              <a:off x="6458400" y="3191040"/>
              <a:ext cx="437040" cy="437040"/>
            </a:xfrm>
            <a:prstGeom prst="roundRect">
              <a:avLst>
                <a:gd name="adj" fmla="val 10894"/>
              </a:avLst>
            </a:prstGeom>
            <a:gradFill rotWithShape="0">
              <a:gsLst>
                <a:gs pos="0">
                  <a:srgbClr val="3833cb"/>
                </a:gs>
                <a:gs pos="100000">
                  <a:srgbClr val="47d2fb"/>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6" name="Google Shape;271;p42"/>
            <p:cNvGrpSpPr/>
            <p:nvPr/>
          </p:nvGrpSpPr>
          <p:grpSpPr>
            <a:xfrm>
              <a:off x="6543720" y="3290400"/>
              <a:ext cx="266400" cy="237960"/>
              <a:chOff x="6543720" y="3290400"/>
              <a:chExt cx="266400" cy="237960"/>
            </a:xfrm>
          </p:grpSpPr>
          <p:sp>
            <p:nvSpPr>
              <p:cNvPr id="97" name="Google Shape;272;p42"/>
              <p:cNvSpPr/>
              <p:nvPr/>
            </p:nvSpPr>
            <p:spPr>
              <a:xfrm>
                <a:off x="6553080" y="337428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273;p42"/>
              <p:cNvSpPr/>
              <p:nvPr/>
            </p:nvSpPr>
            <p:spPr>
              <a:xfrm>
                <a:off x="6543720" y="329040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 name="Google Shape;274;p42"/>
              <p:cNvSpPr/>
              <p:nvPr/>
            </p:nvSpPr>
            <p:spPr>
              <a:xfrm>
                <a:off x="6646320" y="337428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00" name="Google Shape;275;p42"/>
          <p:cNvSpPr/>
          <p:nvPr/>
        </p:nvSpPr>
        <p:spPr>
          <a:xfrm>
            <a:off x="5562720" y="4048200"/>
            <a:ext cx="295236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ffffff"/>
              </a:solidFill>
              <a:latin typeface="OpenSymbol"/>
            </a:endParaRPr>
          </a:p>
        </p:txBody>
      </p:sp>
      <p:grpSp>
        <p:nvGrpSpPr>
          <p:cNvPr id="101" name="Google Shape;276;p42"/>
          <p:cNvGrpSpPr/>
          <p:nvPr/>
        </p:nvGrpSpPr>
        <p:grpSpPr>
          <a:xfrm>
            <a:off x="7326360" y="3191040"/>
            <a:ext cx="437040" cy="437040"/>
            <a:chOff x="7326360" y="3191040"/>
            <a:chExt cx="437040" cy="437040"/>
          </a:xfrm>
        </p:grpSpPr>
        <p:sp>
          <p:nvSpPr>
            <p:cNvPr id="102" name="Google Shape;277;p42"/>
            <p:cNvSpPr/>
            <p:nvPr/>
          </p:nvSpPr>
          <p:spPr>
            <a:xfrm>
              <a:off x="7326360" y="3191040"/>
              <a:ext cx="437040" cy="437040"/>
            </a:xfrm>
            <a:prstGeom prst="roundRect">
              <a:avLst>
                <a:gd name="adj" fmla="val 10894"/>
              </a:avLst>
            </a:prstGeom>
            <a:gradFill rotWithShape="0">
              <a:gsLst>
                <a:gs pos="0">
                  <a:srgbClr val="3833cb"/>
                </a:gs>
                <a:gs pos="50000">
                  <a:srgbClr val="379dd8"/>
                </a:gs>
                <a:gs pos="100000">
                  <a:srgbClr val="bffff6"/>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278;p42"/>
            <p:cNvSpPr/>
            <p:nvPr/>
          </p:nvSpPr>
          <p:spPr>
            <a:xfrm>
              <a:off x="7410600" y="3272400"/>
              <a:ext cx="268200" cy="273960"/>
            </a:xfrm>
            <a:custGeom>
              <a:avLst/>
              <a:gdLst>
                <a:gd name="textAreaLeft" fmla="*/ 0 w 268200"/>
                <a:gd name="textAreaRight" fmla="*/ 268560 w 268200"/>
                <a:gd name="textAreaTop" fmla="*/ 0 h 273960"/>
                <a:gd name="textAreaBottom" fmla="*/ 274320 h 273960"/>
              </a:gdLst>
              <a:ah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Introduction</a:t>
            </a:r>
            <a:endParaRPr b="0" lang="fr-FR" sz="6000" spc="-1" strike="noStrike">
              <a:solidFill>
                <a:schemeClr val="dk1"/>
              </a:solidFill>
              <a:latin typeface="Arial"/>
            </a:endParaRPr>
          </a:p>
        </p:txBody>
      </p:sp>
      <p:sp>
        <p:nvSpPr>
          <p:cNvPr id="62"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This presentation outlines the development of a credit scoring model using machine learning algorithms.</a:t>
            </a:r>
            <a:endParaRPr b="0" lang="fr-FR" sz="1400" spc="-1" strike="noStrike">
              <a:solidFill>
                <a:srgbClr val="000000"/>
              </a:solidFill>
              <a:latin typeface="Arial"/>
            </a:endParaRPr>
          </a:p>
        </p:txBody>
      </p:sp>
      <p:sp>
        <p:nvSpPr>
          <p:cNvPr id="63"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subTitle"/>
          </p:nvPr>
        </p:nvSpPr>
        <p:spPr>
          <a:xfrm>
            <a:off x="714240" y="2838600"/>
            <a:ext cx="2733480" cy="1856880"/>
          </a:xfrm>
          <a:prstGeom prst="rect">
            <a:avLst/>
          </a:prstGeom>
          <a:noFill/>
          <a:ln w="0">
            <a:noFill/>
          </a:ln>
        </p:spPr>
        <p:txBody>
          <a:bodyPr lIns="91440" rIns="91440" tIns="91440" bIns="91440" anchor="b">
            <a:normAutofit/>
          </a:bodyPr>
          <a:p>
            <a:pPr algn="ctr"/>
            <a:endParaRPr b="0" lang="en-US" sz="1600" spc="-1" strike="noStrike">
              <a:solidFill>
                <a:schemeClr val="dk1"/>
              </a:solidFill>
              <a:latin typeface="Anek Malayalam"/>
              <a:ea typeface="Anek Malayalam"/>
            </a:endParaRPr>
          </a:p>
        </p:txBody>
      </p:sp>
      <p:sp>
        <p:nvSpPr>
          <p:cNvPr id="65" name="PlaceHolder 2"/>
          <p:cNvSpPr>
            <a:spLocks noGrp="1"/>
          </p:cNvSpPr>
          <p:nvPr>
            <p:ph type="title"/>
          </p:nvPr>
        </p:nvSpPr>
        <p:spPr>
          <a:xfrm>
            <a:off x="3600360" y="428760"/>
            <a:ext cx="4828680" cy="44859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8500" spc="-1" strike="noStrike">
                <a:solidFill>
                  <a:schemeClr val="dk1"/>
                </a:solidFill>
                <a:latin typeface="Bebas Neue"/>
                <a:ea typeface="Bebas Neue"/>
              </a:rPr>
              <a:t>Overview</a:t>
            </a:r>
            <a:endParaRPr b="0" lang="fr-FR" sz="8500" spc="-1" strike="noStrike">
              <a:solidFill>
                <a:schemeClr val="dk1"/>
              </a:solidFill>
              <a:latin typeface="Arial"/>
            </a:endParaRPr>
          </a:p>
        </p:txBody>
      </p:sp>
      <p:sp>
        <p:nvSpPr>
          <p:cNvPr id="66" name="PlaceHolder 3"/>
          <p:cNvSpPr>
            <a:spLocks noGrp="1"/>
          </p:cNvSpPr>
          <p:nvPr>
            <p:ph type="title"/>
          </p:nvPr>
        </p:nvSpPr>
        <p:spPr>
          <a:xfrm>
            <a:off x="714240" y="428760"/>
            <a:ext cx="1076040" cy="92340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0" lang="en" sz="6000" spc="-1" strike="noStrike">
                <a:solidFill>
                  <a:schemeClr val="dk1"/>
                </a:solidFill>
                <a:latin typeface="Bebas Neue"/>
                <a:ea typeface="Bebas Neue"/>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Objective of Credit Scoring</a:t>
            </a:r>
            <a:endParaRPr b="0" lang="fr-FR" sz="6000" spc="-1" strike="noStrike">
              <a:solidFill>
                <a:schemeClr val="dk1"/>
              </a:solidFill>
              <a:latin typeface="Arial"/>
            </a:endParaRPr>
          </a:p>
        </p:txBody>
      </p:sp>
      <p:sp>
        <p:nvSpPr>
          <p:cNvPr id="68"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The primary objective of credit scoring is to assess the creditworthiness of individuals, enabling lenders to make informed decisions about granting credit. This model aims to predict the likelihood of default based on historical financial data.</a:t>
            </a:r>
            <a:endParaRPr b="0" lang="fr-FR" sz="1400" spc="-1" strike="noStrike">
              <a:solidFill>
                <a:srgbClr val="000000"/>
              </a:solidFill>
              <a:latin typeface="Arial"/>
            </a:endParaRPr>
          </a:p>
        </p:txBody>
      </p:sp>
      <p:sp>
        <p:nvSpPr>
          <p:cNvPr id="69"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fontScale="87486"/>
          </a:bodyPr>
          <a:p>
            <a:pPr indent="0">
              <a:lnSpc>
                <a:spcPct val="100000"/>
              </a:lnSpc>
              <a:buNone/>
              <a:tabLst>
                <a:tab algn="l" pos="0"/>
              </a:tabLst>
            </a:pPr>
            <a:r>
              <a:rPr b="0" lang="en" sz="6000" spc="-1" strike="noStrike">
                <a:solidFill>
                  <a:schemeClr val="dk1"/>
                </a:solidFill>
                <a:latin typeface="Bebas Neue"/>
                <a:ea typeface="Bebas Neue"/>
              </a:rPr>
              <a:t>Importance of Creditworthiness</a:t>
            </a:r>
            <a:endParaRPr b="0" lang="fr-FR" sz="6000" spc="-1" strike="noStrike">
              <a:solidFill>
                <a:schemeClr val="dk1"/>
              </a:solidFill>
              <a:latin typeface="Arial"/>
            </a:endParaRPr>
          </a:p>
        </p:txBody>
      </p:sp>
      <p:sp>
        <p:nvSpPr>
          <p:cNvPr id="71"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Creditworthiness is crucial for financial institutions as it reduces the risk of default and loss. A reliable credit scoring model enables lenders to offer appropriate credit terms and manage risks effectively.</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Role of Financial Data</a:t>
            </a:r>
            <a:endParaRPr b="0" lang="fr-FR" sz="6000" spc="-1" strike="noStrike">
              <a:solidFill>
                <a:schemeClr val="dk1"/>
              </a:solidFill>
              <a:latin typeface="Arial"/>
            </a:endParaRPr>
          </a:p>
        </p:txBody>
      </p:sp>
      <p:sp>
        <p:nvSpPr>
          <p:cNvPr id="73"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Financial data serves as the foundation for credit scoring models. It includes historical transactions, repayment patterns, income stability, and credit history. Properly analyzing this data allows for the identification of trends and patterns that inform the creditworthiness predictions.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ubTitle"/>
          </p:nvPr>
        </p:nvSpPr>
        <p:spPr>
          <a:xfrm>
            <a:off x="714240" y="2838600"/>
            <a:ext cx="2733480" cy="1856880"/>
          </a:xfrm>
          <a:prstGeom prst="rect">
            <a:avLst/>
          </a:prstGeom>
          <a:noFill/>
          <a:ln w="0">
            <a:noFill/>
          </a:ln>
        </p:spPr>
        <p:txBody>
          <a:bodyPr lIns="91440" rIns="91440" tIns="91440" bIns="91440" anchor="b">
            <a:normAutofit/>
          </a:bodyPr>
          <a:p>
            <a:pPr algn="ctr"/>
            <a:endParaRPr b="0" lang="en-US" sz="1600" spc="-1" strike="noStrike">
              <a:solidFill>
                <a:schemeClr val="dk1"/>
              </a:solidFill>
              <a:latin typeface="Anek Malayalam"/>
              <a:ea typeface="Anek Malayalam"/>
            </a:endParaRPr>
          </a:p>
        </p:txBody>
      </p:sp>
      <p:sp>
        <p:nvSpPr>
          <p:cNvPr id="75" name="PlaceHolder 2"/>
          <p:cNvSpPr>
            <a:spLocks noGrp="1"/>
          </p:cNvSpPr>
          <p:nvPr>
            <p:ph type="title"/>
          </p:nvPr>
        </p:nvSpPr>
        <p:spPr>
          <a:xfrm>
            <a:off x="3600360" y="428760"/>
            <a:ext cx="4828680" cy="44859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8500" spc="-1" strike="noStrike">
                <a:solidFill>
                  <a:schemeClr val="dk1"/>
                </a:solidFill>
                <a:latin typeface="Bebas Neue"/>
                <a:ea typeface="Bebas Neue"/>
              </a:rPr>
              <a:t>Model Development</a:t>
            </a:r>
            <a:endParaRPr b="0" lang="fr-FR" sz="8500" spc="-1" strike="noStrike">
              <a:solidFill>
                <a:schemeClr val="dk1"/>
              </a:solidFill>
              <a:latin typeface="Arial"/>
            </a:endParaRPr>
          </a:p>
        </p:txBody>
      </p:sp>
      <p:sp>
        <p:nvSpPr>
          <p:cNvPr id="76" name="PlaceHolder 3"/>
          <p:cNvSpPr>
            <a:spLocks noGrp="1"/>
          </p:cNvSpPr>
          <p:nvPr>
            <p:ph type="title"/>
          </p:nvPr>
        </p:nvSpPr>
        <p:spPr>
          <a:xfrm>
            <a:off x="714240" y="428760"/>
            <a:ext cx="1076040" cy="92340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0" lang="en" sz="6000" spc="-1" strike="noStrike">
                <a:solidFill>
                  <a:schemeClr val="dk1"/>
                </a:solidFill>
                <a:latin typeface="Bebas Neue"/>
                <a:ea typeface="Bebas Neue"/>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fontScale="84153"/>
          </a:bodyPr>
          <a:p>
            <a:pPr indent="0">
              <a:lnSpc>
                <a:spcPct val="100000"/>
              </a:lnSpc>
              <a:buNone/>
              <a:tabLst>
                <a:tab algn="l" pos="0"/>
              </a:tabLst>
            </a:pPr>
            <a:r>
              <a:rPr b="0" lang="en" sz="6000" spc="-1" strike="noStrike">
                <a:solidFill>
                  <a:schemeClr val="dk1"/>
                </a:solidFill>
                <a:latin typeface="Bebas Neue"/>
                <a:ea typeface="Bebas Neue"/>
              </a:rPr>
              <a:t>Data Collection and Preparation</a:t>
            </a:r>
            <a:endParaRPr b="0" lang="fr-FR" sz="6000" spc="-1" strike="noStrike">
              <a:solidFill>
                <a:schemeClr val="dk1"/>
              </a:solidFill>
              <a:latin typeface="Arial"/>
            </a:endParaRPr>
          </a:p>
        </p:txBody>
      </p:sp>
      <p:sp>
        <p:nvSpPr>
          <p:cNvPr id="78"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The first step in model development involves gathering relevant financial data from various sources such as credit bureaus, banking records, and client information. Data preprocessing is crucial, including handling missing values, normalizing data, and transforming categorical variables into numerical format for better algorithm performance.</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fontScale="74988" lnSpcReduction="10000"/>
          </a:bodyPr>
          <a:p>
            <a:pPr indent="0">
              <a:lnSpc>
                <a:spcPct val="100000"/>
              </a:lnSpc>
              <a:buNone/>
              <a:tabLst>
                <a:tab algn="l" pos="0"/>
              </a:tabLst>
            </a:pPr>
            <a:r>
              <a:rPr b="0" lang="en" sz="6000" spc="-1" strike="noStrike">
                <a:solidFill>
                  <a:schemeClr val="dk1"/>
                </a:solidFill>
                <a:latin typeface="Bebas Neue"/>
                <a:ea typeface="Bebas Neue"/>
              </a:rPr>
              <a:t>Selection of Classification Algorithms</a:t>
            </a:r>
            <a:endParaRPr b="0" lang="fr-FR" sz="6000" spc="-1" strike="noStrike">
              <a:solidFill>
                <a:schemeClr val="dk1"/>
              </a:solidFill>
              <a:latin typeface="Arial"/>
            </a:endParaRPr>
          </a:p>
        </p:txBody>
      </p:sp>
      <p:sp>
        <p:nvSpPr>
          <p:cNvPr id="80"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Choosing the right classification algorithms is vital for effective credit scoring. Common algorithms include Logistic Regression, Decision Trees, Random Forest, and Gradient Boosting. Each algorithm has its strengths and weaknesses, which need to be evaluated based on the specific data characteristics and desired outcomes.</a:t>
            </a:r>
            <a:endParaRPr b="0" lang="fr-FR" sz="1400" spc="-1" strike="noStrike">
              <a:solidFill>
                <a:srgbClr val="000000"/>
              </a:solidFill>
              <a:latin typeface="Arial"/>
            </a:endParaRPr>
          </a:p>
        </p:txBody>
      </p:sp>
      <p:sp>
        <p:nvSpPr>
          <p:cNvPr id="81"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2025-05-10T07:20:05Z</dcterms:created>
  <dc:creator>Unknown Creator</dc:creator>
  <dc:description/>
  <dc:language>en-US</dc:language>
  <cp:lastModifiedBy>Unknown Creator</cp:lastModifiedBy>
  <dcterms:modified xsi:type="dcterms:W3CDTF">2025-05-10T07:20:05Z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