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61" d="100"/>
          <a:sy n="161" d="100"/>
        </p:scale>
        <p:origin x="-49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59996" cy="2332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329201"/>
            <a:ext cx="5760085" cy="911225"/>
          </a:xfrm>
          <a:custGeom>
            <a:avLst/>
            <a:gdLst/>
            <a:ahLst/>
            <a:cxnLst/>
            <a:rect l="l" t="t" r="r" b="b"/>
            <a:pathLst>
              <a:path w="5760085" h="911225">
                <a:moveTo>
                  <a:pt x="5759996" y="0"/>
                </a:moveTo>
                <a:lnTo>
                  <a:pt x="5759996" y="910796"/>
                </a:lnTo>
                <a:lnTo>
                  <a:pt x="0" y="910796"/>
                </a:lnTo>
                <a:lnTo>
                  <a:pt x="0" y="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2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7713" y="741876"/>
            <a:ext cx="2930372" cy="340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/11)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/11)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/11)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/11)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/11)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07160"/>
            <a:ext cx="5759996" cy="23328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095625"/>
          </a:xfrm>
          <a:custGeom>
            <a:avLst/>
            <a:gdLst/>
            <a:ahLst/>
            <a:cxnLst/>
            <a:rect l="l" t="t" r="r" b="b"/>
            <a:pathLst>
              <a:path w="5760085" h="3095625">
                <a:moveTo>
                  <a:pt x="0" y="3095320"/>
                </a:moveTo>
                <a:lnTo>
                  <a:pt x="5760072" y="3095320"/>
                </a:lnTo>
                <a:lnTo>
                  <a:pt x="5760072" y="0"/>
                </a:lnTo>
                <a:lnTo>
                  <a:pt x="0" y="0"/>
                </a:lnTo>
                <a:lnTo>
                  <a:pt x="0" y="3095320"/>
                </a:lnTo>
                <a:close/>
              </a:path>
            </a:pathLst>
          </a:custGeom>
          <a:solidFill>
            <a:srgbClr val="002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501" y="88524"/>
            <a:ext cx="5060797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9775" y="1019459"/>
            <a:ext cx="4986248" cy="139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LM Sans 10"/>
                <a:cs typeface="LM Sans 1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9740" y="3090145"/>
            <a:ext cx="2420620" cy="14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71315" y="3090145"/>
            <a:ext cx="558800" cy="14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63451" y="3090145"/>
            <a:ext cx="408939" cy="14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2B4A"/>
                </a:solidFill>
                <a:latin typeface="LM Sans 9"/>
                <a:cs typeface="LM Sans 9"/>
              </a:defRPr>
            </a:lvl1pPr>
          </a:lstStyle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/11)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.xml"/><Relationship Id="rId5" Type="http://schemas.openxmlformats.org/officeDocument/2006/relationships/slide" Target="slide7.xml"/><Relationship Id="rId10" Type="http://schemas.openxmlformats.org/officeDocument/2006/relationships/slide" Target="slide13.xml"/><Relationship Id="rId4" Type="http://schemas.openxmlformats.org/officeDocument/2006/relationships/slide" Target="slide5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7713" y="741876"/>
            <a:ext cx="29254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5" dirty="0">
                <a:solidFill>
                  <a:srgbClr val="003F6B"/>
                </a:solidFill>
                <a:latin typeface="LM Sans 10"/>
                <a:cs typeface="LM Sans 10"/>
              </a:rPr>
              <a:t>Prediction of Sun</a:t>
            </a:r>
            <a:r>
              <a:rPr sz="2050" b="1" spc="-60" dirty="0">
                <a:solidFill>
                  <a:srgbClr val="003F6B"/>
                </a:solidFill>
                <a:latin typeface="LM Sans 10"/>
                <a:cs typeface="LM Sans 10"/>
              </a:rPr>
              <a:t> </a:t>
            </a:r>
            <a:r>
              <a:rPr sz="2050" b="1" spc="-5" dirty="0">
                <a:solidFill>
                  <a:srgbClr val="003F6B"/>
                </a:solidFill>
                <a:latin typeface="LM Sans 10"/>
                <a:cs typeface="LM Sans 10"/>
              </a:rPr>
              <a:t>Flares</a:t>
            </a:r>
            <a:endParaRPr sz="2050">
              <a:latin typeface="LM Sans 10"/>
              <a:cs typeface="LM Sans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279" y="1472283"/>
            <a:ext cx="3473450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-5" dirty="0">
                <a:solidFill>
                  <a:srgbClr val="FFFFFF"/>
                </a:solidFill>
                <a:latin typeface="LM Sans 10"/>
                <a:cs typeface="LM Sans 10"/>
              </a:rPr>
              <a:t>T. Anjali Shivani, S.Sahithi, E.V.S.Siva</a:t>
            </a:r>
            <a:r>
              <a:rPr sz="1200" b="1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LM Sans 10"/>
                <a:cs typeface="LM Sans 10"/>
              </a:rPr>
              <a:t>Sankaram</a:t>
            </a:r>
            <a:endParaRPr sz="1200">
              <a:latin typeface="LM Sans 10"/>
              <a:cs typeface="LM Sans 10"/>
            </a:endParaRPr>
          </a:p>
          <a:p>
            <a:pPr>
              <a:lnSpc>
                <a:spcPct val="100000"/>
              </a:lnSpc>
            </a:pPr>
            <a:endParaRPr sz="1200">
              <a:latin typeface="LM Sans 10"/>
              <a:cs typeface="LM Sans 10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200" spc="-5" dirty="0">
                <a:solidFill>
                  <a:srgbClr val="FFFFFF"/>
                </a:solidFill>
                <a:latin typeface="LM Sans 12"/>
                <a:cs typeface="LM Sans 12"/>
              </a:rPr>
              <a:t>Naxxatra: Science and</a:t>
            </a:r>
            <a:r>
              <a:rPr sz="1200" spc="114" dirty="0">
                <a:solidFill>
                  <a:srgbClr val="FFFFFF"/>
                </a:solidFill>
                <a:latin typeface="LM Sans 12"/>
                <a:cs typeface="LM Sans 12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LM Sans 12"/>
                <a:cs typeface="LM Sans 12"/>
              </a:rPr>
              <a:t>Collaboration</a:t>
            </a:r>
            <a:endParaRPr sz="1200">
              <a:latin typeface="LM Sans 12"/>
              <a:cs typeface="LM Sans 12"/>
            </a:endParaRPr>
          </a:p>
          <a:p>
            <a:pPr>
              <a:lnSpc>
                <a:spcPct val="100000"/>
              </a:lnSpc>
            </a:pPr>
            <a:endParaRPr sz="1200">
              <a:latin typeface="LM Sans 12"/>
              <a:cs typeface="LM Sans 12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LM Sans 12"/>
              <a:cs typeface="LM Sans 12"/>
            </a:endParaRPr>
          </a:p>
          <a:p>
            <a:pPr algn="ctr">
              <a:lnSpc>
                <a:spcPct val="100000"/>
              </a:lnSpc>
            </a:pP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October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20,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2021</a:t>
            </a:r>
            <a:endParaRPr sz="10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73" y="0"/>
            <a:ext cx="4200453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9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2390" y="88524"/>
            <a:ext cx="760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Training</a:t>
            </a:r>
            <a:r>
              <a:rPr spc="-6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3499193" y="300494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89">
                <a:moveTo>
                  <a:pt x="0" y="0"/>
                </a:moveTo>
                <a:lnTo>
                  <a:pt x="1900808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336509"/>
            <a:ext cx="16376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solidFill>
                  <a:srgbClr val="FFFFFF"/>
                </a:solidFill>
                <a:latin typeface="LM Sans 10"/>
                <a:cs typeface="LM Sans 10"/>
              </a:rPr>
              <a:t>Insight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of data</a:t>
            </a:r>
            <a:r>
              <a:rPr sz="1400" b="1" spc="-3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LM Sans 10"/>
                <a:cs typeface="LM Sans 10"/>
              </a:rPr>
              <a:t>sets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824" y="1344376"/>
            <a:ext cx="443547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indent="-127000">
              <a:lnSpc>
                <a:spcPts val="1200"/>
              </a:lnSpc>
              <a:spcBef>
                <a:spcPts val="95"/>
              </a:spcBef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solar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wind: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Solar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wind data collected from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ACE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and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DSCOVR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satellites</a:t>
            </a:r>
            <a:r>
              <a:rPr sz="1000" spc="-13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minutely</a:t>
            </a:r>
            <a:endParaRPr sz="1000">
              <a:latin typeface="LM Sans 10"/>
              <a:cs typeface="LM Sans 10"/>
            </a:endParaRPr>
          </a:p>
          <a:p>
            <a:pPr marL="139065" indent="-127000">
              <a:lnSpc>
                <a:spcPts val="1195"/>
              </a:lnSpc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Sun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spots: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Monthly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Smoothed sunspot</a:t>
            </a:r>
            <a:r>
              <a:rPr sz="1000" spc="9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counts</a:t>
            </a:r>
            <a:endParaRPr sz="1000">
              <a:latin typeface="LM Sans 10"/>
              <a:cs typeface="LM Sans 10"/>
            </a:endParaRPr>
          </a:p>
          <a:p>
            <a:pPr marL="139065" indent="-127000">
              <a:lnSpc>
                <a:spcPts val="1195"/>
              </a:lnSpc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Satellite Positions: Daily Coordinate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positions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for ACE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and</a:t>
            </a:r>
            <a:r>
              <a:rPr sz="1000" spc="12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DSCOVR</a:t>
            </a:r>
            <a:endParaRPr sz="1000">
              <a:latin typeface="LM Sans 10"/>
              <a:cs typeface="LM Sans 10"/>
            </a:endParaRPr>
          </a:p>
          <a:p>
            <a:pPr marL="139065" indent="-127000">
              <a:lnSpc>
                <a:spcPts val="1200"/>
              </a:lnSpc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DST : hourly Dst values averaged across the four</a:t>
            </a:r>
            <a:r>
              <a:rPr sz="1000" spc="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stations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95281"/>
            <a:ext cx="5760085" cy="144780"/>
          </a:xfrm>
          <a:custGeom>
            <a:avLst/>
            <a:gdLst/>
            <a:ahLst/>
            <a:cxnLst/>
            <a:rect l="l" t="t" r="r" b="b"/>
            <a:pathLst>
              <a:path w="5760085" h="144780">
                <a:moveTo>
                  <a:pt x="5759996" y="0"/>
                </a:moveTo>
                <a:lnTo>
                  <a:pt x="0" y="0"/>
                </a:lnTo>
                <a:lnTo>
                  <a:pt x="0" y="144716"/>
                </a:lnTo>
                <a:lnTo>
                  <a:pt x="5759996" y="144716"/>
                </a:lnTo>
                <a:lnTo>
                  <a:pt x="5759996" y="0"/>
                </a:lnTo>
                <a:close/>
              </a:path>
            </a:pathLst>
          </a:custGeom>
          <a:solidFill>
            <a:srgbClr val="BFC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05239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1098" y="3088209"/>
            <a:ext cx="75628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  <a:tabLst>
                <a:tab pos="684530" algn="l"/>
              </a:tabLst>
            </a:pP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Sh</a:t>
            </a:r>
            <a:r>
              <a:rPr sz="800" b="1" spc="-30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o</a:t>
            </a: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rt title</a:t>
            </a:r>
            <a:r>
              <a:rPr sz="800" b="1" dirty="0">
                <a:solidFill>
                  <a:srgbClr val="002B4A"/>
                </a:solidFill>
                <a:latin typeface="LM Sans 10"/>
                <a:cs typeface="LM Sans 10"/>
              </a:rPr>
              <a:t>	</a:t>
            </a: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04701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11</a:t>
            </a:fld>
            <a:r>
              <a:rPr spc="-5" dirty="0"/>
              <a:t>/11)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4232" y="88524"/>
            <a:ext cx="6089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Flow</a:t>
            </a:r>
            <a:r>
              <a:rPr sz="1000" spc="-6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Chart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99193" y="300494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89">
                <a:moveTo>
                  <a:pt x="0" y="0"/>
                </a:moveTo>
                <a:lnTo>
                  <a:pt x="1900808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336509"/>
            <a:ext cx="903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" dirty="0">
                <a:solidFill>
                  <a:srgbClr val="FFFFFF"/>
                </a:solidFill>
                <a:latin typeface="LM Sans 10"/>
                <a:cs typeface="LM Sans 10"/>
              </a:rPr>
              <a:t>Flow</a:t>
            </a:r>
            <a:r>
              <a:rPr sz="1400" b="1" spc="-6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LM Sans 10"/>
                <a:cs typeface="LM Sans 10"/>
              </a:rPr>
              <a:t>chart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095281"/>
            <a:ext cx="5760085" cy="144780"/>
          </a:xfrm>
          <a:custGeom>
            <a:avLst/>
            <a:gdLst/>
            <a:ahLst/>
            <a:cxnLst/>
            <a:rect l="l" t="t" r="r" b="b"/>
            <a:pathLst>
              <a:path w="5760085" h="144780">
                <a:moveTo>
                  <a:pt x="5759996" y="0"/>
                </a:moveTo>
                <a:lnTo>
                  <a:pt x="0" y="0"/>
                </a:lnTo>
                <a:lnTo>
                  <a:pt x="0" y="144716"/>
                </a:lnTo>
                <a:lnTo>
                  <a:pt x="5759996" y="144716"/>
                </a:lnTo>
                <a:lnTo>
                  <a:pt x="5759996" y="0"/>
                </a:lnTo>
                <a:close/>
              </a:path>
            </a:pathLst>
          </a:custGeom>
          <a:solidFill>
            <a:srgbClr val="BFC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05239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1098" y="3088209"/>
            <a:ext cx="75628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  <a:tabLst>
                <a:tab pos="684530" algn="l"/>
              </a:tabLst>
            </a:pP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Sh</a:t>
            </a:r>
            <a:r>
              <a:rPr sz="800" b="1" spc="-30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o</a:t>
            </a: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rt title</a:t>
            </a:r>
            <a:r>
              <a:rPr sz="800" b="1" dirty="0">
                <a:solidFill>
                  <a:srgbClr val="002B4A"/>
                </a:solidFill>
                <a:latin typeface="LM Sans 10"/>
                <a:cs typeface="LM Sans 10"/>
              </a:rPr>
              <a:t>	</a:t>
            </a: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04701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12</a:t>
            </a:fld>
            <a:r>
              <a:rPr spc="-5" dirty="0"/>
              <a:t>/11)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6" y="765646"/>
            <a:ext cx="4946611" cy="210120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8634" y="88524"/>
            <a:ext cx="5937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3499193" y="300494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89">
                <a:moveTo>
                  <a:pt x="0" y="0"/>
                </a:moveTo>
                <a:lnTo>
                  <a:pt x="1900808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336509"/>
            <a:ext cx="24314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0" dirty="0">
                <a:solidFill>
                  <a:srgbClr val="FFFFFF"/>
                </a:solidFill>
                <a:latin typeface="LM Sans 10"/>
                <a:cs typeface="LM Sans 10"/>
              </a:rPr>
              <a:t>Conclusion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and </a:t>
            </a:r>
            <a:r>
              <a:rPr sz="1400" b="1" spc="5" dirty="0">
                <a:solidFill>
                  <a:srgbClr val="FFFFFF"/>
                </a:solidFill>
                <a:latin typeface="LM Sans 10"/>
                <a:cs typeface="LM Sans 10"/>
              </a:rPr>
              <a:t>Future</a:t>
            </a:r>
            <a:r>
              <a:rPr sz="1400" b="1" spc="-3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25" dirty="0">
                <a:solidFill>
                  <a:srgbClr val="FFFFFF"/>
                </a:solidFill>
                <a:latin typeface="LM Sans 10"/>
                <a:cs typeface="LM Sans 10"/>
              </a:rPr>
              <a:t>scope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824" y="1405107"/>
            <a:ext cx="413385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indent="-127000">
              <a:lnSpc>
                <a:spcPts val="1200"/>
              </a:lnSpc>
              <a:spcBef>
                <a:spcPts val="95"/>
              </a:spcBef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As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you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can see </a:t>
            </a:r>
            <a:r>
              <a:rPr sz="1000" spc="-20" dirty="0">
                <a:solidFill>
                  <a:srgbClr val="FFFFFF"/>
                </a:solidFill>
                <a:latin typeface="LM Sans 10"/>
                <a:cs typeface="LM Sans 10"/>
              </a:rPr>
              <a:t>we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are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still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working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on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prediction</a:t>
            </a:r>
            <a:r>
              <a:rPr sz="1000" spc="6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model.</a:t>
            </a:r>
            <a:endParaRPr sz="1000">
              <a:latin typeface="LM Sans 10"/>
              <a:cs typeface="LM Sans 10"/>
            </a:endParaRPr>
          </a:p>
          <a:p>
            <a:pPr marL="139065" indent="-127000">
              <a:lnSpc>
                <a:spcPts val="1195"/>
              </a:lnSpc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Our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previous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machine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learning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model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gave us 79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percent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of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predicted</a:t>
            </a:r>
            <a:r>
              <a:rPr sz="1000" spc="10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value</a:t>
            </a:r>
            <a:endParaRPr sz="1000">
              <a:latin typeface="LM Sans 10"/>
              <a:cs typeface="LM Sans 10"/>
            </a:endParaRPr>
          </a:p>
          <a:p>
            <a:pPr marL="139065" indent="-127000">
              <a:lnSpc>
                <a:spcPts val="1200"/>
              </a:lnSpc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20" dirty="0">
                <a:solidFill>
                  <a:srgbClr val="FFFFFF"/>
                </a:solidFill>
                <a:latin typeface="LM Sans 10"/>
                <a:cs typeface="LM Sans 10"/>
              </a:rPr>
              <a:t>We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are working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implemented the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model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using the neutral</a:t>
            </a:r>
            <a:r>
              <a:rPr sz="1000" spc="8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networking.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95281"/>
            <a:ext cx="5760085" cy="144780"/>
          </a:xfrm>
          <a:custGeom>
            <a:avLst/>
            <a:gdLst/>
            <a:ahLst/>
            <a:cxnLst/>
            <a:rect l="l" t="t" r="r" b="b"/>
            <a:pathLst>
              <a:path w="5760085" h="144780">
                <a:moveTo>
                  <a:pt x="5759996" y="0"/>
                </a:moveTo>
                <a:lnTo>
                  <a:pt x="0" y="0"/>
                </a:lnTo>
                <a:lnTo>
                  <a:pt x="0" y="144716"/>
                </a:lnTo>
                <a:lnTo>
                  <a:pt x="5759996" y="144716"/>
                </a:lnTo>
                <a:lnTo>
                  <a:pt x="5759996" y="0"/>
                </a:lnTo>
                <a:close/>
              </a:path>
            </a:pathLst>
          </a:custGeom>
          <a:solidFill>
            <a:srgbClr val="BFC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05239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1098" y="3088209"/>
            <a:ext cx="75628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  <a:tabLst>
                <a:tab pos="684530" algn="l"/>
              </a:tabLst>
            </a:pP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Sh</a:t>
            </a:r>
            <a:r>
              <a:rPr sz="800" b="1" spc="-30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o</a:t>
            </a: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rt title</a:t>
            </a:r>
            <a:r>
              <a:rPr sz="800" b="1" dirty="0">
                <a:solidFill>
                  <a:srgbClr val="002B4A"/>
                </a:solidFill>
                <a:latin typeface="LM Sans 10"/>
                <a:cs typeface="LM Sans 10"/>
              </a:rPr>
              <a:t>	</a:t>
            </a: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04701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13</a:t>
            </a:fld>
            <a:r>
              <a:rPr spc="-5" dirty="0"/>
              <a:t>/11)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6475" y="88524"/>
            <a:ext cx="9461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Table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/>
          <p:nvPr/>
        </p:nvSpPr>
        <p:spPr>
          <a:xfrm>
            <a:off x="3499193" y="300494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89">
                <a:moveTo>
                  <a:pt x="0" y="0"/>
                </a:moveTo>
                <a:lnTo>
                  <a:pt x="1900808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335246"/>
            <a:ext cx="2115820" cy="275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Problem</a:t>
            </a:r>
            <a:r>
              <a:rPr sz="1000" b="1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Statement</a:t>
            </a:r>
            <a:endParaRPr sz="1000">
              <a:latin typeface="LM Sans 10"/>
              <a:cs typeface="LM Sans 10"/>
            </a:endParaRPr>
          </a:p>
          <a:p>
            <a:pPr marL="201930" indent="-189865">
              <a:lnSpc>
                <a:spcPts val="1195"/>
              </a:lnSpc>
              <a:buFont typeface="Arial"/>
              <a:buChar char="•"/>
              <a:tabLst>
                <a:tab pos="202565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What is our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problem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2" action="ppaction://hlinksldjump"/>
              </a:rPr>
              <a:t>Statement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b="1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Introduction </a:t>
            </a:r>
            <a:r>
              <a:rPr sz="1000" b="1" spc="-1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Solar</a:t>
            </a:r>
            <a:r>
              <a:rPr sz="1000" b="1" spc="-20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activities</a:t>
            </a:r>
            <a:endParaRPr sz="1000">
              <a:latin typeface="LM Sans 10"/>
              <a:cs typeface="LM Sans 10"/>
            </a:endParaRPr>
          </a:p>
          <a:p>
            <a:pPr marL="201930" indent="-189865">
              <a:lnSpc>
                <a:spcPts val="1195"/>
              </a:lnSpc>
              <a:buFont typeface="Arial"/>
              <a:buChar char="•"/>
              <a:tabLst>
                <a:tab pos="202565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3" action="ppaction://hlinksldjump"/>
              </a:rPr>
              <a:t>Introduction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b="1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Sun</a:t>
            </a:r>
            <a:r>
              <a:rPr sz="1000" b="1" spc="-10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 Flares</a:t>
            </a:r>
            <a:endParaRPr sz="1000">
              <a:latin typeface="LM Sans 10"/>
              <a:cs typeface="LM Sans 10"/>
            </a:endParaRPr>
          </a:p>
          <a:p>
            <a:pPr marL="201930" indent="-189865">
              <a:lnSpc>
                <a:spcPts val="1195"/>
              </a:lnSpc>
              <a:buFont typeface="Arial"/>
              <a:buChar char="•"/>
              <a:tabLst>
                <a:tab pos="202565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Introduction to Sun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  <a:hlinkClick r:id="rId4" action="ppaction://hlinksldjump"/>
              </a:rPr>
              <a:t>Flares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Importance of</a:t>
            </a:r>
            <a:r>
              <a:rPr sz="1000" b="1" spc="-1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Prediction</a:t>
            </a:r>
            <a:endParaRPr sz="1000">
              <a:latin typeface="LM Sans 10"/>
              <a:cs typeface="LM Sans 10"/>
            </a:endParaRPr>
          </a:p>
          <a:p>
            <a:pPr marL="201930" indent="-189865">
              <a:lnSpc>
                <a:spcPts val="1195"/>
              </a:lnSpc>
              <a:buFont typeface="Arial"/>
              <a:buChar char="•"/>
              <a:tabLst>
                <a:tab pos="202565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Why one have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predict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the sun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  <a:hlinkClick r:id="rId5" action="ppaction://hlinksldjump"/>
              </a:rPr>
              <a:t>flares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Project</a:t>
            </a:r>
            <a:r>
              <a:rPr sz="1000" b="1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Background</a:t>
            </a:r>
            <a:endParaRPr sz="1000">
              <a:latin typeface="LM Sans 10"/>
              <a:cs typeface="LM Sans 10"/>
            </a:endParaRPr>
          </a:p>
          <a:p>
            <a:pPr marL="201930" indent="-189865">
              <a:lnSpc>
                <a:spcPts val="1195"/>
              </a:lnSpc>
              <a:buFont typeface="Arial"/>
              <a:buChar char="•"/>
              <a:tabLst>
                <a:tab pos="202565" algn="l"/>
              </a:tabLst>
            </a:pP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Technical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6" action="ppaction://hlinksldjump"/>
              </a:rPr>
              <a:t>terminologies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Data</a:t>
            </a:r>
            <a:r>
              <a:rPr sz="1000" b="1" spc="-10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base</a:t>
            </a:r>
            <a:endParaRPr sz="1000">
              <a:latin typeface="LM Sans 10"/>
              <a:cs typeface="LM Sans 10"/>
            </a:endParaRPr>
          </a:p>
          <a:p>
            <a:pPr marL="201930" indent="-189865">
              <a:lnSpc>
                <a:spcPts val="1195"/>
              </a:lnSpc>
              <a:buFont typeface="Arial"/>
              <a:buChar char="•"/>
              <a:tabLst>
                <a:tab pos="202565" algn="l"/>
              </a:tabLst>
            </a:pP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How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these satellites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take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7" action="ppaction://hlinksldjump"/>
              </a:rPr>
              <a:t>data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b="1" spc="-1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Training</a:t>
            </a:r>
            <a:r>
              <a:rPr sz="1000" b="1" spc="-10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 </a:t>
            </a:r>
            <a:r>
              <a:rPr sz="1000" b="1" spc="-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Data</a:t>
            </a:r>
            <a:endParaRPr sz="1000">
              <a:latin typeface="LM Sans 10"/>
              <a:cs typeface="LM Sans 10"/>
            </a:endParaRPr>
          </a:p>
          <a:p>
            <a:pPr marL="201930" indent="-189865">
              <a:lnSpc>
                <a:spcPts val="1195"/>
              </a:lnSpc>
              <a:buFont typeface="Arial"/>
              <a:buChar char="•"/>
              <a:tabLst>
                <a:tab pos="202565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Data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8" action="ppaction://hlinksldjump"/>
              </a:rPr>
              <a:t>Sets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b="1" spc="-15" dirty="0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Flow</a:t>
            </a:r>
            <a:r>
              <a:rPr sz="1000" b="1" spc="-10" dirty="0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 </a:t>
            </a:r>
            <a:r>
              <a:rPr sz="1000" b="1" spc="-15" dirty="0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Chart</a:t>
            </a:r>
            <a:endParaRPr sz="1000">
              <a:latin typeface="LM Sans 10"/>
              <a:cs typeface="LM Sans 10"/>
            </a:endParaRPr>
          </a:p>
          <a:p>
            <a:pPr marL="201930" indent="-189865">
              <a:lnSpc>
                <a:spcPts val="1195"/>
              </a:lnSpc>
              <a:buFont typeface="Arial"/>
              <a:buChar char="•"/>
              <a:tabLst>
                <a:tab pos="202565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Data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9" action="ppaction://hlinksldjump"/>
              </a:rPr>
              <a:t>Sets</a:t>
            </a:r>
            <a:endParaRPr sz="1000">
              <a:latin typeface="LM Sans 10"/>
              <a:cs typeface="LM Sans 10"/>
            </a:endParaRPr>
          </a:p>
          <a:p>
            <a:pPr marL="12700">
              <a:lnSpc>
                <a:spcPts val="1195"/>
              </a:lnSpc>
            </a:pPr>
            <a:r>
              <a:rPr sz="1000" b="1" spc="-10" dirty="0">
                <a:solidFill>
                  <a:srgbClr val="FFFFFF"/>
                </a:solidFill>
                <a:latin typeface="LM Sans 10"/>
                <a:cs typeface="LM Sans 10"/>
                <a:hlinkClick r:id="rId10" action="ppaction://hlinksldjump"/>
              </a:rPr>
              <a:t>Conclusion</a:t>
            </a:r>
            <a:endParaRPr sz="1000">
              <a:latin typeface="LM Sans 10"/>
              <a:cs typeface="LM Sans 10"/>
            </a:endParaRPr>
          </a:p>
          <a:p>
            <a:pPr marL="201930" indent="-189865">
              <a:lnSpc>
                <a:spcPts val="1200"/>
              </a:lnSpc>
              <a:buFont typeface="Arial"/>
              <a:buChar char="•"/>
              <a:tabLst>
                <a:tab pos="202565" algn="l"/>
              </a:tabLst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  <a:hlinkClick r:id="rId10" action="ppaction://hlinksldjump"/>
              </a:rPr>
              <a:t>Conclusion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10" action="ppaction://hlinksldjump"/>
              </a:rPr>
              <a:t>and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  <a:hlinkClick r:id="rId10" action="ppaction://hlinksldjump"/>
              </a:rPr>
              <a:t>Future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  <a:hlinkClick r:id="rId10" action="ppaction://hlinksldjump"/>
              </a:rPr>
              <a:t>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  <a:hlinkClick r:id="rId10" action="ppaction://hlinksldjump"/>
              </a:rPr>
              <a:t>scope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095281"/>
            <a:ext cx="5760085" cy="144780"/>
          </a:xfrm>
          <a:custGeom>
            <a:avLst/>
            <a:gdLst/>
            <a:ahLst/>
            <a:cxnLst/>
            <a:rect l="l" t="t" r="r" b="b"/>
            <a:pathLst>
              <a:path w="5760085" h="144780">
                <a:moveTo>
                  <a:pt x="5759996" y="0"/>
                </a:moveTo>
                <a:lnTo>
                  <a:pt x="0" y="0"/>
                </a:lnTo>
                <a:lnTo>
                  <a:pt x="0" y="144716"/>
                </a:lnTo>
                <a:lnTo>
                  <a:pt x="5759996" y="144716"/>
                </a:lnTo>
                <a:lnTo>
                  <a:pt x="5759996" y="0"/>
                </a:lnTo>
                <a:close/>
              </a:path>
            </a:pathLst>
          </a:custGeom>
          <a:solidFill>
            <a:srgbClr val="BFC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05239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1098" y="3088209"/>
            <a:ext cx="75628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  <a:tabLst>
                <a:tab pos="684530" algn="l"/>
              </a:tabLst>
            </a:pP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11" action="ppaction://hlinksldjump"/>
              </a:rPr>
              <a:t>Sh</a:t>
            </a:r>
            <a:r>
              <a:rPr sz="800" b="1" spc="-30" dirty="0">
                <a:solidFill>
                  <a:srgbClr val="002B4A"/>
                </a:solidFill>
                <a:latin typeface="LM Sans 10"/>
                <a:cs typeface="LM Sans 10"/>
                <a:hlinkClick r:id="rId11" action="ppaction://hlinksldjump"/>
              </a:rPr>
              <a:t>o</a:t>
            </a: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11" action="ppaction://hlinksldjump"/>
              </a:rPr>
              <a:t>rt title</a:t>
            </a:r>
            <a:r>
              <a:rPr sz="800" b="1" dirty="0">
                <a:solidFill>
                  <a:srgbClr val="002B4A"/>
                </a:solidFill>
                <a:latin typeface="LM Sans 10"/>
                <a:cs typeface="LM Sans 10"/>
              </a:rPr>
              <a:t>	</a:t>
            </a: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04701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2</a:t>
            </a:fld>
            <a:r>
              <a:rPr spc="-5" dirty="0"/>
              <a:t>/11)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8931" y="88524"/>
            <a:ext cx="1054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Problem</a:t>
            </a:r>
            <a:r>
              <a:rPr spc="-50" dirty="0"/>
              <a:t> </a:t>
            </a:r>
            <a:r>
              <a:rPr spc="-5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3499193" y="300494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89">
                <a:moveTo>
                  <a:pt x="0" y="0"/>
                </a:moveTo>
                <a:lnTo>
                  <a:pt x="1900808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336509"/>
            <a:ext cx="16630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Problem</a:t>
            </a:r>
            <a:r>
              <a:rPr sz="1400" b="1" spc="-3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Statement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824" y="1272227"/>
            <a:ext cx="4867275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37465" indent="-127000">
              <a:lnSpc>
                <a:spcPct val="100000"/>
              </a:lnSpc>
              <a:spcBef>
                <a:spcPts val="95"/>
              </a:spcBef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0" dirty="0">
                <a:solidFill>
                  <a:srgbClr val="FFFFFF"/>
                </a:solidFill>
                <a:latin typeface="LM Sans 10"/>
                <a:cs typeface="LM Sans 10"/>
              </a:rPr>
              <a:t>To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develop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model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forecasting Disturbance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Storm-Time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Index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for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predicting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sun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flares 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at t , t+1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min.</a:t>
            </a:r>
            <a:endParaRPr sz="1000">
              <a:latin typeface="LM Sans 10"/>
              <a:cs typeface="LM Sans 10"/>
            </a:endParaRPr>
          </a:p>
          <a:p>
            <a:pPr marL="139065" marR="5080" indent="-127000">
              <a:lnSpc>
                <a:spcPts val="1200"/>
              </a:lnSpc>
              <a:spcBef>
                <a:spcPts val="30"/>
              </a:spcBef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Under operationally viable constraints, using the real-time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solar-wind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(RTSW) data feeds  from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NOAA’s DSCOVR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and NASA’s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ACE</a:t>
            </a:r>
            <a:r>
              <a:rPr sz="1000" spc="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satellites</a:t>
            </a:r>
            <a:endParaRPr sz="1000">
              <a:latin typeface="LM Sans 10"/>
              <a:cs typeface="LM Sans 10"/>
            </a:endParaRPr>
          </a:p>
          <a:p>
            <a:pPr marL="139065" indent="-127000">
              <a:lnSpc>
                <a:spcPts val="1150"/>
              </a:lnSpc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With reduced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errors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in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 model.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95281"/>
            <a:ext cx="5760085" cy="144780"/>
          </a:xfrm>
          <a:custGeom>
            <a:avLst/>
            <a:gdLst/>
            <a:ahLst/>
            <a:cxnLst/>
            <a:rect l="l" t="t" r="r" b="b"/>
            <a:pathLst>
              <a:path w="5760085" h="144780">
                <a:moveTo>
                  <a:pt x="5759996" y="0"/>
                </a:moveTo>
                <a:lnTo>
                  <a:pt x="0" y="0"/>
                </a:lnTo>
                <a:lnTo>
                  <a:pt x="0" y="144716"/>
                </a:lnTo>
                <a:lnTo>
                  <a:pt x="5759996" y="144716"/>
                </a:lnTo>
                <a:lnTo>
                  <a:pt x="5759996" y="0"/>
                </a:lnTo>
                <a:close/>
              </a:path>
            </a:pathLst>
          </a:custGeom>
          <a:solidFill>
            <a:srgbClr val="BFC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05239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1098" y="3088209"/>
            <a:ext cx="75628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  <a:tabLst>
                <a:tab pos="684530" algn="l"/>
              </a:tabLst>
            </a:pP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Sh</a:t>
            </a:r>
            <a:r>
              <a:rPr sz="800" b="1" spc="-30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o</a:t>
            </a: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rt title</a:t>
            </a:r>
            <a:r>
              <a:rPr sz="800" b="1" dirty="0">
                <a:solidFill>
                  <a:srgbClr val="002B4A"/>
                </a:solidFill>
                <a:latin typeface="LM Sans 10"/>
                <a:cs typeface="LM Sans 10"/>
              </a:rPr>
              <a:t>	</a:t>
            </a: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04701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3</a:t>
            </a:fld>
            <a:r>
              <a:rPr spc="-5" dirty="0"/>
              <a:t>/11)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992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499193" y="300494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89">
                <a:moveTo>
                  <a:pt x="0" y="0"/>
                </a:moveTo>
                <a:lnTo>
                  <a:pt x="1900808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336509"/>
            <a:ext cx="23329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Introduction </a:t>
            </a:r>
            <a:r>
              <a:rPr sz="1400" b="1" spc="5" dirty="0">
                <a:solidFill>
                  <a:srgbClr val="FFFFFF"/>
                </a:solidFill>
                <a:latin typeface="LM Sans 10"/>
                <a:cs typeface="LM Sans 10"/>
              </a:rPr>
              <a:t>Solar</a:t>
            </a:r>
            <a:r>
              <a:rPr sz="1400" b="1" spc="-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LM Sans 10"/>
                <a:cs typeface="LM Sans 10"/>
              </a:rPr>
              <a:t>activities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824" y="1332958"/>
            <a:ext cx="480822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indent="-127000">
              <a:lnSpc>
                <a:spcPts val="1200"/>
              </a:lnSpc>
              <a:spcBef>
                <a:spcPts val="95"/>
              </a:spcBef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Sun vomits plasma and other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awful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into the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solar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system</a:t>
            </a:r>
            <a:endParaRPr sz="1000">
              <a:latin typeface="LM Sans 10"/>
              <a:cs typeface="LM Sans 10"/>
            </a:endParaRPr>
          </a:p>
          <a:p>
            <a:pPr marL="139065" indent="-127000">
              <a:lnSpc>
                <a:spcPts val="1195"/>
              </a:lnSpc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Sun-storms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are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of many types: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Sun-flares, coronal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mass</a:t>
            </a:r>
            <a:r>
              <a:rPr sz="1000" spc="-15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ejections.</a:t>
            </a:r>
            <a:endParaRPr sz="1000">
              <a:latin typeface="LM Sans 10"/>
              <a:cs typeface="LM Sans 10"/>
            </a:endParaRPr>
          </a:p>
          <a:p>
            <a:pPr marL="139065" marR="5080" indent="-127000">
              <a:lnSpc>
                <a:spcPts val="1200"/>
              </a:lnSpc>
              <a:spcBef>
                <a:spcPts val="40"/>
              </a:spcBef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They race through the solar-system with the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speed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of light,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peeping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up protons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into the 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solar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winds.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95281"/>
            <a:ext cx="5760085" cy="144780"/>
          </a:xfrm>
          <a:custGeom>
            <a:avLst/>
            <a:gdLst/>
            <a:ahLst/>
            <a:cxnLst/>
            <a:rect l="l" t="t" r="r" b="b"/>
            <a:pathLst>
              <a:path w="5760085" h="144780">
                <a:moveTo>
                  <a:pt x="5759996" y="0"/>
                </a:moveTo>
                <a:lnTo>
                  <a:pt x="0" y="0"/>
                </a:lnTo>
                <a:lnTo>
                  <a:pt x="0" y="144716"/>
                </a:lnTo>
                <a:lnTo>
                  <a:pt x="5759996" y="144716"/>
                </a:lnTo>
                <a:lnTo>
                  <a:pt x="5759996" y="0"/>
                </a:lnTo>
                <a:close/>
              </a:path>
            </a:pathLst>
          </a:custGeom>
          <a:solidFill>
            <a:srgbClr val="BFC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05239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1098" y="3088209"/>
            <a:ext cx="75628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  <a:tabLst>
                <a:tab pos="684530" algn="l"/>
              </a:tabLst>
            </a:pP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Sh</a:t>
            </a:r>
            <a:r>
              <a:rPr sz="800" b="1" spc="-30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o</a:t>
            </a: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rt title</a:t>
            </a:r>
            <a:r>
              <a:rPr sz="800" b="1" dirty="0">
                <a:solidFill>
                  <a:srgbClr val="002B4A"/>
                </a:solidFill>
                <a:latin typeface="LM Sans 10"/>
                <a:cs typeface="LM Sans 10"/>
              </a:rPr>
              <a:t>	</a:t>
            </a: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04701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4</a:t>
            </a:fld>
            <a:r>
              <a:rPr spc="-5" dirty="0"/>
              <a:t>/11)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992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499193" y="300494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89">
                <a:moveTo>
                  <a:pt x="0" y="0"/>
                </a:moveTo>
                <a:lnTo>
                  <a:pt x="1900808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336509"/>
            <a:ext cx="22275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Introduction to </a:t>
            </a:r>
            <a:r>
              <a:rPr sz="1400" b="1" spc="20" dirty="0">
                <a:solidFill>
                  <a:srgbClr val="FFFFFF"/>
                </a:solidFill>
                <a:latin typeface="LM Sans 10"/>
                <a:cs typeface="LM Sans 10"/>
              </a:rPr>
              <a:t>Sun</a:t>
            </a:r>
            <a:r>
              <a:rPr sz="1400" b="1" spc="-3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LM Sans 10"/>
                <a:cs typeface="LM Sans 10"/>
              </a:rPr>
              <a:t>Flares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824" y="1383847"/>
            <a:ext cx="493903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indent="-127000">
              <a:lnSpc>
                <a:spcPts val="1200"/>
              </a:lnSpc>
              <a:spcBef>
                <a:spcPts val="95"/>
              </a:spcBef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Coronal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mass ejection will travel at the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speed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of 9Km/h which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doesn’t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effect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the</a:t>
            </a:r>
            <a:r>
              <a:rPr sz="1000" spc="9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Earth.</a:t>
            </a:r>
            <a:endParaRPr sz="1000">
              <a:latin typeface="LM Sans 10"/>
              <a:cs typeface="LM Sans 10"/>
            </a:endParaRPr>
          </a:p>
          <a:p>
            <a:pPr marL="139065" marR="5080" indent="-127000">
              <a:lnSpc>
                <a:spcPts val="1200"/>
              </a:lnSpc>
              <a:spcBef>
                <a:spcPts val="40"/>
              </a:spcBef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Electrified plasma from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CME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is deflected </a:t>
            </a:r>
            <a:r>
              <a:rPr sz="1000" spc="-20" dirty="0">
                <a:solidFill>
                  <a:srgbClr val="FFFFFF"/>
                </a:solidFill>
                <a:latin typeface="LM Sans 10"/>
                <a:cs typeface="LM Sans 10"/>
              </a:rPr>
              <a:t>by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the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earth’s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magnetic field deviating the</a:t>
            </a:r>
            <a:r>
              <a:rPr sz="1000" spc="-13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energy  to the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north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and south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poles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which causes the atmosphere to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glow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beautiful</a:t>
            </a:r>
            <a:r>
              <a:rPr sz="1000" spc="5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auroras.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95281"/>
            <a:ext cx="5760085" cy="144780"/>
          </a:xfrm>
          <a:custGeom>
            <a:avLst/>
            <a:gdLst/>
            <a:ahLst/>
            <a:cxnLst/>
            <a:rect l="l" t="t" r="r" b="b"/>
            <a:pathLst>
              <a:path w="5760085" h="144780">
                <a:moveTo>
                  <a:pt x="5759996" y="0"/>
                </a:moveTo>
                <a:lnTo>
                  <a:pt x="0" y="0"/>
                </a:lnTo>
                <a:lnTo>
                  <a:pt x="0" y="144716"/>
                </a:lnTo>
                <a:lnTo>
                  <a:pt x="5759996" y="144716"/>
                </a:lnTo>
                <a:lnTo>
                  <a:pt x="5759996" y="0"/>
                </a:lnTo>
                <a:close/>
              </a:path>
            </a:pathLst>
          </a:custGeom>
          <a:solidFill>
            <a:srgbClr val="BFC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05239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1098" y="3088209"/>
            <a:ext cx="75628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  <a:tabLst>
                <a:tab pos="684530" algn="l"/>
              </a:tabLst>
            </a:pP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Sh</a:t>
            </a:r>
            <a:r>
              <a:rPr sz="800" b="1" spc="-30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o</a:t>
            </a: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rt title</a:t>
            </a:r>
            <a:r>
              <a:rPr sz="800" b="1" dirty="0">
                <a:solidFill>
                  <a:srgbClr val="002B4A"/>
                </a:solidFill>
                <a:latin typeface="LM Sans 10"/>
                <a:cs typeface="LM Sans 10"/>
              </a:rPr>
              <a:t>	</a:t>
            </a: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04701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5</a:t>
            </a:fld>
            <a:r>
              <a:rPr spc="-5" dirty="0"/>
              <a:t>/11)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33655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2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992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499193" y="300494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89">
                <a:moveTo>
                  <a:pt x="0" y="0"/>
                </a:moveTo>
                <a:lnTo>
                  <a:pt x="1900808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336509"/>
            <a:ext cx="30410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LM Sans 10"/>
                <a:cs typeface="LM Sans 10"/>
              </a:rPr>
              <a:t>Why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one have </a:t>
            </a:r>
            <a:r>
              <a:rPr sz="1400" b="1" spc="5" dirty="0">
                <a:solidFill>
                  <a:srgbClr val="FFFFFF"/>
                </a:solidFill>
                <a:latin typeface="LM Sans 10"/>
                <a:cs typeface="LM Sans 10"/>
              </a:rPr>
              <a:t>predict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the sun</a:t>
            </a:r>
            <a:r>
              <a:rPr sz="1400" b="1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dirty="0">
                <a:solidFill>
                  <a:srgbClr val="FFFFFF"/>
                </a:solidFill>
                <a:latin typeface="LM Sans 10"/>
                <a:cs typeface="LM Sans 10"/>
              </a:rPr>
              <a:t>flares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1326659"/>
            <a:ext cx="4742815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Thousands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years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ago, these sun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flares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might not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effect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humans. It only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shows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a beautiful 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auroras.</a:t>
            </a:r>
            <a:endParaRPr sz="1000">
              <a:latin typeface="LM Sans 10"/>
              <a:cs typeface="LM Sans 10"/>
            </a:endParaRPr>
          </a:p>
          <a:p>
            <a:pPr marL="12700" marR="753745">
              <a:lnSpc>
                <a:spcPts val="1590"/>
              </a:lnSpc>
              <a:spcBef>
                <a:spcPts val="114"/>
              </a:spcBef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But today’s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world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is fully with electronics making the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effect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of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flares </a:t>
            </a:r>
            <a:r>
              <a:rPr sz="1000" spc="-15" dirty="0">
                <a:solidFill>
                  <a:srgbClr val="FFFFFF"/>
                </a:solidFill>
                <a:latin typeface="LM Sans 10"/>
                <a:cs typeface="LM Sans 10"/>
              </a:rPr>
              <a:t>worst. 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There might </a:t>
            </a:r>
            <a:r>
              <a:rPr sz="1000" spc="10" dirty="0">
                <a:solidFill>
                  <a:srgbClr val="FFFFFF"/>
                </a:solidFill>
                <a:latin typeface="LM Sans 10"/>
                <a:cs typeface="LM Sans 10"/>
              </a:rPr>
              <a:t>be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possibility of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solar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block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out.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95281"/>
            <a:ext cx="5760085" cy="144780"/>
          </a:xfrm>
          <a:custGeom>
            <a:avLst/>
            <a:gdLst/>
            <a:ahLst/>
            <a:cxnLst/>
            <a:rect l="l" t="t" r="r" b="b"/>
            <a:pathLst>
              <a:path w="5760085" h="144780">
                <a:moveTo>
                  <a:pt x="5759996" y="0"/>
                </a:moveTo>
                <a:lnTo>
                  <a:pt x="0" y="0"/>
                </a:lnTo>
                <a:lnTo>
                  <a:pt x="0" y="144716"/>
                </a:lnTo>
                <a:lnTo>
                  <a:pt x="5759996" y="144716"/>
                </a:lnTo>
                <a:lnTo>
                  <a:pt x="5759996" y="0"/>
                </a:lnTo>
                <a:close/>
              </a:path>
            </a:pathLst>
          </a:custGeom>
          <a:solidFill>
            <a:srgbClr val="BFC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05239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1098" y="3088209"/>
            <a:ext cx="75628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  <a:tabLst>
                <a:tab pos="684530" algn="l"/>
              </a:tabLst>
            </a:pP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Sh</a:t>
            </a:r>
            <a:r>
              <a:rPr sz="800" b="1" spc="-30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o</a:t>
            </a: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rt title</a:t>
            </a:r>
            <a:r>
              <a:rPr sz="800" b="1" dirty="0">
                <a:solidFill>
                  <a:srgbClr val="002B4A"/>
                </a:solidFill>
                <a:latin typeface="LM Sans 10"/>
                <a:cs typeface="LM Sans 10"/>
              </a:rPr>
              <a:t>	</a:t>
            </a: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04701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7</a:t>
            </a:fld>
            <a:r>
              <a:rPr spc="-5" dirty="0"/>
              <a:t>/11)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6783" y="88524"/>
            <a:ext cx="1076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Background</a:t>
            </a:r>
          </a:p>
        </p:txBody>
      </p:sp>
      <p:sp>
        <p:nvSpPr>
          <p:cNvPr id="3" name="object 3"/>
          <p:cNvSpPr/>
          <p:nvPr/>
        </p:nvSpPr>
        <p:spPr>
          <a:xfrm>
            <a:off x="3499193" y="300494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89">
                <a:moveTo>
                  <a:pt x="0" y="0"/>
                </a:moveTo>
                <a:lnTo>
                  <a:pt x="1900808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336509"/>
            <a:ext cx="19780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LM Sans 10"/>
                <a:cs typeface="LM Sans 10"/>
              </a:rPr>
              <a:t>Technical</a:t>
            </a:r>
            <a:r>
              <a:rPr sz="1400" b="1" spc="-6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LM Sans 10"/>
                <a:cs typeface="LM Sans 10"/>
              </a:rPr>
              <a:t>terminologies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824" y="1159362"/>
            <a:ext cx="4879975" cy="108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 marR="205740" indent="-127000">
              <a:lnSpc>
                <a:spcPct val="100000"/>
              </a:lnSpc>
              <a:spcBef>
                <a:spcPts val="95"/>
              </a:spcBef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The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efficient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transfer of energy from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solar-wind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into the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Earth’s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magnetic field causes  geomagnetic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 storms.</a:t>
            </a:r>
            <a:endParaRPr sz="1000">
              <a:latin typeface="LM Sans 10"/>
              <a:cs typeface="LM Sans 10"/>
            </a:endParaRPr>
          </a:p>
          <a:p>
            <a:pPr marL="139065" marR="229870" indent="-127000">
              <a:lnSpc>
                <a:spcPts val="1200"/>
              </a:lnSpc>
              <a:spcBef>
                <a:spcPts val="30"/>
              </a:spcBef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The resulting ground magnetic field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variations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increase the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errors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of systems that use 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Earth’s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natural magnetic field as a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pointing</a:t>
            </a:r>
            <a:r>
              <a:rPr sz="1000" spc="1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reference.</a:t>
            </a:r>
            <a:endParaRPr sz="1000">
              <a:latin typeface="LM Sans 10"/>
              <a:cs typeface="LM Sans 10"/>
            </a:endParaRPr>
          </a:p>
          <a:p>
            <a:pPr marL="139065" indent="-127000">
              <a:lnSpc>
                <a:spcPts val="1150"/>
              </a:lnSpc>
              <a:buClr>
                <a:srgbClr val="FF501E"/>
              </a:buClr>
              <a:buFont typeface="Arial"/>
              <a:buChar char="•"/>
              <a:tabLst>
                <a:tab pos="139700" algn="l"/>
              </a:tabLst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The Disturbance-storm-time index is a measure of the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severity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of the geomagnetic</a:t>
            </a:r>
            <a:r>
              <a:rPr sz="1000" spc="9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storm.</a:t>
            </a:r>
            <a:endParaRPr sz="1000">
              <a:latin typeface="LM Sans 10"/>
              <a:cs typeface="LM Sans 10"/>
            </a:endParaRPr>
          </a:p>
          <a:p>
            <a:pPr marL="139065" marR="212725">
              <a:lnSpc>
                <a:spcPts val="1200"/>
              </a:lnSpc>
              <a:spcBef>
                <a:spcPts val="40"/>
              </a:spcBef>
            </a:pP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More specifically,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the negative deflection of the </a:t>
            </a:r>
            <a:r>
              <a:rPr sz="1000" spc="-10" dirty="0">
                <a:solidFill>
                  <a:srgbClr val="FFFFFF"/>
                </a:solidFill>
                <a:latin typeface="LM Sans 10"/>
                <a:cs typeface="LM Sans 10"/>
              </a:rPr>
              <a:t>Earth’s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magnetic field due to the ring  current (see the </a:t>
            </a:r>
            <a:r>
              <a:rPr sz="1000" dirty="0">
                <a:solidFill>
                  <a:srgbClr val="FFFFFF"/>
                </a:solidFill>
                <a:latin typeface="LM Sans 10"/>
                <a:cs typeface="LM Sans 10"/>
              </a:rPr>
              <a:t>above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figure) is measured </a:t>
            </a:r>
            <a:r>
              <a:rPr sz="1000" spc="-20" dirty="0">
                <a:solidFill>
                  <a:srgbClr val="FFFFFF"/>
                </a:solidFill>
                <a:latin typeface="LM Sans 10"/>
                <a:cs typeface="LM Sans 10"/>
              </a:rPr>
              <a:t>by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the Dst</a:t>
            </a:r>
            <a:r>
              <a:rPr sz="1000" spc="20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index.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095281"/>
            <a:ext cx="5760085" cy="144780"/>
          </a:xfrm>
          <a:custGeom>
            <a:avLst/>
            <a:gdLst/>
            <a:ahLst/>
            <a:cxnLst/>
            <a:rect l="l" t="t" r="r" b="b"/>
            <a:pathLst>
              <a:path w="5760085" h="144780">
                <a:moveTo>
                  <a:pt x="5759996" y="0"/>
                </a:moveTo>
                <a:lnTo>
                  <a:pt x="0" y="0"/>
                </a:lnTo>
                <a:lnTo>
                  <a:pt x="0" y="144716"/>
                </a:lnTo>
                <a:lnTo>
                  <a:pt x="5759996" y="144716"/>
                </a:lnTo>
                <a:lnTo>
                  <a:pt x="5759996" y="0"/>
                </a:lnTo>
                <a:close/>
              </a:path>
            </a:pathLst>
          </a:custGeom>
          <a:solidFill>
            <a:srgbClr val="BFC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05239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1098" y="3088209"/>
            <a:ext cx="75628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  <a:tabLst>
                <a:tab pos="684530" algn="l"/>
              </a:tabLst>
            </a:pP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Sh</a:t>
            </a:r>
            <a:r>
              <a:rPr sz="800" b="1" spc="-30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o</a:t>
            </a: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rt title</a:t>
            </a:r>
            <a:r>
              <a:rPr sz="800" b="1" dirty="0">
                <a:solidFill>
                  <a:srgbClr val="002B4A"/>
                </a:solidFill>
                <a:latin typeface="LM Sans 10"/>
                <a:cs typeface="LM Sans 10"/>
              </a:rPr>
              <a:t>	</a:t>
            </a: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04701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8</a:t>
            </a:fld>
            <a:r>
              <a:rPr spc="-5" dirty="0"/>
              <a:t>/11)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6566" y="88524"/>
            <a:ext cx="5765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Data</a:t>
            </a:r>
            <a:r>
              <a:rPr sz="1000" spc="-65" dirty="0">
                <a:solidFill>
                  <a:srgbClr val="FFFFFF"/>
                </a:solidFill>
                <a:latin typeface="LM Sans 10"/>
                <a:cs typeface="LM Sans 10"/>
              </a:rPr>
              <a:t> </a:t>
            </a:r>
            <a:r>
              <a:rPr sz="1000" spc="-5" dirty="0">
                <a:solidFill>
                  <a:srgbClr val="FFFFFF"/>
                </a:solidFill>
                <a:latin typeface="LM Sans 10"/>
                <a:cs typeface="LM Sans 10"/>
              </a:rPr>
              <a:t>Base</a:t>
            </a:r>
            <a:endParaRPr sz="1000">
              <a:latin typeface="LM Sans 10"/>
              <a:cs typeface="LM Sans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99193" y="300494"/>
            <a:ext cx="1901189" cy="0"/>
          </a:xfrm>
          <a:custGeom>
            <a:avLst/>
            <a:gdLst/>
            <a:ahLst/>
            <a:cxnLst/>
            <a:rect l="l" t="t" r="r" b="b"/>
            <a:pathLst>
              <a:path w="1901189">
                <a:moveTo>
                  <a:pt x="0" y="0"/>
                </a:moveTo>
                <a:lnTo>
                  <a:pt x="1900808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94" y="336509"/>
            <a:ext cx="2550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5" dirty="0">
                <a:latin typeface="LM Sans 10"/>
                <a:cs typeface="LM Sans 10"/>
              </a:rPr>
              <a:t>How </a:t>
            </a:r>
            <a:r>
              <a:rPr sz="1400" b="1" spc="15" dirty="0">
                <a:latin typeface="LM Sans 10"/>
                <a:cs typeface="LM Sans 10"/>
              </a:rPr>
              <a:t>these </a:t>
            </a:r>
            <a:r>
              <a:rPr sz="1400" b="1" spc="10" dirty="0">
                <a:latin typeface="LM Sans 10"/>
                <a:cs typeface="LM Sans 10"/>
              </a:rPr>
              <a:t>satellites </a:t>
            </a:r>
            <a:r>
              <a:rPr sz="1400" b="1" spc="5" dirty="0">
                <a:latin typeface="LM Sans 10"/>
                <a:cs typeface="LM Sans 10"/>
              </a:rPr>
              <a:t>take</a:t>
            </a:r>
            <a:r>
              <a:rPr sz="1400" b="1" spc="-30" dirty="0">
                <a:latin typeface="LM Sans 10"/>
                <a:cs typeface="LM Sans 10"/>
              </a:rPr>
              <a:t> </a:t>
            </a:r>
            <a:r>
              <a:rPr sz="1400" b="1" spc="15" dirty="0">
                <a:latin typeface="LM Sans 10"/>
                <a:cs typeface="LM Sans 10"/>
              </a:rPr>
              <a:t>data</a:t>
            </a:r>
            <a:endParaRPr sz="1400">
              <a:latin typeface="LM Sans 10"/>
              <a:cs typeface="LM Sans 1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12700" indent="-127000">
              <a:lnSpc>
                <a:spcPct val="100000"/>
              </a:lnSpc>
              <a:spcBef>
                <a:spcPts val="95"/>
              </a:spcBef>
              <a:buClr>
                <a:srgbClr val="FF501E"/>
              </a:buClr>
              <a:buFont typeface="Arial"/>
              <a:buChar char="•"/>
              <a:tabLst>
                <a:tab pos="223520" algn="l"/>
              </a:tabLst>
            </a:pPr>
            <a:r>
              <a:rPr spc="-5" dirty="0"/>
              <a:t>The observatory-based Dst values </a:t>
            </a:r>
            <a:r>
              <a:rPr spc="-15" dirty="0"/>
              <a:t>are </a:t>
            </a:r>
            <a:r>
              <a:rPr spc="-5" dirty="0"/>
              <a:t>not very useful </a:t>
            </a:r>
            <a:r>
              <a:rPr spc="-15" dirty="0"/>
              <a:t>for </a:t>
            </a:r>
            <a:r>
              <a:rPr spc="-5" dirty="0"/>
              <a:t>the real-time magnetic </a:t>
            </a:r>
            <a:r>
              <a:rPr dirty="0"/>
              <a:t>modeling  </a:t>
            </a:r>
            <a:r>
              <a:rPr spc="-5" dirty="0"/>
              <a:t>due to </a:t>
            </a:r>
            <a:r>
              <a:rPr spc="-15" dirty="0"/>
              <a:t>latency, </a:t>
            </a:r>
            <a:r>
              <a:rPr spc="-5" dirty="0"/>
              <a:t>instrument outages and connectivity</a:t>
            </a:r>
            <a:r>
              <a:rPr spc="15" dirty="0"/>
              <a:t> </a:t>
            </a:r>
            <a:r>
              <a:rPr spc="-5" dirty="0"/>
              <a:t>issues.</a:t>
            </a:r>
          </a:p>
          <a:p>
            <a:pPr marL="222885" marR="50800" indent="-127000">
              <a:lnSpc>
                <a:spcPts val="1200"/>
              </a:lnSpc>
              <a:spcBef>
                <a:spcPts val="30"/>
              </a:spcBef>
              <a:buClr>
                <a:srgbClr val="FF501E"/>
              </a:buClr>
              <a:buFont typeface="Arial"/>
              <a:buChar char="•"/>
              <a:tabLst>
                <a:tab pos="223520" algn="l"/>
              </a:tabLst>
            </a:pPr>
            <a:r>
              <a:rPr dirty="0"/>
              <a:t>models </a:t>
            </a:r>
            <a:r>
              <a:rPr spc="-10" dirty="0"/>
              <a:t>predict </a:t>
            </a:r>
            <a:r>
              <a:rPr spc="-5" dirty="0"/>
              <a:t>the Dst values solely based on </a:t>
            </a:r>
            <a:r>
              <a:rPr spc="-10" dirty="0"/>
              <a:t>solar-wind </a:t>
            </a:r>
            <a:r>
              <a:rPr spc="-5" dirty="0"/>
              <a:t>measurements </a:t>
            </a:r>
            <a:r>
              <a:rPr spc="-20" dirty="0"/>
              <a:t>by </a:t>
            </a:r>
            <a:r>
              <a:rPr spc="-5" dirty="0"/>
              <a:t>satellites such  as </a:t>
            </a:r>
            <a:r>
              <a:rPr spc="-10" dirty="0"/>
              <a:t>NOAA’s </a:t>
            </a:r>
            <a:r>
              <a:rPr spc="-5" dirty="0"/>
              <a:t>Deep Space </a:t>
            </a:r>
            <a:r>
              <a:rPr spc="-10" dirty="0"/>
              <a:t>Climate </a:t>
            </a:r>
            <a:r>
              <a:rPr spc="-5" dirty="0"/>
              <a:t>Observatory </a:t>
            </a:r>
            <a:r>
              <a:rPr spc="-10" dirty="0"/>
              <a:t>(DSCOVR) </a:t>
            </a:r>
            <a:r>
              <a:rPr spc="-20" dirty="0"/>
              <a:t>or </a:t>
            </a:r>
            <a:r>
              <a:rPr spc="-5" dirty="0"/>
              <a:t>NASA’s Advanced  Composition </a:t>
            </a:r>
            <a:r>
              <a:rPr spc="-10" dirty="0"/>
              <a:t>Explorer</a:t>
            </a:r>
            <a:r>
              <a:rPr dirty="0"/>
              <a:t> </a:t>
            </a:r>
            <a:r>
              <a:rPr spc="-15" dirty="0"/>
              <a:t>(ACE).</a:t>
            </a:r>
          </a:p>
          <a:p>
            <a:pPr marL="222885" indent="-127000">
              <a:lnSpc>
                <a:spcPts val="1145"/>
              </a:lnSpc>
              <a:buClr>
                <a:srgbClr val="FF501E"/>
              </a:buClr>
              <a:buFont typeface="Arial"/>
              <a:buChar char="•"/>
              <a:tabLst>
                <a:tab pos="223520" algn="l"/>
              </a:tabLst>
            </a:pPr>
            <a:r>
              <a:rPr spc="-5" dirty="0"/>
              <a:t>Situated </a:t>
            </a:r>
            <a:r>
              <a:rPr spc="-10" dirty="0"/>
              <a:t>approximately </a:t>
            </a:r>
            <a:r>
              <a:rPr spc="-5" dirty="0"/>
              <a:t>1.6 million kilometers </a:t>
            </a:r>
            <a:r>
              <a:rPr spc="-25" dirty="0"/>
              <a:t>away </a:t>
            </a:r>
            <a:r>
              <a:rPr spc="-5" dirty="0"/>
              <a:t>from </a:t>
            </a:r>
            <a:r>
              <a:rPr spc="-10" dirty="0"/>
              <a:t>Earth </a:t>
            </a:r>
            <a:r>
              <a:rPr spc="-5" dirty="0"/>
              <a:t>along the </a:t>
            </a:r>
            <a:r>
              <a:rPr spc="-10" dirty="0"/>
              <a:t>Sun-Earth</a:t>
            </a:r>
            <a:r>
              <a:rPr spc="120" dirty="0"/>
              <a:t> </a:t>
            </a:r>
            <a:r>
              <a:rPr spc="-5" dirty="0"/>
              <a:t>line.</a:t>
            </a:r>
          </a:p>
          <a:p>
            <a:pPr marL="222885" marR="5080">
              <a:lnSpc>
                <a:spcPts val="1200"/>
              </a:lnSpc>
              <a:spcBef>
                <a:spcPts val="40"/>
              </a:spcBef>
            </a:pPr>
            <a:r>
              <a:rPr spc="-5" dirty="0"/>
              <a:t>Since radio communication is faster than the </a:t>
            </a:r>
            <a:r>
              <a:rPr spc="-10" dirty="0"/>
              <a:t>solar </a:t>
            </a:r>
            <a:r>
              <a:rPr spc="-5" dirty="0"/>
              <a:t>wind, the satellite measurements at L1  </a:t>
            </a:r>
            <a:r>
              <a:rPr spc="-10" dirty="0"/>
              <a:t>provide </a:t>
            </a:r>
            <a:r>
              <a:rPr spc="-5" dirty="0"/>
              <a:t>15-30 minutes of lead-time before the </a:t>
            </a:r>
            <a:r>
              <a:rPr spc="-10" dirty="0"/>
              <a:t>storm arrives </a:t>
            </a:r>
            <a:r>
              <a:rPr spc="-5" dirty="0"/>
              <a:t>on</a:t>
            </a:r>
            <a:r>
              <a:rPr spc="35" dirty="0"/>
              <a:t> </a:t>
            </a:r>
            <a:r>
              <a:rPr spc="-10" dirty="0"/>
              <a:t>Earth.</a:t>
            </a:r>
          </a:p>
          <a:p>
            <a:pPr marL="222885" indent="-127000">
              <a:lnSpc>
                <a:spcPts val="1150"/>
              </a:lnSpc>
              <a:buClr>
                <a:srgbClr val="FF501E"/>
              </a:buClr>
              <a:buFont typeface="Arial"/>
              <a:buChar char="•"/>
              <a:tabLst>
                <a:tab pos="223520" algn="l"/>
              </a:tabLst>
            </a:pPr>
            <a:r>
              <a:rPr spc="-15" dirty="0"/>
              <a:t>Few </a:t>
            </a:r>
            <a:r>
              <a:rPr spc="-5" dirty="0"/>
              <a:t>from the Kaggle </a:t>
            </a:r>
            <a:r>
              <a:rPr dirty="0"/>
              <a:t>open </a:t>
            </a:r>
            <a:r>
              <a:rPr spc="-5" dirty="0"/>
              <a:t>source</a:t>
            </a:r>
            <a:r>
              <a:rPr spc="5" dirty="0"/>
              <a:t> </a:t>
            </a:r>
            <a:r>
              <a:rPr spc="-5" dirty="0"/>
              <a:t>data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3095281"/>
            <a:ext cx="5760085" cy="144780"/>
          </a:xfrm>
          <a:custGeom>
            <a:avLst/>
            <a:gdLst/>
            <a:ahLst/>
            <a:cxnLst/>
            <a:rect l="l" t="t" r="r" b="b"/>
            <a:pathLst>
              <a:path w="5760085" h="144780">
                <a:moveTo>
                  <a:pt x="5759996" y="0"/>
                </a:moveTo>
                <a:lnTo>
                  <a:pt x="0" y="0"/>
                </a:lnTo>
                <a:lnTo>
                  <a:pt x="0" y="144716"/>
                </a:lnTo>
                <a:lnTo>
                  <a:pt x="5759996" y="144716"/>
                </a:lnTo>
                <a:lnTo>
                  <a:pt x="5759996" y="0"/>
                </a:lnTo>
                <a:close/>
              </a:path>
            </a:pathLst>
          </a:custGeom>
          <a:solidFill>
            <a:srgbClr val="BFC5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A. Name (Naxxatra: Science and</a:t>
            </a:r>
            <a:r>
              <a:rPr spc="85" dirty="0"/>
              <a:t> </a:t>
            </a:r>
            <a:r>
              <a:rPr spc="-5" dirty="0"/>
              <a:t>Collaboration)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05239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1098" y="3088209"/>
            <a:ext cx="756285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  <a:tabLst>
                <a:tab pos="684530" algn="l"/>
              </a:tabLst>
            </a:pP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Sh</a:t>
            </a:r>
            <a:r>
              <a:rPr sz="800" b="1" spc="-30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o</a:t>
            </a:r>
            <a:r>
              <a:rPr sz="800" b="1" spc="-5" dirty="0">
                <a:solidFill>
                  <a:srgbClr val="002B4A"/>
                </a:solidFill>
                <a:latin typeface="LM Sans 10"/>
                <a:cs typeface="LM Sans 10"/>
                <a:hlinkClick r:id="rId2" action="ppaction://hlinksldjump"/>
              </a:rPr>
              <a:t>rt title</a:t>
            </a:r>
            <a:r>
              <a:rPr sz="800" b="1" dirty="0">
                <a:solidFill>
                  <a:srgbClr val="002B4A"/>
                </a:solidFill>
                <a:latin typeface="LM Sans 10"/>
                <a:cs typeface="LM Sans 10"/>
              </a:rPr>
              <a:t>	</a:t>
            </a: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20.10.2021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04701" y="3088209"/>
            <a:ext cx="83820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900" i="1" spc="140" dirty="0">
                <a:solidFill>
                  <a:srgbClr val="002B4A"/>
                </a:solidFill>
                <a:latin typeface="Arial"/>
                <a:cs typeface="Arial"/>
              </a:rPr>
              <a:t>•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0"/>
              </a:lnSpc>
            </a:pPr>
            <a:r>
              <a:rPr spc="-5" dirty="0"/>
              <a:t>(</a:t>
            </a:r>
            <a:fld id="{81D60167-4931-47E6-BA6A-407CBD079E47}" type="slidenum">
              <a:rPr spc="-5" dirty="0"/>
              <a:t>9</a:t>
            </a:fld>
            <a:r>
              <a:rPr spc="-5" dirty="0"/>
              <a:t>/11)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732</Words>
  <Application>Microsoft Office PowerPoint</Application>
  <PresentationFormat>Custom</PresentationFormat>
  <Paragraphs>130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Table of contents</vt:lpstr>
      <vt:lpstr>Problem Statement</vt:lpstr>
      <vt:lpstr>Introduction</vt:lpstr>
      <vt:lpstr>Introduction</vt:lpstr>
      <vt:lpstr>PowerPoint Presentation</vt:lpstr>
      <vt:lpstr>Introduction</vt:lpstr>
      <vt:lpstr>Project Background</vt:lpstr>
      <vt:lpstr>How these satellites take data</vt:lpstr>
      <vt:lpstr>PowerPoint Presentation</vt:lpstr>
      <vt:lpstr>Training Data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Sun Flares</dc:title>
  <dc:creator>T. Anjali Shivani, S.Sahithi, E.V.S.Siva Sankaram</dc:creator>
  <cp:lastModifiedBy>orange</cp:lastModifiedBy>
  <cp:revision>1</cp:revision>
  <dcterms:created xsi:type="dcterms:W3CDTF">2021-10-20T13:55:54Z</dcterms:created>
  <dcterms:modified xsi:type="dcterms:W3CDTF">2021-10-20T14:00:18Z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2021-10-20T00:00:00Z</vt:filetime>
  </property>
</Properties>
</file>