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9" r:id="rId3"/>
    <p:sldId id="320" r:id="rId4"/>
    <p:sldId id="321" r:id="rId5"/>
    <p:sldId id="272" r:id="rId6"/>
    <p:sldId id="270" r:id="rId7"/>
    <p:sldId id="305" r:id="rId8"/>
    <p:sldId id="315" r:id="rId9"/>
    <p:sldId id="317" r:id="rId10"/>
    <p:sldId id="318" r:id="rId11"/>
    <p:sldId id="319" r:id="rId12"/>
    <p:sldId id="309" r:id="rId13"/>
    <p:sldId id="306" r:id="rId14"/>
    <p:sldId id="295" r:id="rId15"/>
  </p:sldIdLst>
  <p:sldSz cx="12192000" cy="6858000"/>
  <p:notesSz cx="6858000" cy="9144000"/>
  <p:embeddedFontLst>
    <p:embeddedFont>
      <p:font typeface="DX몽블랑라운드ExB" panose="02020600000000000000" pitchFamily="18" charset="-127"/>
      <p:bold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  <p:embeddedFont>
      <p:font typeface="나눔스퀘어_ac" panose="020B0600000101010101" pitchFamily="50" charset="-127"/>
      <p:regular r:id="rId21"/>
    </p:embeddedFont>
    <p:embeddedFont>
      <p:font typeface="나눔스퀘어_ac Bold" panose="020B0600000101010101" pitchFamily="50" charset="-127"/>
      <p:bold r:id="rId22"/>
    </p:embeddedFont>
    <p:embeddedFont>
      <p:font typeface="나눔스퀘어_ac ExtraBold" panose="020B0600000101010101" pitchFamily="50" charset="-127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A45"/>
    <a:srgbClr val="ED7D31"/>
    <a:srgbClr val="C76F0F"/>
    <a:srgbClr val="F6F1EE"/>
    <a:srgbClr val="FFA33C"/>
    <a:srgbClr val="F2E8DE"/>
    <a:srgbClr val="4F4E53"/>
    <a:srgbClr val="FCF3DC"/>
    <a:srgbClr val="941B28"/>
    <a:srgbClr val="5D1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8B10-7B6C-47E0-AD8F-EC9009332F3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6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79868-4A52-43F0-BE57-2AB0661EFF83}"/>
              </a:ext>
            </a:extLst>
          </p:cNvPr>
          <p:cNvSpPr/>
          <p:nvPr/>
        </p:nvSpPr>
        <p:spPr>
          <a:xfrm>
            <a:off x="338137" y="380789"/>
            <a:ext cx="11515725" cy="6096421"/>
          </a:xfrm>
          <a:prstGeom prst="rect">
            <a:avLst/>
          </a:prstGeom>
          <a:solidFill>
            <a:schemeClr val="accent2">
              <a:alpha val="10000"/>
            </a:schemeClr>
          </a:solidFill>
          <a:ln w="57150">
            <a:solidFill>
              <a:srgbClr val="FCF3D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49FA05-C453-4224-A6DC-09E5F63E6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8850"/>
            <a:ext cx="9144000" cy="1012087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TAN</a:t>
            </a:r>
            <a:r>
              <a:rPr lang="en-US" altLang="ko-KR">
                <a:solidFill>
                  <a:srgbClr val="FFA33C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JO</a:t>
            </a:r>
            <a:r>
              <a:rPr lang="en-US" altLang="ko-KR">
                <a:solidFill>
                  <a:schemeClr val="bg1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RINE</a:t>
            </a:r>
            <a:endParaRPr lang="ko-KR" altLang="en-US">
              <a:solidFill>
                <a:schemeClr val="bg1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D50FB-74BC-445E-A6CC-20017F630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0401" y="3910135"/>
            <a:ext cx="3923663" cy="884964"/>
          </a:xfrm>
        </p:spPr>
        <p:txBody>
          <a:bodyPr>
            <a:normAutofit/>
          </a:bodyPr>
          <a:lstStyle/>
          <a:p>
            <a:pPr algn="r"/>
            <a:r>
              <a:rPr lang="ko-KR" altLang="en-US" sz="22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구미</a:t>
            </a:r>
            <a:r>
              <a:rPr lang="en-US" altLang="ko-KR" sz="22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2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</a:t>
            </a:r>
            <a:endParaRPr lang="en-US" altLang="ko-KR" sz="22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ko-KR" altLang="en-US" sz="22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박병조</a:t>
            </a:r>
            <a:r>
              <a:rPr lang="en-US" altLang="ko-KR" sz="22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2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팀장</a:t>
            </a:r>
            <a:r>
              <a:rPr lang="en-US" altLang="ko-KR" sz="22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22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박규리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216D80-FDE0-4DEF-9A39-59B35ECD94FB}"/>
              </a:ext>
            </a:extLst>
          </p:cNvPr>
          <p:cNvGrpSpPr/>
          <p:nvPr/>
        </p:nvGrpSpPr>
        <p:grpSpPr>
          <a:xfrm>
            <a:off x="3766351" y="1678494"/>
            <a:ext cx="983229" cy="119179"/>
            <a:chOff x="4729316" y="1710812"/>
            <a:chExt cx="2920186" cy="353962"/>
          </a:xfrm>
        </p:grpSpPr>
        <p:sp>
          <p:nvSpPr>
            <p:cNvPr id="5" name="포인트가 5개인 별 4">
              <a:extLst>
                <a:ext uri="{FF2B5EF4-FFF2-40B4-BE49-F238E27FC236}">
                  <a16:creationId xmlns:a16="http://schemas.microsoft.com/office/drawing/2014/main" id="{417E834C-F1B9-43C0-92FB-C6C26C724762}"/>
                </a:ext>
              </a:extLst>
            </p:cNvPr>
            <p:cNvSpPr/>
            <p:nvPr/>
          </p:nvSpPr>
          <p:spPr>
            <a:xfrm>
              <a:off x="472931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포인트가 5개인 별 5">
              <a:extLst>
                <a:ext uri="{FF2B5EF4-FFF2-40B4-BE49-F238E27FC236}">
                  <a16:creationId xmlns:a16="http://schemas.microsoft.com/office/drawing/2014/main" id="{CD172925-A27B-4514-B3C9-68EFA3EB88CD}"/>
                </a:ext>
              </a:extLst>
            </p:cNvPr>
            <p:cNvSpPr/>
            <p:nvPr/>
          </p:nvSpPr>
          <p:spPr>
            <a:xfrm>
              <a:off x="515702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포인트가 5개인 별 6">
              <a:extLst>
                <a:ext uri="{FF2B5EF4-FFF2-40B4-BE49-F238E27FC236}">
                  <a16:creationId xmlns:a16="http://schemas.microsoft.com/office/drawing/2014/main" id="{FF7A913E-3AF3-488D-8EB9-90741EAE0499}"/>
                </a:ext>
              </a:extLst>
            </p:cNvPr>
            <p:cNvSpPr/>
            <p:nvPr/>
          </p:nvSpPr>
          <p:spPr>
            <a:xfrm>
              <a:off x="5584724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포인트가 5개인 별 7">
              <a:extLst>
                <a:ext uri="{FF2B5EF4-FFF2-40B4-BE49-F238E27FC236}">
                  <a16:creationId xmlns:a16="http://schemas.microsoft.com/office/drawing/2014/main" id="{F0B7DDB9-AEDC-469C-A246-39D73E91379C}"/>
                </a:ext>
              </a:extLst>
            </p:cNvPr>
            <p:cNvSpPr/>
            <p:nvPr/>
          </p:nvSpPr>
          <p:spPr>
            <a:xfrm>
              <a:off x="6012428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>
              <a:extLst>
                <a:ext uri="{FF2B5EF4-FFF2-40B4-BE49-F238E27FC236}">
                  <a16:creationId xmlns:a16="http://schemas.microsoft.com/office/drawing/2014/main" id="{E9E545C5-E8A5-4687-B14D-3116C0115496}"/>
                </a:ext>
              </a:extLst>
            </p:cNvPr>
            <p:cNvSpPr/>
            <p:nvPr/>
          </p:nvSpPr>
          <p:spPr>
            <a:xfrm>
              <a:off x="6440132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포인트가 5개인 별 9">
              <a:extLst>
                <a:ext uri="{FF2B5EF4-FFF2-40B4-BE49-F238E27FC236}">
                  <a16:creationId xmlns:a16="http://schemas.microsoft.com/office/drawing/2014/main" id="{3C4F164C-6F57-4C1B-8B04-4CE82B23A452}"/>
                </a:ext>
              </a:extLst>
            </p:cNvPr>
            <p:cNvSpPr/>
            <p:nvPr/>
          </p:nvSpPr>
          <p:spPr>
            <a:xfrm>
              <a:off x="686783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포인트가 5개인 별 10">
              <a:extLst>
                <a:ext uri="{FF2B5EF4-FFF2-40B4-BE49-F238E27FC236}">
                  <a16:creationId xmlns:a16="http://schemas.microsoft.com/office/drawing/2014/main" id="{F05DB574-C67F-4FC5-9840-9286611AD732}"/>
                </a:ext>
              </a:extLst>
            </p:cNvPr>
            <p:cNvSpPr/>
            <p:nvPr/>
          </p:nvSpPr>
          <p:spPr>
            <a:xfrm>
              <a:off x="729554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E8B2043-9C5F-441B-8016-29586D575BBE}"/>
              </a:ext>
            </a:extLst>
          </p:cNvPr>
          <p:cNvCxnSpPr/>
          <p:nvPr/>
        </p:nvCxnSpPr>
        <p:spPr>
          <a:xfrm>
            <a:off x="4877394" y="1735586"/>
            <a:ext cx="3676671" cy="0"/>
          </a:xfrm>
          <a:prstGeom prst="line">
            <a:avLst/>
          </a:prstGeom>
          <a:ln>
            <a:solidFill>
              <a:srgbClr val="FCF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8A4F76-ABEF-4F0F-B964-BA598F2309AD}"/>
              </a:ext>
            </a:extLst>
          </p:cNvPr>
          <p:cNvGrpSpPr/>
          <p:nvPr/>
        </p:nvGrpSpPr>
        <p:grpSpPr>
          <a:xfrm flipH="1">
            <a:off x="7570836" y="4988522"/>
            <a:ext cx="983229" cy="119179"/>
            <a:chOff x="4729316" y="1710812"/>
            <a:chExt cx="2920186" cy="353962"/>
          </a:xfrm>
        </p:grpSpPr>
        <p:sp>
          <p:nvSpPr>
            <p:cNvPr id="14" name="포인트가 5개인 별 20">
              <a:extLst>
                <a:ext uri="{FF2B5EF4-FFF2-40B4-BE49-F238E27FC236}">
                  <a16:creationId xmlns:a16="http://schemas.microsoft.com/office/drawing/2014/main" id="{3C080950-15CC-475B-82F5-59FFE5F25D76}"/>
                </a:ext>
              </a:extLst>
            </p:cNvPr>
            <p:cNvSpPr/>
            <p:nvPr/>
          </p:nvSpPr>
          <p:spPr>
            <a:xfrm>
              <a:off x="472931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21">
              <a:extLst>
                <a:ext uri="{FF2B5EF4-FFF2-40B4-BE49-F238E27FC236}">
                  <a16:creationId xmlns:a16="http://schemas.microsoft.com/office/drawing/2014/main" id="{6928BDE3-DCBF-4705-83B1-C6DF76FADDF4}"/>
                </a:ext>
              </a:extLst>
            </p:cNvPr>
            <p:cNvSpPr/>
            <p:nvPr/>
          </p:nvSpPr>
          <p:spPr>
            <a:xfrm>
              <a:off x="515702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22">
              <a:extLst>
                <a:ext uri="{FF2B5EF4-FFF2-40B4-BE49-F238E27FC236}">
                  <a16:creationId xmlns:a16="http://schemas.microsoft.com/office/drawing/2014/main" id="{570AA0C8-633D-4741-9731-0E036E1D077F}"/>
                </a:ext>
              </a:extLst>
            </p:cNvPr>
            <p:cNvSpPr/>
            <p:nvPr/>
          </p:nvSpPr>
          <p:spPr>
            <a:xfrm>
              <a:off x="5584724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포인트가 5개인 별 23">
              <a:extLst>
                <a:ext uri="{FF2B5EF4-FFF2-40B4-BE49-F238E27FC236}">
                  <a16:creationId xmlns:a16="http://schemas.microsoft.com/office/drawing/2014/main" id="{E874B761-6E09-43DA-A46B-B1C461142797}"/>
                </a:ext>
              </a:extLst>
            </p:cNvPr>
            <p:cNvSpPr/>
            <p:nvPr/>
          </p:nvSpPr>
          <p:spPr>
            <a:xfrm>
              <a:off x="6012428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포인트가 5개인 별 24">
              <a:extLst>
                <a:ext uri="{FF2B5EF4-FFF2-40B4-BE49-F238E27FC236}">
                  <a16:creationId xmlns:a16="http://schemas.microsoft.com/office/drawing/2014/main" id="{0FEB6D4E-9A58-4AA3-A6FD-433750A0F80E}"/>
                </a:ext>
              </a:extLst>
            </p:cNvPr>
            <p:cNvSpPr/>
            <p:nvPr/>
          </p:nvSpPr>
          <p:spPr>
            <a:xfrm>
              <a:off x="6440132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25">
              <a:extLst>
                <a:ext uri="{FF2B5EF4-FFF2-40B4-BE49-F238E27FC236}">
                  <a16:creationId xmlns:a16="http://schemas.microsoft.com/office/drawing/2014/main" id="{EE3C5F85-5BE4-4AF5-9676-C108AE476027}"/>
                </a:ext>
              </a:extLst>
            </p:cNvPr>
            <p:cNvSpPr/>
            <p:nvPr/>
          </p:nvSpPr>
          <p:spPr>
            <a:xfrm>
              <a:off x="686783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26">
              <a:extLst>
                <a:ext uri="{FF2B5EF4-FFF2-40B4-BE49-F238E27FC236}">
                  <a16:creationId xmlns:a16="http://schemas.microsoft.com/office/drawing/2014/main" id="{36C7E5F9-60C0-417D-9C33-DE2F599C5C60}"/>
                </a:ext>
              </a:extLst>
            </p:cNvPr>
            <p:cNvSpPr/>
            <p:nvPr/>
          </p:nvSpPr>
          <p:spPr>
            <a:xfrm>
              <a:off x="729554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B7132EA-3F1E-4791-958C-E5C3B19E9AC1}"/>
              </a:ext>
            </a:extLst>
          </p:cNvPr>
          <p:cNvCxnSpPr/>
          <p:nvPr/>
        </p:nvCxnSpPr>
        <p:spPr>
          <a:xfrm flipH="1">
            <a:off x="3766351" y="5045614"/>
            <a:ext cx="3676673" cy="0"/>
          </a:xfrm>
          <a:prstGeom prst="line">
            <a:avLst/>
          </a:prstGeom>
          <a:ln>
            <a:solidFill>
              <a:srgbClr val="FCF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>
            <a:extLst>
              <a:ext uri="{FF2B5EF4-FFF2-40B4-BE49-F238E27FC236}">
                <a16:creationId xmlns:a16="http://schemas.microsoft.com/office/drawing/2014/main" id="{6080328C-39AD-471C-9FB7-A11ADE99E662}"/>
              </a:ext>
            </a:extLst>
          </p:cNvPr>
          <p:cNvSpPr txBox="1">
            <a:spLocks/>
          </p:cNvSpPr>
          <p:nvPr/>
        </p:nvSpPr>
        <p:spPr>
          <a:xfrm>
            <a:off x="2076450" y="2286549"/>
            <a:ext cx="8591549" cy="374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20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금융상품추천 서비스</a:t>
            </a:r>
          </a:p>
        </p:txBody>
      </p:sp>
    </p:spTree>
    <p:extLst>
      <p:ext uri="{BB962C8B-B14F-4D97-AF65-F5344CB8AC3E}">
        <p14:creationId xmlns:p14="http://schemas.microsoft.com/office/powerpoint/2010/main" val="182087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4315D7-7734-1E09-5022-5BA53CFE1833}"/>
              </a:ext>
            </a:extLst>
          </p:cNvPr>
          <p:cNvSpPr txBox="1">
            <a:spLocks/>
          </p:cNvSpPr>
          <p:nvPr/>
        </p:nvSpPr>
        <p:spPr>
          <a:xfrm>
            <a:off x="2979451" y="5564981"/>
            <a:ext cx="6233097" cy="8347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시도 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시군구 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은행 선택 또는 직접 검색 기능으로 주변 은행 검색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마커 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목록 선택시 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 </a:t>
            </a: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 정보 확인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(2) </a:t>
            </a: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지도 이동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확대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D04E31-E0E5-49C3-6A4E-FD797EACB875}"/>
              </a:ext>
            </a:extLst>
          </p:cNvPr>
          <p:cNvCxnSpPr/>
          <p:nvPr/>
        </p:nvCxnSpPr>
        <p:spPr>
          <a:xfrm>
            <a:off x="2427466" y="1477301"/>
            <a:ext cx="734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920DFE59-1F51-21F9-D79F-DB6C1902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853"/>
            <a:ext cx="10515600" cy="1031967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>
                <a:solidFill>
                  <a:srgbClr val="4F4E53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주변 은행 검색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2AC640-72F2-63C6-18F8-32DB31B4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37" y="1645733"/>
            <a:ext cx="8148324" cy="375081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1848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DD6D6B-318B-1022-2593-3B23511BD73D}"/>
              </a:ext>
            </a:extLst>
          </p:cNvPr>
          <p:cNvCxnSpPr/>
          <p:nvPr/>
        </p:nvCxnSpPr>
        <p:spPr>
          <a:xfrm>
            <a:off x="2427466" y="1477301"/>
            <a:ext cx="734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8367E17-49CB-EF90-E5A1-9BD9735F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853"/>
            <a:ext cx="10515600" cy="1031967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>
                <a:solidFill>
                  <a:srgbClr val="4F4E53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사용자 맞춤 </a:t>
            </a:r>
            <a:r>
              <a:rPr lang="ko-KR" altLang="en-US" sz="3600">
                <a:solidFill>
                  <a:srgbClr val="ED7D31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상품 추천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6AAD01C-8D8F-8522-DA87-2C328A2B3BF6}"/>
              </a:ext>
            </a:extLst>
          </p:cNvPr>
          <p:cNvGrpSpPr/>
          <p:nvPr/>
        </p:nvGrpSpPr>
        <p:grpSpPr>
          <a:xfrm>
            <a:off x="1807989" y="1671531"/>
            <a:ext cx="8576022" cy="4633362"/>
            <a:chOff x="1950551" y="1610074"/>
            <a:chExt cx="8576022" cy="4633362"/>
          </a:xfrm>
        </p:grpSpPr>
        <p:sp>
          <p:nvSpPr>
            <p:cNvPr id="3" name="내용 개체 틀 2">
              <a:extLst>
                <a:ext uri="{FF2B5EF4-FFF2-40B4-BE49-F238E27FC236}">
                  <a16:creationId xmlns:a16="http://schemas.microsoft.com/office/drawing/2014/main" id="{7DD7B9A4-183F-2217-99A9-49D82EEF37F3}"/>
                </a:ext>
              </a:extLst>
            </p:cNvPr>
            <p:cNvSpPr txBox="1">
              <a:spLocks/>
            </p:cNvSpPr>
            <p:nvPr/>
          </p:nvSpPr>
          <p:spPr>
            <a:xfrm>
              <a:off x="6648109" y="1775453"/>
              <a:ext cx="3878464" cy="430260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추천 받을 사용자를 기준으로</a:t>
              </a:r>
              <a:r>
                <a:rPr lang="en-US" altLang="ko-KR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600" u="sng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모든 상품에 대한 평가 진행</a:t>
              </a: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후 고평가 받은 상품들을 순차적으로 추천</a:t>
              </a:r>
              <a:endParaRPr lang="en-US" altLang="ko-KR" sz="16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1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대상의 연령 고려</a:t>
              </a:r>
              <a:r>
                <a:rPr lang="en-US" altLang="ko-KR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전체 사용자 데이터에서 우선적으로 추출</a:t>
              </a:r>
              <a:endParaRPr lang="en-US" altLang="ko-KR" sz="16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모든 상품에 대해 </a:t>
              </a:r>
              <a:r>
                <a:rPr lang="en-US" altLang="ko-KR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[1]</a:t>
              </a: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에서 추출한 사용자 데이터들의 가입여부</a:t>
              </a:r>
              <a:r>
                <a:rPr lang="en-US" altLang="ko-KR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및 조건별 비교에 따라 차등 점수 부과하여 합산</a:t>
              </a:r>
              <a:endParaRPr lang="en-US" altLang="ko-KR" sz="16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en-US" altLang="ko-KR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[2]</a:t>
              </a: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의 결과를 정렬해 </a:t>
              </a:r>
              <a:r>
                <a:rPr lang="ko-KR" altLang="en-US" sz="1600" b="1">
                  <a:solidFill>
                    <a:srgbClr val="ED7D3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고득점한 상품 추천</a:t>
              </a:r>
              <a:endParaRPr lang="en-US" altLang="ko-KR" sz="1600" b="1">
                <a:solidFill>
                  <a:srgbClr val="ED7D3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endParaRPr lang="en-US" altLang="ko-KR" sz="1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0" indent="0" algn="ctr">
                <a:lnSpc>
                  <a:spcPct val="60000"/>
                </a:lnSpc>
                <a:buNone/>
              </a:pP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나이</a:t>
              </a:r>
              <a:r>
                <a:rPr lang="en-US" altLang="ko-KR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저축성향</a:t>
              </a:r>
              <a:r>
                <a:rPr lang="en-US" altLang="ko-KR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결혼유무</a:t>
              </a:r>
              <a:r>
                <a:rPr lang="en-US" altLang="ko-KR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자산</a:t>
              </a:r>
              <a:r>
                <a:rPr lang="en-US" altLang="ko-KR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연봉 </a:t>
              </a:r>
              <a:endParaRPr lang="en-US" altLang="ko-KR" sz="16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0" indent="0" algn="ctr">
                <a:lnSpc>
                  <a:spcPct val="60000"/>
                </a:lnSpc>
                <a:buNone/>
              </a:pPr>
              <a:r>
                <a:rPr lang="en-US" altLang="ko-KR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r>
                <a:rPr lang="ko-KR" altLang="en-US" sz="1600">
                  <a:solidFill>
                    <a:srgbClr val="4F4E5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가지를 고려해 추천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A86F229-B367-4FF0-36FF-BB56A0AE5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0551" y="1610074"/>
              <a:ext cx="3901778" cy="4633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1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07C804-A2A8-4B96-8F19-D21497CE65CB}"/>
              </a:ext>
            </a:extLst>
          </p:cNvPr>
          <p:cNvCxnSpPr/>
          <p:nvPr/>
        </p:nvCxnSpPr>
        <p:spPr>
          <a:xfrm>
            <a:off x="2427466" y="1538326"/>
            <a:ext cx="734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A55786-0EB2-49A1-9D09-2197C69F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878"/>
            <a:ext cx="10515600" cy="1031967"/>
          </a:xfrm>
        </p:spPr>
        <p:txBody>
          <a:bodyPr anchor="b"/>
          <a:lstStyle/>
          <a:p>
            <a:pPr algn="ctr"/>
            <a:r>
              <a:rPr lang="ko-KR" altLang="en-US">
                <a:solidFill>
                  <a:srgbClr val="4F4E53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회원관리</a:t>
            </a:r>
          </a:p>
        </p:txBody>
      </p:sp>
      <p:sp>
        <p:nvSpPr>
          <p:cNvPr id="24" name="양쪽 중괄호 23">
            <a:extLst>
              <a:ext uri="{FF2B5EF4-FFF2-40B4-BE49-F238E27FC236}">
                <a16:creationId xmlns:a16="http://schemas.microsoft.com/office/drawing/2014/main" id="{661991DF-2C5B-4DE9-BA90-7543B05AA6CB}"/>
              </a:ext>
            </a:extLst>
          </p:cNvPr>
          <p:cNvSpPr/>
          <p:nvPr/>
        </p:nvSpPr>
        <p:spPr>
          <a:xfrm>
            <a:off x="736922" y="2042442"/>
            <a:ext cx="10718156" cy="3657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81F46F8-D930-401D-8956-261130888D77}"/>
              </a:ext>
            </a:extLst>
          </p:cNvPr>
          <p:cNvSpPr txBox="1">
            <a:spLocks/>
          </p:cNvSpPr>
          <p:nvPr/>
        </p:nvSpPr>
        <p:spPr>
          <a:xfrm>
            <a:off x="1446835" y="2042441"/>
            <a:ext cx="9317622" cy="3657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로그아웃 기능</a:t>
            </a:r>
            <a:endParaRPr lang="en-US" altLang="ko-KR" sz="22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2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변경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개인정보 수정 기능</a:t>
            </a:r>
            <a:endParaRPr lang="en-US" altLang="ko-KR" sz="22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2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대상으로 게시글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작성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가입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가입한 상품 안내 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차트 활용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54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07C804-A2A8-4B96-8F19-D21497CE65CB}"/>
              </a:ext>
            </a:extLst>
          </p:cNvPr>
          <p:cNvCxnSpPr/>
          <p:nvPr/>
        </p:nvCxnSpPr>
        <p:spPr>
          <a:xfrm>
            <a:off x="2427466" y="1538326"/>
            <a:ext cx="734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A55786-0EB2-49A1-9D09-2197C69F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878"/>
            <a:ext cx="10515600" cy="1031967"/>
          </a:xfrm>
        </p:spPr>
        <p:txBody>
          <a:bodyPr anchor="b"/>
          <a:lstStyle/>
          <a:p>
            <a:pPr algn="ctr"/>
            <a:r>
              <a:rPr lang="ko-KR" altLang="en-US">
                <a:solidFill>
                  <a:srgbClr val="4F4E53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커뮤니티</a:t>
            </a:r>
          </a:p>
        </p:txBody>
      </p:sp>
      <p:sp>
        <p:nvSpPr>
          <p:cNvPr id="24" name="양쪽 중괄호 23">
            <a:extLst>
              <a:ext uri="{FF2B5EF4-FFF2-40B4-BE49-F238E27FC236}">
                <a16:creationId xmlns:a16="http://schemas.microsoft.com/office/drawing/2014/main" id="{661991DF-2C5B-4DE9-BA90-7543B05AA6CB}"/>
              </a:ext>
            </a:extLst>
          </p:cNvPr>
          <p:cNvSpPr/>
          <p:nvPr/>
        </p:nvSpPr>
        <p:spPr>
          <a:xfrm>
            <a:off x="736922" y="2042442"/>
            <a:ext cx="10718156" cy="3657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81F46F8-D930-401D-8956-261130888D77}"/>
              </a:ext>
            </a:extLst>
          </p:cNvPr>
          <p:cNvSpPr txBox="1">
            <a:spLocks/>
          </p:cNvSpPr>
          <p:nvPr/>
        </p:nvSpPr>
        <p:spPr>
          <a:xfrm>
            <a:off x="1446835" y="2042441"/>
            <a:ext cx="9317622" cy="3657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간의 정보전달 및 교류 목적의 게시판 제공</a:t>
            </a:r>
            <a:endParaRPr lang="en-US" altLang="ko-KR" sz="22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2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게시글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작성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/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 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삭제는 작성자만 가능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 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 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삭제 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삭제는 관리자만 가능</a:t>
            </a:r>
            <a:r>
              <a:rPr lang="en-US" altLang="ko-KR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2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선택해 조회 가능</a:t>
            </a:r>
          </a:p>
        </p:txBody>
      </p:sp>
    </p:spTree>
    <p:extLst>
      <p:ext uri="{BB962C8B-B14F-4D97-AF65-F5344CB8AC3E}">
        <p14:creationId xmlns:p14="http://schemas.microsoft.com/office/powerpoint/2010/main" val="193008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79868-4A52-43F0-BE57-2AB0661EFF83}"/>
              </a:ext>
            </a:extLst>
          </p:cNvPr>
          <p:cNvSpPr/>
          <p:nvPr/>
        </p:nvSpPr>
        <p:spPr>
          <a:xfrm>
            <a:off x="338137" y="380789"/>
            <a:ext cx="11515725" cy="6096421"/>
          </a:xfrm>
          <a:prstGeom prst="rect">
            <a:avLst/>
          </a:prstGeom>
          <a:solidFill>
            <a:schemeClr val="accent2">
              <a:alpha val="10000"/>
            </a:schemeClr>
          </a:solidFill>
          <a:ln w="57150">
            <a:solidFill>
              <a:srgbClr val="FCF3D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49FA05-C453-4224-A6DC-09E5F63E6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5600"/>
            <a:ext cx="9144000" cy="1012087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chemeClr val="bg1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감사합니다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216D80-FDE0-4DEF-9A39-59B35ECD94FB}"/>
              </a:ext>
            </a:extLst>
          </p:cNvPr>
          <p:cNvGrpSpPr/>
          <p:nvPr/>
        </p:nvGrpSpPr>
        <p:grpSpPr>
          <a:xfrm>
            <a:off x="3766351" y="1678494"/>
            <a:ext cx="983229" cy="119179"/>
            <a:chOff x="4729316" y="1710812"/>
            <a:chExt cx="2920186" cy="353962"/>
          </a:xfrm>
        </p:grpSpPr>
        <p:sp>
          <p:nvSpPr>
            <p:cNvPr id="5" name="포인트가 5개인 별 4">
              <a:extLst>
                <a:ext uri="{FF2B5EF4-FFF2-40B4-BE49-F238E27FC236}">
                  <a16:creationId xmlns:a16="http://schemas.microsoft.com/office/drawing/2014/main" id="{417E834C-F1B9-43C0-92FB-C6C26C724762}"/>
                </a:ext>
              </a:extLst>
            </p:cNvPr>
            <p:cNvSpPr/>
            <p:nvPr/>
          </p:nvSpPr>
          <p:spPr>
            <a:xfrm>
              <a:off x="472931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6" name="포인트가 5개인 별 5">
              <a:extLst>
                <a:ext uri="{FF2B5EF4-FFF2-40B4-BE49-F238E27FC236}">
                  <a16:creationId xmlns:a16="http://schemas.microsoft.com/office/drawing/2014/main" id="{CD172925-A27B-4514-B3C9-68EFA3EB88CD}"/>
                </a:ext>
              </a:extLst>
            </p:cNvPr>
            <p:cNvSpPr/>
            <p:nvPr/>
          </p:nvSpPr>
          <p:spPr>
            <a:xfrm>
              <a:off x="515702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7" name="포인트가 5개인 별 6">
              <a:extLst>
                <a:ext uri="{FF2B5EF4-FFF2-40B4-BE49-F238E27FC236}">
                  <a16:creationId xmlns:a16="http://schemas.microsoft.com/office/drawing/2014/main" id="{FF7A913E-3AF3-488D-8EB9-90741EAE0499}"/>
                </a:ext>
              </a:extLst>
            </p:cNvPr>
            <p:cNvSpPr/>
            <p:nvPr/>
          </p:nvSpPr>
          <p:spPr>
            <a:xfrm>
              <a:off x="5584724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8" name="포인트가 5개인 별 7">
              <a:extLst>
                <a:ext uri="{FF2B5EF4-FFF2-40B4-BE49-F238E27FC236}">
                  <a16:creationId xmlns:a16="http://schemas.microsoft.com/office/drawing/2014/main" id="{F0B7DDB9-AEDC-469C-A246-39D73E91379C}"/>
                </a:ext>
              </a:extLst>
            </p:cNvPr>
            <p:cNvSpPr/>
            <p:nvPr/>
          </p:nvSpPr>
          <p:spPr>
            <a:xfrm>
              <a:off x="6012428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9" name="포인트가 5개인 별 8">
              <a:extLst>
                <a:ext uri="{FF2B5EF4-FFF2-40B4-BE49-F238E27FC236}">
                  <a16:creationId xmlns:a16="http://schemas.microsoft.com/office/drawing/2014/main" id="{E9E545C5-E8A5-4687-B14D-3116C0115496}"/>
                </a:ext>
              </a:extLst>
            </p:cNvPr>
            <p:cNvSpPr/>
            <p:nvPr/>
          </p:nvSpPr>
          <p:spPr>
            <a:xfrm>
              <a:off x="6440132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10" name="포인트가 5개인 별 9">
              <a:extLst>
                <a:ext uri="{FF2B5EF4-FFF2-40B4-BE49-F238E27FC236}">
                  <a16:creationId xmlns:a16="http://schemas.microsoft.com/office/drawing/2014/main" id="{3C4F164C-6F57-4C1B-8B04-4CE82B23A452}"/>
                </a:ext>
              </a:extLst>
            </p:cNvPr>
            <p:cNvSpPr/>
            <p:nvPr/>
          </p:nvSpPr>
          <p:spPr>
            <a:xfrm>
              <a:off x="686783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11" name="포인트가 5개인 별 10">
              <a:extLst>
                <a:ext uri="{FF2B5EF4-FFF2-40B4-BE49-F238E27FC236}">
                  <a16:creationId xmlns:a16="http://schemas.microsoft.com/office/drawing/2014/main" id="{F05DB574-C67F-4FC5-9840-9286611AD732}"/>
                </a:ext>
              </a:extLst>
            </p:cNvPr>
            <p:cNvSpPr/>
            <p:nvPr/>
          </p:nvSpPr>
          <p:spPr>
            <a:xfrm>
              <a:off x="729554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E8B2043-9C5F-441B-8016-29586D575BBE}"/>
              </a:ext>
            </a:extLst>
          </p:cNvPr>
          <p:cNvCxnSpPr/>
          <p:nvPr/>
        </p:nvCxnSpPr>
        <p:spPr>
          <a:xfrm>
            <a:off x="4877394" y="1735586"/>
            <a:ext cx="3676671" cy="0"/>
          </a:xfrm>
          <a:prstGeom prst="line">
            <a:avLst/>
          </a:prstGeom>
          <a:ln>
            <a:solidFill>
              <a:srgbClr val="FCF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8A4F76-ABEF-4F0F-B964-BA598F2309AD}"/>
              </a:ext>
            </a:extLst>
          </p:cNvPr>
          <p:cNvGrpSpPr/>
          <p:nvPr/>
        </p:nvGrpSpPr>
        <p:grpSpPr>
          <a:xfrm flipH="1">
            <a:off x="7570836" y="4988522"/>
            <a:ext cx="983229" cy="119179"/>
            <a:chOff x="4729316" y="1710812"/>
            <a:chExt cx="2920186" cy="353962"/>
          </a:xfrm>
        </p:grpSpPr>
        <p:sp>
          <p:nvSpPr>
            <p:cNvPr id="14" name="포인트가 5개인 별 20">
              <a:extLst>
                <a:ext uri="{FF2B5EF4-FFF2-40B4-BE49-F238E27FC236}">
                  <a16:creationId xmlns:a16="http://schemas.microsoft.com/office/drawing/2014/main" id="{3C080950-15CC-475B-82F5-59FFE5F25D76}"/>
                </a:ext>
              </a:extLst>
            </p:cNvPr>
            <p:cNvSpPr/>
            <p:nvPr/>
          </p:nvSpPr>
          <p:spPr>
            <a:xfrm>
              <a:off x="472931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15" name="포인트가 5개인 별 21">
              <a:extLst>
                <a:ext uri="{FF2B5EF4-FFF2-40B4-BE49-F238E27FC236}">
                  <a16:creationId xmlns:a16="http://schemas.microsoft.com/office/drawing/2014/main" id="{6928BDE3-DCBF-4705-83B1-C6DF76FADDF4}"/>
                </a:ext>
              </a:extLst>
            </p:cNvPr>
            <p:cNvSpPr/>
            <p:nvPr/>
          </p:nvSpPr>
          <p:spPr>
            <a:xfrm>
              <a:off x="515702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16" name="포인트가 5개인 별 22">
              <a:extLst>
                <a:ext uri="{FF2B5EF4-FFF2-40B4-BE49-F238E27FC236}">
                  <a16:creationId xmlns:a16="http://schemas.microsoft.com/office/drawing/2014/main" id="{570AA0C8-633D-4741-9731-0E036E1D077F}"/>
                </a:ext>
              </a:extLst>
            </p:cNvPr>
            <p:cNvSpPr/>
            <p:nvPr/>
          </p:nvSpPr>
          <p:spPr>
            <a:xfrm>
              <a:off x="5584724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17" name="포인트가 5개인 별 23">
              <a:extLst>
                <a:ext uri="{FF2B5EF4-FFF2-40B4-BE49-F238E27FC236}">
                  <a16:creationId xmlns:a16="http://schemas.microsoft.com/office/drawing/2014/main" id="{E874B761-6E09-43DA-A46B-B1C461142797}"/>
                </a:ext>
              </a:extLst>
            </p:cNvPr>
            <p:cNvSpPr/>
            <p:nvPr/>
          </p:nvSpPr>
          <p:spPr>
            <a:xfrm>
              <a:off x="6012428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18" name="포인트가 5개인 별 24">
              <a:extLst>
                <a:ext uri="{FF2B5EF4-FFF2-40B4-BE49-F238E27FC236}">
                  <a16:creationId xmlns:a16="http://schemas.microsoft.com/office/drawing/2014/main" id="{0FEB6D4E-9A58-4AA3-A6FD-433750A0F80E}"/>
                </a:ext>
              </a:extLst>
            </p:cNvPr>
            <p:cNvSpPr/>
            <p:nvPr/>
          </p:nvSpPr>
          <p:spPr>
            <a:xfrm>
              <a:off x="6440132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19" name="포인트가 5개인 별 25">
              <a:extLst>
                <a:ext uri="{FF2B5EF4-FFF2-40B4-BE49-F238E27FC236}">
                  <a16:creationId xmlns:a16="http://schemas.microsoft.com/office/drawing/2014/main" id="{EE3C5F85-5BE4-4AF5-9676-C108AE476027}"/>
                </a:ext>
              </a:extLst>
            </p:cNvPr>
            <p:cNvSpPr/>
            <p:nvPr/>
          </p:nvSpPr>
          <p:spPr>
            <a:xfrm>
              <a:off x="686783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  <p:sp>
          <p:nvSpPr>
            <p:cNvPr id="20" name="포인트가 5개인 별 26">
              <a:extLst>
                <a:ext uri="{FF2B5EF4-FFF2-40B4-BE49-F238E27FC236}">
                  <a16:creationId xmlns:a16="http://schemas.microsoft.com/office/drawing/2014/main" id="{36C7E5F9-60C0-417D-9C33-DE2F599C5C60}"/>
                </a:ext>
              </a:extLst>
            </p:cNvPr>
            <p:cNvSpPr/>
            <p:nvPr/>
          </p:nvSpPr>
          <p:spPr>
            <a:xfrm>
              <a:off x="729554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고딕"/>
                <a:cs typeface="+mn-cs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B7132EA-3F1E-4791-958C-E5C3B19E9AC1}"/>
              </a:ext>
            </a:extLst>
          </p:cNvPr>
          <p:cNvCxnSpPr/>
          <p:nvPr/>
        </p:nvCxnSpPr>
        <p:spPr>
          <a:xfrm flipH="1">
            <a:off x="3766351" y="5045614"/>
            <a:ext cx="3676673" cy="0"/>
          </a:xfrm>
          <a:prstGeom prst="line">
            <a:avLst/>
          </a:prstGeom>
          <a:ln>
            <a:solidFill>
              <a:srgbClr val="FCF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4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E64C6E1F-8A6D-4486-85C0-5A940966CBAB}"/>
              </a:ext>
            </a:extLst>
          </p:cNvPr>
          <p:cNvSpPr/>
          <p:nvPr/>
        </p:nvSpPr>
        <p:spPr>
          <a:xfrm>
            <a:off x="0" y="0"/>
            <a:ext cx="2369574" cy="2369574"/>
          </a:xfrm>
          <a:prstGeom prst="diagStripe">
            <a:avLst>
              <a:gd name="adj" fmla="val 68672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09EC51ED-5F13-4C0A-8747-D71B016C1559}"/>
              </a:ext>
            </a:extLst>
          </p:cNvPr>
          <p:cNvSpPr/>
          <p:nvPr/>
        </p:nvSpPr>
        <p:spPr>
          <a:xfrm rot="10800000">
            <a:off x="9827558" y="4493341"/>
            <a:ext cx="2369574" cy="2369574"/>
          </a:xfrm>
          <a:prstGeom prst="diagStripe">
            <a:avLst>
              <a:gd name="adj" fmla="val 68672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07C804-A2A8-4B96-8F19-D21497CE65CB}"/>
              </a:ext>
            </a:extLst>
          </p:cNvPr>
          <p:cNvCxnSpPr/>
          <p:nvPr/>
        </p:nvCxnSpPr>
        <p:spPr>
          <a:xfrm>
            <a:off x="2427466" y="2060065"/>
            <a:ext cx="734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A55786-0EB2-49A1-9D09-2197C69F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617"/>
            <a:ext cx="10515600" cy="1031967"/>
          </a:xfrm>
        </p:spPr>
        <p:txBody>
          <a:bodyPr anchor="b"/>
          <a:lstStyle/>
          <a:p>
            <a:pPr algn="ctr"/>
            <a:r>
              <a:rPr lang="ko-KR" altLang="en-US">
                <a:solidFill>
                  <a:srgbClr val="4F4E53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F1988BD-0CB2-6C56-AEC2-ADED479DA6DD}"/>
              </a:ext>
            </a:extLst>
          </p:cNvPr>
          <p:cNvGrpSpPr/>
          <p:nvPr/>
        </p:nvGrpSpPr>
        <p:grpSpPr>
          <a:xfrm>
            <a:off x="3475906" y="2689546"/>
            <a:ext cx="5767128" cy="3533864"/>
            <a:chOff x="2470505" y="2689546"/>
            <a:chExt cx="5767128" cy="3533864"/>
          </a:xfrm>
        </p:grpSpPr>
        <p:sp>
          <p:nvSpPr>
            <p:cNvPr id="32" name="Rectangle 45">
              <a:extLst>
                <a:ext uri="{FF2B5EF4-FFF2-40B4-BE49-F238E27FC236}">
                  <a16:creationId xmlns:a16="http://schemas.microsoft.com/office/drawing/2014/main" id="{7F93A9C4-A24F-48F2-ABD7-1ECE6C34BDE7}"/>
                </a:ext>
              </a:extLst>
            </p:cNvPr>
            <p:cNvSpPr/>
            <p:nvPr/>
          </p:nvSpPr>
          <p:spPr>
            <a:xfrm>
              <a:off x="2922793" y="4412274"/>
              <a:ext cx="537328" cy="4261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Roboto Medium" panose="02000000000000000000" pitchFamily="2" charset="0"/>
                </a:rPr>
                <a:t>소개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Roboto Medium" panose="02000000000000000000" pitchFamily="2" charset="0"/>
              </a:endParaRPr>
            </a:p>
          </p:txBody>
        </p:sp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8A35302E-F74C-48BA-A550-13D0871445F4}"/>
                </a:ext>
              </a:extLst>
            </p:cNvPr>
            <p:cNvSpPr/>
            <p:nvPr/>
          </p:nvSpPr>
          <p:spPr>
            <a:xfrm>
              <a:off x="4854118" y="4412274"/>
              <a:ext cx="588623" cy="4261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Roboto Medium" panose="02000000000000000000" pitchFamily="2" charset="0"/>
                </a:rPr>
                <a:t>ERD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Roboto Medium" panose="02000000000000000000" pitchFamily="2" charset="0"/>
              </a:endParaRPr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8034CCE2-9B2B-4264-98E0-2869EE8F7CD0}"/>
                </a:ext>
              </a:extLst>
            </p:cNvPr>
            <p:cNvSpPr/>
            <p:nvPr/>
          </p:nvSpPr>
          <p:spPr>
            <a:xfrm>
              <a:off x="6500197" y="4412274"/>
              <a:ext cx="889987" cy="4261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Roboto Medium" panose="02000000000000000000" pitchFamily="2" charset="0"/>
                </a:rPr>
                <a:t>기능소개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Roboto Medium" panose="02000000000000000000" pitchFamily="2" charset="0"/>
              </a:endParaRPr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39FE4291-01B7-455E-98E8-75B38518E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484" y="4838416"/>
              <a:ext cx="168121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171450" indent="-171450">
                <a:buClr>
                  <a:schemeClr val="tx2"/>
                </a:buClr>
                <a:buFontTx/>
                <a:buChar char="-"/>
              </a:pPr>
              <a:r>
                <a:rPr lang="ko-KR" altLang="en-US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목적</a:t>
              </a:r>
              <a:endParaRPr lang="en-US" altLang="ko-KR" sz="1400" b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anose="020B0604020202020204" pitchFamily="34" charset="0"/>
              </a:endParaRPr>
            </a:p>
            <a:p>
              <a:pPr marL="171450" indent="-171450">
                <a:buClr>
                  <a:schemeClr val="tx2"/>
                </a:buClr>
                <a:buFontTx/>
                <a:buChar char="-"/>
              </a:pPr>
              <a:r>
                <a:rPr lang="ko-KR" altLang="en-US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개발기간</a:t>
              </a:r>
              <a:endParaRPr lang="en-US" altLang="ko-KR" sz="1400" b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anose="020B0604020202020204" pitchFamily="34" charset="0"/>
              </a:endParaRPr>
            </a:p>
            <a:p>
              <a:pPr marL="171450" indent="-171450">
                <a:buClr>
                  <a:schemeClr val="tx2"/>
                </a:buClr>
                <a:buFontTx/>
                <a:buChar char="-"/>
              </a:pPr>
              <a:endParaRPr lang="en-US" sz="1400" b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TextBox 8">
              <a:extLst>
                <a:ext uri="{FF2B5EF4-FFF2-40B4-BE49-F238E27FC236}">
                  <a16:creationId xmlns:a16="http://schemas.microsoft.com/office/drawing/2014/main" id="{3A46A2CC-E919-42FD-80AB-4F1AD508D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7537" y="4838415"/>
              <a:ext cx="1820096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indent="0">
                <a:buClr>
                  <a:schemeClr val="tx2"/>
                </a:buClr>
              </a:pPr>
              <a:r>
                <a:rPr lang="en-US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- </a:t>
              </a:r>
              <a:r>
                <a:rPr lang="ko-KR" altLang="en-US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예금 적금 금리 비교</a:t>
              </a:r>
            </a:p>
            <a:p>
              <a:pPr marL="0" indent="0">
                <a:buClr>
                  <a:schemeClr val="tx2"/>
                </a:buClr>
              </a:pPr>
              <a:r>
                <a:rPr lang="en-US" altLang="ko-KR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- </a:t>
              </a:r>
              <a:r>
                <a:rPr lang="ko-KR" altLang="en-US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환율 계산기</a:t>
              </a:r>
            </a:p>
            <a:p>
              <a:pPr marL="0" indent="0">
                <a:buClr>
                  <a:schemeClr val="tx2"/>
                </a:buClr>
              </a:pPr>
              <a:r>
                <a:rPr lang="en-US" altLang="ko-KR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- </a:t>
              </a:r>
              <a:r>
                <a:rPr lang="ko-KR" altLang="en-US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주변 은행 검색</a:t>
              </a:r>
            </a:p>
            <a:p>
              <a:pPr marL="0" indent="0">
                <a:buClr>
                  <a:schemeClr val="tx2"/>
                </a:buClr>
              </a:pPr>
              <a:r>
                <a:rPr lang="en-US" altLang="ko-KR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- </a:t>
              </a:r>
              <a:r>
                <a:rPr lang="ko-KR" altLang="en-US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사용자 맞춤 상품 추천</a:t>
              </a:r>
            </a:p>
            <a:p>
              <a:pPr marL="0" indent="0">
                <a:buClr>
                  <a:schemeClr val="tx2"/>
                </a:buClr>
              </a:pPr>
              <a:r>
                <a:rPr lang="en-US" altLang="ko-KR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- </a:t>
              </a:r>
              <a:r>
                <a:rPr lang="ko-KR" altLang="en-US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회원관리</a:t>
              </a:r>
            </a:p>
            <a:p>
              <a:pPr marL="0" indent="0">
                <a:buClr>
                  <a:schemeClr val="tx2"/>
                </a:buClr>
              </a:pPr>
              <a:r>
                <a:rPr lang="en-US" altLang="ko-KR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- </a:t>
              </a:r>
              <a:r>
                <a:rPr lang="ko-KR" altLang="en-US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커뮤니티</a:t>
              </a:r>
              <a:r>
                <a:rPr lang="en-US" altLang="ko-KR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게시판</a:t>
              </a:r>
              <a:r>
                <a:rPr lang="en-US" altLang="ko-KR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3898022-B245-43CB-93D0-18EAB80160B5}"/>
                </a:ext>
              </a:extLst>
            </p:cNvPr>
            <p:cNvGrpSpPr/>
            <p:nvPr/>
          </p:nvGrpSpPr>
          <p:grpSpPr>
            <a:xfrm>
              <a:off x="2470505" y="2689546"/>
              <a:ext cx="5198308" cy="1427155"/>
              <a:chOff x="2059151" y="2604782"/>
              <a:chExt cx="6143722" cy="1686711"/>
            </a:xfrm>
          </p:grpSpPr>
          <p:sp>
            <p:nvSpPr>
              <p:cNvPr id="28" name="Скругленный прямоугольник 9">
                <a:extLst>
                  <a:ext uri="{FF2B5EF4-FFF2-40B4-BE49-F238E27FC236}">
                    <a16:creationId xmlns:a16="http://schemas.microsoft.com/office/drawing/2014/main" id="{89181DAE-BD2A-40E3-9B48-905173746315}"/>
                  </a:ext>
                </a:extLst>
              </p:cNvPr>
              <p:cNvSpPr/>
              <p:nvPr/>
            </p:nvSpPr>
            <p:spPr>
              <a:xfrm rot="2700000">
                <a:off x="2059151" y="2604783"/>
                <a:ext cx="1686710" cy="1686710"/>
              </a:xfrm>
              <a:prstGeom prst="frame">
                <a:avLst/>
              </a:prstGeom>
              <a:solidFill>
                <a:srgbClr val="ED7D3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</a:endParaRPr>
              </a:p>
            </p:txBody>
          </p:sp>
          <p:sp>
            <p:nvSpPr>
              <p:cNvPr id="29" name="Скругленный прямоугольник 3">
                <a:extLst>
                  <a:ext uri="{FF2B5EF4-FFF2-40B4-BE49-F238E27FC236}">
                    <a16:creationId xmlns:a16="http://schemas.microsoft.com/office/drawing/2014/main" id="{A838875C-80B4-409A-9E2B-DB9F80976BB2}"/>
                  </a:ext>
                </a:extLst>
              </p:cNvPr>
              <p:cNvSpPr/>
              <p:nvPr/>
            </p:nvSpPr>
            <p:spPr>
              <a:xfrm rot="2700000">
                <a:off x="4287657" y="2604783"/>
                <a:ext cx="1686710" cy="1686710"/>
              </a:xfrm>
              <a:prstGeom prst="frame">
                <a:avLst/>
              </a:prstGeom>
              <a:solidFill>
                <a:srgbClr val="4F4A45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</a:endParaRPr>
              </a:p>
            </p:txBody>
          </p:sp>
          <p:sp>
            <p:nvSpPr>
              <p:cNvPr id="30" name="Скругленный прямоугольник 3">
                <a:extLst>
                  <a:ext uri="{FF2B5EF4-FFF2-40B4-BE49-F238E27FC236}">
                    <a16:creationId xmlns:a16="http://schemas.microsoft.com/office/drawing/2014/main" id="{F19C5675-21B8-4065-A2A5-8B8311622B5D}"/>
                  </a:ext>
                </a:extLst>
              </p:cNvPr>
              <p:cNvSpPr/>
              <p:nvPr/>
            </p:nvSpPr>
            <p:spPr>
              <a:xfrm rot="2700000">
                <a:off x="6516163" y="2604782"/>
                <a:ext cx="1686710" cy="1686710"/>
              </a:xfrm>
              <a:prstGeom prst="frame">
                <a:avLst/>
              </a:prstGeom>
              <a:solidFill>
                <a:srgbClr val="ED7D3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C4D5D-3226-4444-BC8E-7BD6D83BBEB6}"/>
                  </a:ext>
                </a:extLst>
              </p:cNvPr>
              <p:cNvSpPr txBox="1"/>
              <p:nvPr/>
            </p:nvSpPr>
            <p:spPr>
              <a:xfrm>
                <a:off x="2617814" y="3063419"/>
                <a:ext cx="569387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4400" i="1">
                    <a:latin typeface="DX몽블랑라운드ExB" panose="02020600000000000000" pitchFamily="18" charset="-127"/>
                    <a:ea typeface="DX몽블랑라운드ExB" panose="02020600000000000000" pitchFamily="18" charset="-127"/>
                  </a:rPr>
                  <a:t>1</a:t>
                </a:r>
                <a:endParaRPr lang="ko-KR" altLang="en-US" sz="4400" i="1">
                  <a:latin typeface="DX몽블랑라운드ExB" panose="02020600000000000000" pitchFamily="18" charset="-127"/>
                  <a:ea typeface="DX몽블랑라운드ExB" panose="02020600000000000000" pitchFamily="18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9188A0-33F4-4B28-A853-042982ED9F61}"/>
                  </a:ext>
                </a:extLst>
              </p:cNvPr>
              <p:cNvSpPr txBox="1"/>
              <p:nvPr/>
            </p:nvSpPr>
            <p:spPr>
              <a:xfrm>
                <a:off x="4846320" y="3063419"/>
                <a:ext cx="569387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4400" i="1">
                    <a:latin typeface="DX몽블랑라운드ExB" panose="02020600000000000000" pitchFamily="18" charset="-127"/>
                    <a:ea typeface="DX몽블랑라운드ExB" panose="02020600000000000000" pitchFamily="18" charset="-127"/>
                  </a:rPr>
                  <a:t>2</a:t>
                </a:r>
                <a:endParaRPr lang="ko-KR" altLang="en-US" sz="4400" i="1">
                  <a:latin typeface="DX몽블랑라운드ExB" panose="02020600000000000000" pitchFamily="18" charset="-127"/>
                  <a:ea typeface="DX몽블랑라운드ExB" panose="02020600000000000000" pitchFamily="18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A1B040-83C0-4DC3-94E1-0D4BA90C86CB}"/>
                  </a:ext>
                </a:extLst>
              </p:cNvPr>
              <p:cNvSpPr txBox="1"/>
              <p:nvPr/>
            </p:nvSpPr>
            <p:spPr>
              <a:xfrm>
                <a:off x="7074826" y="3063419"/>
                <a:ext cx="569387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4400" i="1">
                    <a:latin typeface="DX몽블랑라운드ExB" panose="02020600000000000000" pitchFamily="18" charset="-127"/>
                    <a:ea typeface="DX몽블랑라운드ExB" panose="02020600000000000000" pitchFamily="18" charset="-127"/>
                  </a:rPr>
                  <a:t>3</a:t>
                </a:r>
                <a:endParaRPr lang="ko-KR" altLang="en-US" sz="4400" i="1">
                  <a:latin typeface="DX몽블랑라운드ExB" panose="02020600000000000000" pitchFamily="18" charset="-127"/>
                  <a:ea typeface="DX몽블랑라운드ExB" panose="02020600000000000000" pitchFamily="18" charset="-127"/>
                </a:endParaRPr>
              </a:p>
            </p:txBody>
          </p:sp>
        </p:grpSp>
        <p:sp>
          <p:nvSpPr>
            <p:cNvPr id="43" name="TextBox 8">
              <a:extLst>
                <a:ext uri="{FF2B5EF4-FFF2-40B4-BE49-F238E27FC236}">
                  <a16:creationId xmlns:a16="http://schemas.microsoft.com/office/drawing/2014/main" id="{C58D0054-6257-4952-BDFE-E99C24754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3879" y="4838416"/>
              <a:ext cx="18200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171450" indent="-171450">
                <a:buClr>
                  <a:schemeClr val="tx2"/>
                </a:buClr>
                <a:buFontTx/>
                <a:buChar char="-"/>
              </a:pPr>
              <a:r>
                <a:rPr lang="en-US" altLang="ko-KR" sz="1400" b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 panose="020B0604020202020204" pitchFamily="34" charset="0"/>
                </a:rPr>
                <a:t>ERD</a:t>
              </a:r>
            </a:p>
            <a:p>
              <a:pPr marL="171450" indent="-171450">
                <a:buClr>
                  <a:schemeClr val="tx2"/>
                </a:buClr>
                <a:buFontTx/>
                <a:buChar char="-"/>
              </a:pPr>
              <a:endParaRPr lang="en-US" altLang="ko-KR" sz="1400" b="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03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0" y="363793"/>
            <a:ext cx="12191999" cy="6494207"/>
          </a:xfrm>
          <a:prstGeom prst="rect">
            <a:avLst/>
          </a:prstGeom>
          <a:solidFill>
            <a:srgbClr val="F6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01EE8E-47D8-4781-BDF7-3B81C4D611DE}"/>
              </a:ext>
            </a:extLst>
          </p:cNvPr>
          <p:cNvSpPr/>
          <p:nvPr/>
        </p:nvSpPr>
        <p:spPr>
          <a:xfrm>
            <a:off x="0" y="1"/>
            <a:ext cx="12192000" cy="4560424"/>
          </a:xfrm>
          <a:prstGeom prst="rect">
            <a:avLst/>
          </a:prstGeom>
          <a:solidFill>
            <a:srgbClr val="4F4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07C804-A2A8-4B96-8F19-D21497CE65CB}"/>
              </a:ext>
            </a:extLst>
          </p:cNvPr>
          <p:cNvCxnSpPr/>
          <p:nvPr/>
        </p:nvCxnSpPr>
        <p:spPr>
          <a:xfrm>
            <a:off x="717243" y="4168460"/>
            <a:ext cx="73411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A55786-0EB2-49A1-9D09-2197C69F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43" y="2989012"/>
            <a:ext cx="7341100" cy="1031967"/>
          </a:xfrm>
        </p:spPr>
        <p:txBody>
          <a:bodyPr anchor="b"/>
          <a:lstStyle/>
          <a:p>
            <a:r>
              <a:rPr lang="en-US" altLang="ko-KR">
                <a:solidFill>
                  <a:srgbClr val="FCF3DC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1 </a:t>
            </a:r>
            <a:r>
              <a:rPr lang="ko-KR" altLang="en-US">
                <a:solidFill>
                  <a:srgbClr val="FCF3DC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소개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6327A5E4-A2C7-432F-A118-B9E288D9FDC5}"/>
              </a:ext>
            </a:extLst>
          </p:cNvPr>
          <p:cNvSpPr txBox="1">
            <a:spLocks/>
          </p:cNvSpPr>
          <p:nvPr/>
        </p:nvSpPr>
        <p:spPr>
          <a:xfrm>
            <a:off x="717243" y="4849792"/>
            <a:ext cx="2870909" cy="1875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개발기간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9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07C804-A2A8-4B96-8F19-D21497CE65CB}"/>
              </a:ext>
            </a:extLst>
          </p:cNvPr>
          <p:cNvCxnSpPr/>
          <p:nvPr/>
        </p:nvCxnSpPr>
        <p:spPr>
          <a:xfrm>
            <a:off x="2427466" y="1538326"/>
            <a:ext cx="734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A55786-0EB2-49A1-9D09-2197C69F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878"/>
            <a:ext cx="10515600" cy="1031967"/>
          </a:xfrm>
        </p:spPr>
        <p:txBody>
          <a:bodyPr anchor="b"/>
          <a:lstStyle/>
          <a:p>
            <a:pPr algn="ctr"/>
            <a:r>
              <a:rPr lang="en-US" altLang="ko-KR">
                <a:solidFill>
                  <a:srgbClr val="4F4E53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TANJORINE</a:t>
            </a:r>
            <a:endParaRPr lang="ko-KR" altLang="en-US">
              <a:solidFill>
                <a:srgbClr val="4F4E53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24" name="양쪽 중괄호 23">
            <a:extLst>
              <a:ext uri="{FF2B5EF4-FFF2-40B4-BE49-F238E27FC236}">
                <a16:creationId xmlns:a16="http://schemas.microsoft.com/office/drawing/2014/main" id="{661991DF-2C5B-4DE9-BA90-7543B05AA6CB}"/>
              </a:ext>
            </a:extLst>
          </p:cNvPr>
          <p:cNvSpPr/>
          <p:nvPr/>
        </p:nvSpPr>
        <p:spPr>
          <a:xfrm>
            <a:off x="736922" y="2042442"/>
            <a:ext cx="10718156" cy="3657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81F46F8-D930-401D-8956-261130888D77}"/>
              </a:ext>
            </a:extLst>
          </p:cNvPr>
          <p:cNvSpPr txBox="1">
            <a:spLocks/>
          </p:cNvSpPr>
          <p:nvPr/>
        </p:nvSpPr>
        <p:spPr>
          <a:xfrm>
            <a:off x="1446835" y="2428240"/>
            <a:ext cx="9317622" cy="3271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Django, Vue</a:t>
            </a:r>
            <a:r>
              <a:rPr lang="ko-KR" altLang="en-US" sz="24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활용한 금융상품추천 사이트</a:t>
            </a:r>
            <a:endParaRPr lang="en-US" altLang="ko-KR" sz="24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0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</a:t>
            </a:r>
            <a:endParaRPr lang="en-US" altLang="ko-KR" sz="24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2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금융상품통합공시 </a:t>
            </a:r>
            <a:r>
              <a:rPr lang="en-US" altLang="ko-KR" sz="2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API, </a:t>
            </a:r>
            <a:r>
              <a:rPr lang="ko-KR" altLang="en-US" sz="2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카카오맵 </a:t>
            </a:r>
            <a:r>
              <a:rPr lang="en-US" altLang="ko-KR" sz="2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API, </a:t>
            </a:r>
            <a:r>
              <a:rPr lang="ko-KR" altLang="en-US" sz="2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한국수출입은행 </a:t>
            </a:r>
            <a:r>
              <a:rPr lang="en-US" altLang="ko-KR" sz="2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 3</a:t>
            </a:r>
            <a:r>
              <a:rPr lang="ko-KR" altLang="en-US" sz="2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오픈 </a:t>
            </a:r>
            <a:r>
              <a:rPr lang="en-US" altLang="ko-KR" sz="2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</a:t>
            </a:r>
            <a:r>
              <a:rPr lang="ko-KR" altLang="en-US" sz="2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활용해 사용자 편의성에 중점을 둔 프로젝트</a:t>
            </a:r>
            <a:endParaRPr lang="en-US" altLang="ko-KR" sz="20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개발기간 </a:t>
            </a:r>
            <a:r>
              <a:rPr lang="en-US" altLang="ko-KR" sz="24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20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23.11.16 ~ 23.11.24</a:t>
            </a:r>
            <a:endParaRPr lang="en-US" altLang="ko-KR" sz="24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62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0" y="363793"/>
            <a:ext cx="12191999" cy="6494207"/>
          </a:xfrm>
          <a:prstGeom prst="rect">
            <a:avLst/>
          </a:prstGeom>
          <a:solidFill>
            <a:srgbClr val="F6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01EE8E-47D8-4781-BDF7-3B81C4D611DE}"/>
              </a:ext>
            </a:extLst>
          </p:cNvPr>
          <p:cNvSpPr/>
          <p:nvPr/>
        </p:nvSpPr>
        <p:spPr>
          <a:xfrm>
            <a:off x="0" y="1"/>
            <a:ext cx="12192000" cy="4560424"/>
          </a:xfrm>
          <a:prstGeom prst="rect">
            <a:avLst/>
          </a:prstGeom>
          <a:solidFill>
            <a:srgbClr val="4F4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07C804-A2A8-4B96-8F19-D21497CE65CB}"/>
              </a:ext>
            </a:extLst>
          </p:cNvPr>
          <p:cNvCxnSpPr/>
          <p:nvPr/>
        </p:nvCxnSpPr>
        <p:spPr>
          <a:xfrm>
            <a:off x="717243" y="4168460"/>
            <a:ext cx="73411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A55786-0EB2-49A1-9D09-2197C69F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43" y="2989012"/>
            <a:ext cx="7341100" cy="1031967"/>
          </a:xfrm>
        </p:spPr>
        <p:txBody>
          <a:bodyPr anchor="b"/>
          <a:lstStyle/>
          <a:p>
            <a:r>
              <a:rPr lang="en-US" altLang="ko-KR">
                <a:solidFill>
                  <a:srgbClr val="FCF3DC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2 ERD</a:t>
            </a:r>
            <a:endParaRPr lang="ko-KR" altLang="en-US">
              <a:solidFill>
                <a:srgbClr val="FCF3DC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6327A5E4-A2C7-432F-A118-B9E288D9FDC5}"/>
              </a:ext>
            </a:extLst>
          </p:cNvPr>
          <p:cNvSpPr txBox="1">
            <a:spLocks/>
          </p:cNvSpPr>
          <p:nvPr/>
        </p:nvSpPr>
        <p:spPr>
          <a:xfrm>
            <a:off x="717243" y="4849792"/>
            <a:ext cx="2870909" cy="1875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53237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8B523B-D484-4045-BC8A-9B14D3DD0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45" y="1572513"/>
            <a:ext cx="9880910" cy="478749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8855BA-A293-CD41-596B-0450CCC0A031}"/>
              </a:ext>
            </a:extLst>
          </p:cNvPr>
          <p:cNvCxnSpPr/>
          <p:nvPr/>
        </p:nvCxnSpPr>
        <p:spPr>
          <a:xfrm>
            <a:off x="2427466" y="1477301"/>
            <a:ext cx="734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CC0D023-02C5-BCC5-498A-0C667CB9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853"/>
            <a:ext cx="10515600" cy="1031967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>
                <a:solidFill>
                  <a:srgbClr val="4F4E53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ERD</a:t>
            </a:r>
            <a:endParaRPr lang="ko-KR" altLang="en-US" sz="3600">
              <a:solidFill>
                <a:srgbClr val="4F4E53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96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0" y="363793"/>
            <a:ext cx="12191999" cy="6494207"/>
          </a:xfrm>
          <a:prstGeom prst="rect">
            <a:avLst/>
          </a:prstGeom>
          <a:solidFill>
            <a:srgbClr val="F6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01EE8E-47D8-4781-BDF7-3B81C4D611DE}"/>
              </a:ext>
            </a:extLst>
          </p:cNvPr>
          <p:cNvSpPr/>
          <p:nvPr/>
        </p:nvSpPr>
        <p:spPr>
          <a:xfrm>
            <a:off x="0" y="1"/>
            <a:ext cx="12192000" cy="4560424"/>
          </a:xfrm>
          <a:prstGeom prst="rect">
            <a:avLst/>
          </a:prstGeom>
          <a:solidFill>
            <a:srgbClr val="4F4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07C804-A2A8-4B96-8F19-D21497CE65CB}"/>
              </a:ext>
            </a:extLst>
          </p:cNvPr>
          <p:cNvCxnSpPr/>
          <p:nvPr/>
        </p:nvCxnSpPr>
        <p:spPr>
          <a:xfrm>
            <a:off x="717243" y="4168460"/>
            <a:ext cx="73411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A55786-0EB2-49A1-9D09-2197C69F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43" y="2989012"/>
            <a:ext cx="7341100" cy="1031967"/>
          </a:xfrm>
        </p:spPr>
        <p:txBody>
          <a:bodyPr anchor="b"/>
          <a:lstStyle/>
          <a:p>
            <a:r>
              <a:rPr lang="en-US" altLang="ko-KR">
                <a:solidFill>
                  <a:srgbClr val="FCF3DC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3 </a:t>
            </a:r>
            <a:r>
              <a:rPr lang="ko-KR" altLang="en-US">
                <a:solidFill>
                  <a:srgbClr val="FCF3DC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기능구현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50FC36-5A7E-16EE-D5F6-746410D955AB}"/>
              </a:ext>
            </a:extLst>
          </p:cNvPr>
          <p:cNvSpPr txBox="1">
            <a:spLocks/>
          </p:cNvSpPr>
          <p:nvPr/>
        </p:nvSpPr>
        <p:spPr>
          <a:xfrm>
            <a:off x="717243" y="4707906"/>
            <a:ext cx="2870909" cy="21500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예금 적금 금리 비교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환율 계산기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주변 은행 검색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맞춤 상품 추천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회원관리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커뮤니티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게시판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268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07C804-A2A8-4B96-8F19-D21497CE65CB}"/>
              </a:ext>
            </a:extLst>
          </p:cNvPr>
          <p:cNvCxnSpPr/>
          <p:nvPr/>
        </p:nvCxnSpPr>
        <p:spPr>
          <a:xfrm>
            <a:off x="2427466" y="1477301"/>
            <a:ext cx="734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A55786-0EB2-49A1-9D09-2197C69F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853"/>
            <a:ext cx="10515600" cy="1031967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>
                <a:solidFill>
                  <a:srgbClr val="4F4E53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예금 </a:t>
            </a:r>
            <a:r>
              <a:rPr lang="en-US" altLang="ko-KR" sz="3600">
                <a:solidFill>
                  <a:srgbClr val="4F4E53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&amp; </a:t>
            </a:r>
            <a:r>
              <a:rPr lang="ko-KR" altLang="en-US" sz="3600">
                <a:solidFill>
                  <a:srgbClr val="4F4E53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적금 금리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D7715-F7EA-F487-2F3C-B9E22D9ABF7B}"/>
              </a:ext>
            </a:extLst>
          </p:cNvPr>
          <p:cNvSpPr txBox="1">
            <a:spLocks/>
          </p:cNvSpPr>
          <p:nvPr/>
        </p:nvSpPr>
        <p:spPr>
          <a:xfrm>
            <a:off x="3616960" y="4726085"/>
            <a:ext cx="4958080" cy="17681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예금상품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적금상품을 데이터셋을 분리하여 보여줌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4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간단한 조작으로 정렬 기준 변경 가능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클릭시 상품의 상세 정보 확인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상세 화면에서 옵션 클릭시 상품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</a:t>
            </a: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옵션 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4C6102-F60B-F785-6CC4-C24C985B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58" y="1710542"/>
            <a:ext cx="7062883" cy="286806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1019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A86A8-D519-4180-A41C-6A3587B806B6}"/>
              </a:ext>
            </a:extLst>
          </p:cNvPr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고딕"/>
              <a:cs typeface="+mn-cs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D32FF3-3BE0-AF46-BE80-A9A6B40B3A28}"/>
              </a:ext>
            </a:extLst>
          </p:cNvPr>
          <p:cNvSpPr txBox="1">
            <a:spLocks/>
          </p:cNvSpPr>
          <p:nvPr/>
        </p:nvSpPr>
        <p:spPr>
          <a:xfrm>
            <a:off x="3943366" y="4485003"/>
            <a:ext cx="4305268" cy="10887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1, </a:t>
            </a: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r>
              <a:rPr lang="en-US" altLang="ko-KR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</a:t>
            </a: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모두 선택시 계산된 환율 출력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 또는 금액 변경시 자동으로 환율 변경 </a:t>
            </a:r>
            <a:endParaRPr lang="en-US" altLang="ko-KR" sz="18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r>
              <a:rPr lang="en-US" altLang="ko-KR" sz="14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</a:t>
            </a:r>
            <a:r>
              <a:rPr lang="ko-KR" altLang="en-US" sz="1400">
                <a:solidFill>
                  <a:srgbClr val="4F4E5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기준으로 값이 변경됨</a:t>
            </a:r>
            <a:endParaRPr lang="en-US" altLang="ko-KR" sz="1400">
              <a:solidFill>
                <a:srgbClr val="4F4E5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30CDE6-2F97-9934-FC95-82D40020DA4A}"/>
              </a:ext>
            </a:extLst>
          </p:cNvPr>
          <p:cNvCxnSpPr/>
          <p:nvPr/>
        </p:nvCxnSpPr>
        <p:spPr>
          <a:xfrm>
            <a:off x="2427466" y="1477301"/>
            <a:ext cx="734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EA32B9D7-0A28-1550-DFCA-79936565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853"/>
            <a:ext cx="10515600" cy="1031967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>
                <a:solidFill>
                  <a:srgbClr val="4F4E53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환율 계산기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54EA854-C2E2-17BF-5413-921B8762B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1" y="2402662"/>
            <a:ext cx="9883997" cy="145554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9821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컬러컬러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4F4E53"/>
      </a:accent1>
      <a:accent2>
        <a:srgbClr val="F2E8DE"/>
      </a:accent2>
      <a:accent3>
        <a:srgbClr val="5D141B"/>
      </a:accent3>
      <a:accent4>
        <a:srgbClr val="C52436"/>
      </a:accent4>
      <a:accent5>
        <a:srgbClr val="F7E1A7"/>
      </a:accent5>
      <a:accent6>
        <a:srgbClr val="2F5496"/>
      </a:accent6>
      <a:hlink>
        <a:srgbClr val="262626"/>
      </a:hlink>
      <a:folHlink>
        <a:srgbClr val="262626"/>
      </a:folHlink>
    </a:clrScheme>
    <a:fontScheme name="사용자 지정 24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340</Words>
  <Application>Microsoft Office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나눔스퀘어_ac Bold</vt:lpstr>
      <vt:lpstr>DX몽블랑라운드ExB</vt:lpstr>
      <vt:lpstr>Wingdings</vt:lpstr>
      <vt:lpstr>나눔스퀘어_ac</vt:lpstr>
      <vt:lpstr>나눔스퀘어_ac ExtraBold</vt:lpstr>
      <vt:lpstr>Arial</vt:lpstr>
      <vt:lpstr>Segoe UI</vt:lpstr>
      <vt:lpstr>Office 테마</vt:lpstr>
      <vt:lpstr>TANJORINE</vt:lpstr>
      <vt:lpstr>목차</vt:lpstr>
      <vt:lpstr>1 소개</vt:lpstr>
      <vt:lpstr>TANJORINE</vt:lpstr>
      <vt:lpstr>2 ERD</vt:lpstr>
      <vt:lpstr>ERD</vt:lpstr>
      <vt:lpstr>3 기능구현</vt:lpstr>
      <vt:lpstr>예금 &amp; 적금 금리 비교</vt:lpstr>
      <vt:lpstr>환율 계산기</vt:lpstr>
      <vt:lpstr>주변 은행 검색</vt:lpstr>
      <vt:lpstr>사용자 맞춤 상품 추천</vt:lpstr>
      <vt:lpstr>회원관리</vt:lpstr>
      <vt:lpstr>커뮤니티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규리 박</cp:lastModifiedBy>
  <cp:revision>48</cp:revision>
  <dcterms:created xsi:type="dcterms:W3CDTF">2015-12-15T01:40:36Z</dcterms:created>
  <dcterms:modified xsi:type="dcterms:W3CDTF">2023-11-24T02:56:04Z</dcterms:modified>
</cp:coreProperties>
</file>