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notesMasterIdLst>
    <p:notesMasterId r:id="rId18"/>
  </p:notesMasterIdLst>
  <p:sldIdLst>
    <p:sldId id="256" r:id="rId2"/>
    <p:sldId id="272" r:id="rId3"/>
    <p:sldId id="257" r:id="rId4"/>
    <p:sldId id="271" r:id="rId5"/>
    <p:sldId id="258" r:id="rId6"/>
    <p:sldId id="278" r:id="rId7"/>
    <p:sldId id="260" r:id="rId8"/>
    <p:sldId id="261" r:id="rId9"/>
    <p:sldId id="262" r:id="rId10"/>
    <p:sldId id="280" r:id="rId11"/>
    <p:sldId id="279" r:id="rId12"/>
    <p:sldId id="283" r:id="rId13"/>
    <p:sldId id="274" r:id="rId14"/>
    <p:sldId id="275" r:id="rId15"/>
    <p:sldId id="276"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79742" autoAdjust="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3D2F8-8FDE-4C67-83F6-9EB1B7EED54C}"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US"/>
        </a:p>
      </dgm:t>
    </dgm:pt>
    <dgm:pt modelId="{2F4E009F-57A8-45E2-92E2-1B60534CC775}">
      <dgm:prSet custT="1"/>
      <dgm:spPr/>
      <dgm:t>
        <a:bodyPr/>
        <a:lstStyle/>
        <a:p>
          <a:r>
            <a:rPr lang="en-US" sz="2000" dirty="0"/>
            <a:t>Find out the hash value of known malicious files by SHA-512 and save them in a single file</a:t>
          </a:r>
        </a:p>
      </dgm:t>
    </dgm:pt>
    <dgm:pt modelId="{E7238310-886A-482C-B326-3BC247406CDF}" type="parTrans" cxnId="{D4DD4A2B-80D7-4697-92C9-F2439B1A3497}">
      <dgm:prSet/>
      <dgm:spPr/>
      <dgm:t>
        <a:bodyPr/>
        <a:lstStyle/>
        <a:p>
          <a:endParaRPr lang="en-US"/>
        </a:p>
      </dgm:t>
    </dgm:pt>
    <dgm:pt modelId="{6AD98CA0-E623-4E66-9FD4-4F02732EB660}" type="sibTrans" cxnId="{D4DD4A2B-80D7-4697-92C9-F2439B1A3497}">
      <dgm:prSet/>
      <dgm:spPr/>
      <dgm:t>
        <a:bodyPr/>
        <a:lstStyle/>
        <a:p>
          <a:endParaRPr lang="en-US"/>
        </a:p>
      </dgm:t>
    </dgm:pt>
    <dgm:pt modelId="{E2CB2115-B709-4C33-8638-D6697C3C2A2B}">
      <dgm:prSet custT="1"/>
      <dgm:spPr/>
      <dgm:t>
        <a:bodyPr/>
        <a:lstStyle/>
        <a:p>
          <a:r>
            <a:rPr lang="en-US" sz="2000" dirty="0"/>
            <a:t>Reads a file as a single string as input and find the hash value of this file also by SHA-512</a:t>
          </a:r>
        </a:p>
      </dgm:t>
    </dgm:pt>
    <dgm:pt modelId="{0E6DD72A-A146-4B12-B33E-0963C36BB965}" type="parTrans" cxnId="{C988D47A-3141-41B2-9780-AC47591BFE94}">
      <dgm:prSet/>
      <dgm:spPr/>
      <dgm:t>
        <a:bodyPr/>
        <a:lstStyle/>
        <a:p>
          <a:endParaRPr lang="en-US"/>
        </a:p>
      </dgm:t>
    </dgm:pt>
    <dgm:pt modelId="{466FBD83-DF6E-4A17-88C4-E9D3A7F8F592}" type="sibTrans" cxnId="{C988D47A-3141-41B2-9780-AC47591BFE94}">
      <dgm:prSet/>
      <dgm:spPr/>
      <dgm:t>
        <a:bodyPr/>
        <a:lstStyle/>
        <a:p>
          <a:endParaRPr lang="en-US"/>
        </a:p>
      </dgm:t>
    </dgm:pt>
    <dgm:pt modelId="{C90ECAA9-4375-4245-9414-B4D2BDCC7734}">
      <dgm:prSet custT="1"/>
      <dgm:spPr/>
      <dgm:t>
        <a:bodyPr/>
        <a:lstStyle/>
        <a:p>
          <a:r>
            <a:rPr lang="en-US" sz="2000" dirty="0"/>
            <a:t>Matches the hash value of input file and the hash value of malware using a string matching algorithm</a:t>
          </a:r>
        </a:p>
      </dgm:t>
    </dgm:pt>
    <dgm:pt modelId="{6FF4D0C0-A307-4F0C-8A5D-9E417C52C69A}" type="parTrans" cxnId="{0FEF2E1D-07FF-4145-AB3D-0FB6E976160A}">
      <dgm:prSet/>
      <dgm:spPr/>
      <dgm:t>
        <a:bodyPr/>
        <a:lstStyle/>
        <a:p>
          <a:endParaRPr lang="en-US"/>
        </a:p>
      </dgm:t>
    </dgm:pt>
    <dgm:pt modelId="{FD489B43-F29A-47BB-92CF-64584135128B}" type="sibTrans" cxnId="{0FEF2E1D-07FF-4145-AB3D-0FB6E976160A}">
      <dgm:prSet/>
      <dgm:spPr/>
      <dgm:t>
        <a:bodyPr/>
        <a:lstStyle/>
        <a:p>
          <a:endParaRPr lang="en-US"/>
        </a:p>
      </dgm:t>
    </dgm:pt>
    <dgm:pt modelId="{2EF6C8DE-8148-4487-AE20-CA92F361CE19}">
      <dgm:prSet custT="1"/>
      <dgm:spPr/>
      <dgm:t>
        <a:bodyPr/>
        <a:lstStyle/>
        <a:p>
          <a:br>
            <a:rPr lang="en-US" sz="2000" i="0" dirty="0"/>
          </a:br>
          <a:r>
            <a:rPr lang="en-US" sz="2000" i="0" dirty="0"/>
            <a:t>If there finds a match, then the input file contains malware and conduct a static </a:t>
          </a:r>
          <a:r>
            <a:rPr lang="en-US" sz="2000" i="0" dirty="0" err="1"/>
            <a:t>analyser</a:t>
          </a:r>
          <a:br>
            <a:rPr lang="en-US" sz="2000" i="0" dirty="0"/>
          </a:br>
          <a:br>
            <a:rPr lang="en-US" sz="2000" i="0" dirty="0"/>
          </a:br>
          <a:br>
            <a:rPr lang="en-US" sz="2000" i="0" dirty="0"/>
          </a:br>
          <a:br>
            <a:rPr lang="en-US" sz="2000" i="0" dirty="0"/>
          </a:br>
          <a:br>
            <a:rPr lang="en-US" sz="2000" i="0" dirty="0"/>
          </a:br>
          <a:endParaRPr lang="en-US" sz="2000" dirty="0"/>
        </a:p>
      </dgm:t>
    </dgm:pt>
    <dgm:pt modelId="{71AF561F-CBC8-4042-9C76-0E436D74AFA3}" type="sibTrans" cxnId="{DEE4E497-61B4-43A3-B7C9-9021080C8B6E}">
      <dgm:prSet/>
      <dgm:spPr/>
      <dgm:t>
        <a:bodyPr/>
        <a:lstStyle/>
        <a:p>
          <a:endParaRPr lang="en-US"/>
        </a:p>
      </dgm:t>
    </dgm:pt>
    <dgm:pt modelId="{89852DA7-28A6-4E90-9F18-148725F76EBE}" type="parTrans" cxnId="{DEE4E497-61B4-43A3-B7C9-9021080C8B6E}">
      <dgm:prSet/>
      <dgm:spPr/>
      <dgm:t>
        <a:bodyPr/>
        <a:lstStyle/>
        <a:p>
          <a:endParaRPr lang="en-US"/>
        </a:p>
      </dgm:t>
    </dgm:pt>
    <dgm:pt modelId="{DBC069A7-4488-4D4C-9945-5E628F89668C}" type="pres">
      <dgm:prSet presAssocID="{2EF3D2F8-8FDE-4C67-83F6-9EB1B7EED54C}" presName="diagram" presStyleCnt="0">
        <dgm:presLayoutVars>
          <dgm:chPref val="1"/>
          <dgm:dir/>
          <dgm:animOne val="branch"/>
          <dgm:animLvl val="lvl"/>
          <dgm:resizeHandles/>
        </dgm:presLayoutVars>
      </dgm:prSet>
      <dgm:spPr/>
    </dgm:pt>
    <dgm:pt modelId="{46FDB298-B3CD-435D-9CF8-0616CF37DDAD}" type="pres">
      <dgm:prSet presAssocID="{2F4E009F-57A8-45E2-92E2-1B60534CC775}" presName="root" presStyleCnt="0"/>
      <dgm:spPr/>
    </dgm:pt>
    <dgm:pt modelId="{4CD09C50-DDB2-4C8C-882E-A9DD869D01D1}" type="pres">
      <dgm:prSet presAssocID="{2F4E009F-57A8-45E2-92E2-1B60534CC775}" presName="rootComposite" presStyleCnt="0"/>
      <dgm:spPr/>
    </dgm:pt>
    <dgm:pt modelId="{E28A019C-2F49-43AF-8A90-9A20110628A0}" type="pres">
      <dgm:prSet presAssocID="{2F4E009F-57A8-45E2-92E2-1B60534CC775}" presName="rootText" presStyleLbl="node1" presStyleIdx="0" presStyleCnt="4" custScaleX="83123" custScaleY="244162" custLinFactNeighborX="-5061" custLinFactNeighborY="-37649"/>
      <dgm:spPr/>
    </dgm:pt>
    <dgm:pt modelId="{7EAD88FF-EF4D-4D20-A8F4-43ADFE36A2C3}" type="pres">
      <dgm:prSet presAssocID="{2F4E009F-57A8-45E2-92E2-1B60534CC775}" presName="rootConnector" presStyleLbl="node1" presStyleIdx="0" presStyleCnt="4"/>
      <dgm:spPr/>
    </dgm:pt>
    <dgm:pt modelId="{7BB87B85-C0A1-4708-AC17-488BB9953BA1}" type="pres">
      <dgm:prSet presAssocID="{2F4E009F-57A8-45E2-92E2-1B60534CC775}" presName="childShape" presStyleCnt="0"/>
      <dgm:spPr/>
    </dgm:pt>
    <dgm:pt modelId="{CA30A2FC-5F17-4D4C-BDFC-047F87CB1BB1}" type="pres">
      <dgm:prSet presAssocID="{E2CB2115-B709-4C33-8638-D6697C3C2A2B}" presName="root" presStyleCnt="0"/>
      <dgm:spPr/>
    </dgm:pt>
    <dgm:pt modelId="{ECAE1753-39A5-49F3-B3F0-2F2734692999}" type="pres">
      <dgm:prSet presAssocID="{E2CB2115-B709-4C33-8638-D6697C3C2A2B}" presName="rootComposite" presStyleCnt="0"/>
      <dgm:spPr/>
    </dgm:pt>
    <dgm:pt modelId="{0EA54581-1F5E-435C-A704-E28490CFB5F2}" type="pres">
      <dgm:prSet presAssocID="{E2CB2115-B709-4C33-8638-D6697C3C2A2B}" presName="rootText" presStyleLbl="node1" presStyleIdx="1" presStyleCnt="4" custScaleX="100602" custScaleY="235898" custLinFactNeighborX="-17263" custLinFactNeighborY="-19512"/>
      <dgm:spPr/>
    </dgm:pt>
    <dgm:pt modelId="{534E06CF-1519-494A-AD45-5F6935D47998}" type="pres">
      <dgm:prSet presAssocID="{E2CB2115-B709-4C33-8638-D6697C3C2A2B}" presName="rootConnector" presStyleLbl="node1" presStyleIdx="1" presStyleCnt="4"/>
      <dgm:spPr/>
    </dgm:pt>
    <dgm:pt modelId="{C2C0962F-4BAF-4337-98F6-4E27002540A1}" type="pres">
      <dgm:prSet presAssocID="{E2CB2115-B709-4C33-8638-D6697C3C2A2B}" presName="childShape" presStyleCnt="0"/>
      <dgm:spPr/>
    </dgm:pt>
    <dgm:pt modelId="{1E04B6CA-EEEA-40DF-B602-9D51A031A4C8}" type="pres">
      <dgm:prSet presAssocID="{C90ECAA9-4375-4245-9414-B4D2BDCC7734}" presName="root" presStyleCnt="0"/>
      <dgm:spPr/>
    </dgm:pt>
    <dgm:pt modelId="{74F719C4-DD4E-40DD-808D-CEE31A8F073D}" type="pres">
      <dgm:prSet presAssocID="{C90ECAA9-4375-4245-9414-B4D2BDCC7734}" presName="rootComposite" presStyleCnt="0"/>
      <dgm:spPr/>
    </dgm:pt>
    <dgm:pt modelId="{7D774071-41B7-46EF-8B62-07FF7AD5C7CB}" type="pres">
      <dgm:prSet presAssocID="{C90ECAA9-4375-4245-9414-B4D2BDCC7734}" presName="rootText" presStyleLbl="node1" presStyleIdx="2" presStyleCnt="4" custScaleX="94170" custScaleY="235814" custLinFactNeighborX="-30307" custLinFactNeighborY="-34337"/>
      <dgm:spPr/>
    </dgm:pt>
    <dgm:pt modelId="{8091D77C-62EC-489A-B349-A030AA7C2438}" type="pres">
      <dgm:prSet presAssocID="{C90ECAA9-4375-4245-9414-B4D2BDCC7734}" presName="rootConnector" presStyleLbl="node1" presStyleIdx="2" presStyleCnt="4"/>
      <dgm:spPr/>
    </dgm:pt>
    <dgm:pt modelId="{CE8F0EA1-D5CA-47F7-AA8C-F99916B67A37}" type="pres">
      <dgm:prSet presAssocID="{C90ECAA9-4375-4245-9414-B4D2BDCC7734}" presName="childShape" presStyleCnt="0"/>
      <dgm:spPr/>
    </dgm:pt>
    <dgm:pt modelId="{93AFF349-D64E-4F13-9C0E-AC6D80F21952}" type="pres">
      <dgm:prSet presAssocID="{2EF6C8DE-8148-4487-AE20-CA92F361CE19}" presName="root" presStyleCnt="0"/>
      <dgm:spPr/>
    </dgm:pt>
    <dgm:pt modelId="{FA91D255-88D7-471A-B16B-E0A2F9C998C0}" type="pres">
      <dgm:prSet presAssocID="{2EF6C8DE-8148-4487-AE20-CA92F361CE19}" presName="rootComposite" presStyleCnt="0"/>
      <dgm:spPr/>
    </dgm:pt>
    <dgm:pt modelId="{6E0692AA-0DA9-49AA-BB8F-FB6E156F9C59}" type="pres">
      <dgm:prSet presAssocID="{2EF6C8DE-8148-4487-AE20-CA92F361CE19}" presName="rootText" presStyleLbl="node1" presStyleIdx="3" presStyleCnt="4" custScaleX="79976" custScaleY="233003" custLinFactNeighborX="-45759" custLinFactNeighborY="-44461"/>
      <dgm:spPr/>
    </dgm:pt>
    <dgm:pt modelId="{58C4E48C-D1AB-4449-AB0B-3ECB770C037A}" type="pres">
      <dgm:prSet presAssocID="{2EF6C8DE-8148-4487-AE20-CA92F361CE19}" presName="rootConnector" presStyleLbl="node1" presStyleIdx="3" presStyleCnt="4"/>
      <dgm:spPr/>
    </dgm:pt>
    <dgm:pt modelId="{556DA679-B843-49C0-95BF-5B8A1F99AD15}" type="pres">
      <dgm:prSet presAssocID="{2EF6C8DE-8148-4487-AE20-CA92F361CE19}" presName="childShape" presStyleCnt="0"/>
      <dgm:spPr/>
    </dgm:pt>
  </dgm:ptLst>
  <dgm:cxnLst>
    <dgm:cxn modelId="{B415A706-A64A-45E1-8D3B-0B03049CB6D1}" type="presOf" srcId="{C90ECAA9-4375-4245-9414-B4D2BDCC7734}" destId="{7D774071-41B7-46EF-8B62-07FF7AD5C7CB}" srcOrd="0" destOrd="0" presId="urn:microsoft.com/office/officeart/2005/8/layout/hierarchy3"/>
    <dgm:cxn modelId="{1CF87708-8FB0-4604-AC48-2D8F0001457B}" type="presOf" srcId="{E2CB2115-B709-4C33-8638-D6697C3C2A2B}" destId="{0EA54581-1F5E-435C-A704-E28490CFB5F2}" srcOrd="0" destOrd="0" presId="urn:microsoft.com/office/officeart/2005/8/layout/hierarchy3"/>
    <dgm:cxn modelId="{CBBE6A19-17BC-477B-A56E-86989B21C68B}" type="presOf" srcId="{2EF6C8DE-8148-4487-AE20-CA92F361CE19}" destId="{58C4E48C-D1AB-4449-AB0B-3ECB770C037A}" srcOrd="1" destOrd="0" presId="urn:microsoft.com/office/officeart/2005/8/layout/hierarchy3"/>
    <dgm:cxn modelId="{0FEF2E1D-07FF-4145-AB3D-0FB6E976160A}" srcId="{2EF3D2F8-8FDE-4C67-83F6-9EB1B7EED54C}" destId="{C90ECAA9-4375-4245-9414-B4D2BDCC7734}" srcOrd="2" destOrd="0" parTransId="{6FF4D0C0-A307-4F0C-8A5D-9E417C52C69A}" sibTransId="{FD489B43-F29A-47BB-92CF-64584135128B}"/>
    <dgm:cxn modelId="{D4DD4A2B-80D7-4697-92C9-F2439B1A3497}" srcId="{2EF3D2F8-8FDE-4C67-83F6-9EB1B7EED54C}" destId="{2F4E009F-57A8-45E2-92E2-1B60534CC775}" srcOrd="0" destOrd="0" parTransId="{E7238310-886A-482C-B326-3BC247406CDF}" sibTransId="{6AD98CA0-E623-4E66-9FD4-4F02732EB660}"/>
    <dgm:cxn modelId="{35621E61-7634-4F77-9123-6BF89F27D400}" type="presOf" srcId="{2EF3D2F8-8FDE-4C67-83F6-9EB1B7EED54C}" destId="{DBC069A7-4488-4D4C-9945-5E628F89668C}" srcOrd="0" destOrd="0" presId="urn:microsoft.com/office/officeart/2005/8/layout/hierarchy3"/>
    <dgm:cxn modelId="{46D6C066-F8EC-4C04-805C-EECC8F7E765A}" type="presOf" srcId="{2EF6C8DE-8148-4487-AE20-CA92F361CE19}" destId="{6E0692AA-0DA9-49AA-BB8F-FB6E156F9C59}" srcOrd="0" destOrd="0" presId="urn:microsoft.com/office/officeart/2005/8/layout/hierarchy3"/>
    <dgm:cxn modelId="{E31C8159-8A99-4520-99D0-4F629D9744D4}" type="presOf" srcId="{C90ECAA9-4375-4245-9414-B4D2BDCC7734}" destId="{8091D77C-62EC-489A-B349-A030AA7C2438}" srcOrd="1" destOrd="0" presId="urn:microsoft.com/office/officeart/2005/8/layout/hierarchy3"/>
    <dgm:cxn modelId="{C988D47A-3141-41B2-9780-AC47591BFE94}" srcId="{2EF3D2F8-8FDE-4C67-83F6-9EB1B7EED54C}" destId="{E2CB2115-B709-4C33-8638-D6697C3C2A2B}" srcOrd="1" destOrd="0" parTransId="{0E6DD72A-A146-4B12-B33E-0963C36BB965}" sibTransId="{466FBD83-DF6E-4A17-88C4-E9D3A7F8F592}"/>
    <dgm:cxn modelId="{DEE4E497-61B4-43A3-B7C9-9021080C8B6E}" srcId="{2EF3D2F8-8FDE-4C67-83F6-9EB1B7EED54C}" destId="{2EF6C8DE-8148-4487-AE20-CA92F361CE19}" srcOrd="3" destOrd="0" parTransId="{89852DA7-28A6-4E90-9F18-148725F76EBE}" sibTransId="{71AF561F-CBC8-4042-9C76-0E436D74AFA3}"/>
    <dgm:cxn modelId="{7C9C69B4-8078-4F5D-8A5E-73BE6EAEF02A}" type="presOf" srcId="{E2CB2115-B709-4C33-8638-D6697C3C2A2B}" destId="{534E06CF-1519-494A-AD45-5F6935D47998}" srcOrd="1" destOrd="0" presId="urn:microsoft.com/office/officeart/2005/8/layout/hierarchy3"/>
    <dgm:cxn modelId="{6FD7F4BE-079D-4CCD-A198-7A9E2B061173}" type="presOf" srcId="{2F4E009F-57A8-45E2-92E2-1B60534CC775}" destId="{E28A019C-2F49-43AF-8A90-9A20110628A0}" srcOrd="0" destOrd="0" presId="urn:microsoft.com/office/officeart/2005/8/layout/hierarchy3"/>
    <dgm:cxn modelId="{A8BED4EE-3689-408E-ADEE-7023023EC104}" type="presOf" srcId="{2F4E009F-57A8-45E2-92E2-1B60534CC775}" destId="{7EAD88FF-EF4D-4D20-A8F4-43ADFE36A2C3}" srcOrd="1" destOrd="0" presId="urn:microsoft.com/office/officeart/2005/8/layout/hierarchy3"/>
    <dgm:cxn modelId="{CA18460C-9D2C-49DA-A1A0-AA1CE7F130AC}" type="presParOf" srcId="{DBC069A7-4488-4D4C-9945-5E628F89668C}" destId="{46FDB298-B3CD-435D-9CF8-0616CF37DDAD}" srcOrd="0" destOrd="0" presId="urn:microsoft.com/office/officeart/2005/8/layout/hierarchy3"/>
    <dgm:cxn modelId="{CEF53A6B-0925-4422-8AF7-A9688D23DC98}" type="presParOf" srcId="{46FDB298-B3CD-435D-9CF8-0616CF37DDAD}" destId="{4CD09C50-DDB2-4C8C-882E-A9DD869D01D1}" srcOrd="0" destOrd="0" presId="urn:microsoft.com/office/officeart/2005/8/layout/hierarchy3"/>
    <dgm:cxn modelId="{7B6C126B-E105-4A4B-A9E2-5D85A15EC718}" type="presParOf" srcId="{4CD09C50-DDB2-4C8C-882E-A9DD869D01D1}" destId="{E28A019C-2F49-43AF-8A90-9A20110628A0}" srcOrd="0" destOrd="0" presId="urn:microsoft.com/office/officeart/2005/8/layout/hierarchy3"/>
    <dgm:cxn modelId="{D75E7459-ED10-4426-B0C2-4F7EBBEC795D}" type="presParOf" srcId="{4CD09C50-DDB2-4C8C-882E-A9DD869D01D1}" destId="{7EAD88FF-EF4D-4D20-A8F4-43ADFE36A2C3}" srcOrd="1" destOrd="0" presId="urn:microsoft.com/office/officeart/2005/8/layout/hierarchy3"/>
    <dgm:cxn modelId="{F64B2C36-6093-4852-BA12-3FBC729535AD}" type="presParOf" srcId="{46FDB298-B3CD-435D-9CF8-0616CF37DDAD}" destId="{7BB87B85-C0A1-4708-AC17-488BB9953BA1}" srcOrd="1" destOrd="0" presId="urn:microsoft.com/office/officeart/2005/8/layout/hierarchy3"/>
    <dgm:cxn modelId="{8E462344-50C5-4E43-82CE-0B36A060FD4B}" type="presParOf" srcId="{DBC069A7-4488-4D4C-9945-5E628F89668C}" destId="{CA30A2FC-5F17-4D4C-BDFC-047F87CB1BB1}" srcOrd="1" destOrd="0" presId="urn:microsoft.com/office/officeart/2005/8/layout/hierarchy3"/>
    <dgm:cxn modelId="{CEA3BE10-F4D4-44ED-A337-3F71F681DE1E}" type="presParOf" srcId="{CA30A2FC-5F17-4D4C-BDFC-047F87CB1BB1}" destId="{ECAE1753-39A5-49F3-B3F0-2F2734692999}" srcOrd="0" destOrd="0" presId="urn:microsoft.com/office/officeart/2005/8/layout/hierarchy3"/>
    <dgm:cxn modelId="{3E0899FE-9099-4A76-A06D-AA7791341A09}" type="presParOf" srcId="{ECAE1753-39A5-49F3-B3F0-2F2734692999}" destId="{0EA54581-1F5E-435C-A704-E28490CFB5F2}" srcOrd="0" destOrd="0" presId="urn:microsoft.com/office/officeart/2005/8/layout/hierarchy3"/>
    <dgm:cxn modelId="{3C74620C-49EE-44AB-9D89-7363796D91DE}" type="presParOf" srcId="{ECAE1753-39A5-49F3-B3F0-2F2734692999}" destId="{534E06CF-1519-494A-AD45-5F6935D47998}" srcOrd="1" destOrd="0" presId="urn:microsoft.com/office/officeart/2005/8/layout/hierarchy3"/>
    <dgm:cxn modelId="{0E63452C-AAA6-49E7-9405-361BCF3D91D0}" type="presParOf" srcId="{CA30A2FC-5F17-4D4C-BDFC-047F87CB1BB1}" destId="{C2C0962F-4BAF-4337-98F6-4E27002540A1}" srcOrd="1" destOrd="0" presId="urn:microsoft.com/office/officeart/2005/8/layout/hierarchy3"/>
    <dgm:cxn modelId="{20F61E07-C89D-4321-89F8-C2432705BB38}" type="presParOf" srcId="{DBC069A7-4488-4D4C-9945-5E628F89668C}" destId="{1E04B6CA-EEEA-40DF-B602-9D51A031A4C8}" srcOrd="2" destOrd="0" presId="urn:microsoft.com/office/officeart/2005/8/layout/hierarchy3"/>
    <dgm:cxn modelId="{FE3AB6ED-0C17-44A8-B2CB-C73112555392}" type="presParOf" srcId="{1E04B6CA-EEEA-40DF-B602-9D51A031A4C8}" destId="{74F719C4-DD4E-40DD-808D-CEE31A8F073D}" srcOrd="0" destOrd="0" presId="urn:microsoft.com/office/officeart/2005/8/layout/hierarchy3"/>
    <dgm:cxn modelId="{BFBC9E93-810C-4DBE-91FE-0695421DE9AF}" type="presParOf" srcId="{74F719C4-DD4E-40DD-808D-CEE31A8F073D}" destId="{7D774071-41B7-46EF-8B62-07FF7AD5C7CB}" srcOrd="0" destOrd="0" presId="urn:microsoft.com/office/officeart/2005/8/layout/hierarchy3"/>
    <dgm:cxn modelId="{49CF5927-C0DC-42AD-B710-099AB7EBEC00}" type="presParOf" srcId="{74F719C4-DD4E-40DD-808D-CEE31A8F073D}" destId="{8091D77C-62EC-489A-B349-A030AA7C2438}" srcOrd="1" destOrd="0" presId="urn:microsoft.com/office/officeart/2005/8/layout/hierarchy3"/>
    <dgm:cxn modelId="{13BA3ED4-E3AB-4DDA-8266-CE8D16A7EA0F}" type="presParOf" srcId="{1E04B6CA-EEEA-40DF-B602-9D51A031A4C8}" destId="{CE8F0EA1-D5CA-47F7-AA8C-F99916B67A37}" srcOrd="1" destOrd="0" presId="urn:microsoft.com/office/officeart/2005/8/layout/hierarchy3"/>
    <dgm:cxn modelId="{7D15D2E8-9CA2-4D07-A9E0-36F17CA2E30B}" type="presParOf" srcId="{DBC069A7-4488-4D4C-9945-5E628F89668C}" destId="{93AFF349-D64E-4F13-9C0E-AC6D80F21952}" srcOrd="3" destOrd="0" presId="urn:microsoft.com/office/officeart/2005/8/layout/hierarchy3"/>
    <dgm:cxn modelId="{040C5DAA-8D5F-4207-9604-7E075E94F066}" type="presParOf" srcId="{93AFF349-D64E-4F13-9C0E-AC6D80F21952}" destId="{FA91D255-88D7-471A-B16B-E0A2F9C998C0}" srcOrd="0" destOrd="0" presId="urn:microsoft.com/office/officeart/2005/8/layout/hierarchy3"/>
    <dgm:cxn modelId="{09C0AE86-B808-4327-A329-0F3EDE92BFD0}" type="presParOf" srcId="{FA91D255-88D7-471A-B16B-E0A2F9C998C0}" destId="{6E0692AA-0DA9-49AA-BB8F-FB6E156F9C59}" srcOrd="0" destOrd="0" presId="urn:microsoft.com/office/officeart/2005/8/layout/hierarchy3"/>
    <dgm:cxn modelId="{74ABBB28-6D8A-44E1-8934-3D17245EBC06}" type="presParOf" srcId="{FA91D255-88D7-471A-B16B-E0A2F9C998C0}" destId="{58C4E48C-D1AB-4449-AB0B-3ECB770C037A}" srcOrd="1" destOrd="0" presId="urn:microsoft.com/office/officeart/2005/8/layout/hierarchy3"/>
    <dgm:cxn modelId="{C453B7C5-7DC2-42F1-9153-51DEA0A6EECD}" type="presParOf" srcId="{93AFF349-D64E-4F13-9C0E-AC6D80F21952}" destId="{556DA679-B843-49C0-95BF-5B8A1F99AD1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A019C-2F49-43AF-8A90-9A20110628A0}">
      <dsp:nvSpPr>
        <dsp:cNvPr id="0" name=""/>
        <dsp:cNvSpPr/>
      </dsp:nvSpPr>
      <dsp:spPr>
        <a:xfrm>
          <a:off x="0" y="0"/>
          <a:ext cx="2217389" cy="325663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Find out the hash value of known malicious files by SHA-512 and save them in a single file</a:t>
          </a:r>
        </a:p>
      </dsp:txBody>
      <dsp:txXfrm>
        <a:off x="64945" y="64945"/>
        <a:ext cx="2087499" cy="3126743"/>
      </dsp:txXfrm>
    </dsp:sp>
    <dsp:sp modelId="{0EA54581-1F5E-435C-A704-E28490CFB5F2}">
      <dsp:nvSpPr>
        <dsp:cNvPr id="0" name=""/>
        <dsp:cNvSpPr/>
      </dsp:nvSpPr>
      <dsp:spPr>
        <a:xfrm>
          <a:off x="2425248" y="21966"/>
          <a:ext cx="2683659" cy="3146408"/>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Reads a file as a single string as input and find the hash value of this file also by SHA-512</a:t>
          </a:r>
        </a:p>
      </dsp:txBody>
      <dsp:txXfrm>
        <a:off x="2503850" y="100568"/>
        <a:ext cx="2526455" cy="2989204"/>
      </dsp:txXfrm>
    </dsp:sp>
    <dsp:sp modelId="{7D774071-41B7-46EF-8B62-07FF7AD5C7CB}">
      <dsp:nvSpPr>
        <dsp:cNvPr id="0" name=""/>
        <dsp:cNvSpPr/>
      </dsp:nvSpPr>
      <dsp:spPr>
        <a:xfrm>
          <a:off x="5427847" y="0"/>
          <a:ext cx="2512079" cy="3145288"/>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Matches the hash value of input file and the hash value of malware using a string matching algorithm</a:t>
          </a:r>
        </a:p>
      </dsp:txBody>
      <dsp:txXfrm>
        <a:off x="5501423" y="73576"/>
        <a:ext cx="2364927" cy="2998136"/>
      </dsp:txXfrm>
    </dsp:sp>
    <dsp:sp modelId="{6E0692AA-0DA9-49AA-BB8F-FB6E156F9C59}">
      <dsp:nvSpPr>
        <dsp:cNvPr id="0" name=""/>
        <dsp:cNvSpPr/>
      </dsp:nvSpPr>
      <dsp:spPr>
        <a:xfrm>
          <a:off x="8194629" y="0"/>
          <a:ext cx="2133440" cy="3107794"/>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br>
            <a:rPr lang="en-US" sz="2000" i="0" kern="1200" dirty="0"/>
          </a:br>
          <a:r>
            <a:rPr lang="en-US" sz="2000" i="0" kern="1200" dirty="0"/>
            <a:t>If there finds a match, then the input file contains malware and conduct a static </a:t>
          </a:r>
          <a:r>
            <a:rPr lang="en-US" sz="2000" i="0" kern="1200" dirty="0" err="1"/>
            <a:t>analyser</a:t>
          </a:r>
          <a:br>
            <a:rPr lang="en-US" sz="2000" i="0" kern="1200" dirty="0"/>
          </a:br>
          <a:br>
            <a:rPr lang="en-US" sz="2000" i="0" kern="1200" dirty="0"/>
          </a:br>
          <a:br>
            <a:rPr lang="en-US" sz="2000" i="0" kern="1200" dirty="0"/>
          </a:br>
          <a:br>
            <a:rPr lang="en-US" sz="2000" i="0" kern="1200" dirty="0"/>
          </a:br>
          <a:br>
            <a:rPr lang="en-US" sz="2000" i="0" kern="1200" dirty="0"/>
          </a:br>
          <a:endParaRPr lang="en-US" sz="2000" kern="1200" dirty="0"/>
        </a:p>
      </dsp:txBody>
      <dsp:txXfrm>
        <a:off x="8257115" y="62486"/>
        <a:ext cx="2008468" cy="29828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B02D5-65CD-4E8F-91D1-41F5F926027F}"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43E62-CD8E-4FCE-B128-5A42EFAA6362}" type="slidenum">
              <a:rPr lang="en-US" smtClean="0"/>
              <a:t>‹#›</a:t>
            </a:fld>
            <a:endParaRPr lang="en-US"/>
          </a:p>
        </p:txBody>
      </p:sp>
    </p:spTree>
    <p:extLst>
      <p:ext uri="{BB962C8B-B14F-4D97-AF65-F5344CB8AC3E}">
        <p14:creationId xmlns:p14="http://schemas.microsoft.com/office/powerpoint/2010/main" val="2643748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43E62-CD8E-4FCE-B128-5A42EFAA6362}" type="slidenum">
              <a:rPr lang="en-US" smtClean="0"/>
              <a:t>6</a:t>
            </a:fld>
            <a:endParaRPr lang="en-US"/>
          </a:p>
        </p:txBody>
      </p:sp>
    </p:spTree>
    <p:extLst>
      <p:ext uri="{BB962C8B-B14F-4D97-AF65-F5344CB8AC3E}">
        <p14:creationId xmlns:p14="http://schemas.microsoft.com/office/powerpoint/2010/main" val="233808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43E62-CD8E-4FCE-B128-5A42EFAA6362}" type="slidenum">
              <a:rPr lang="en-US" smtClean="0"/>
              <a:t>8</a:t>
            </a:fld>
            <a:endParaRPr lang="en-US"/>
          </a:p>
        </p:txBody>
      </p:sp>
    </p:spTree>
    <p:extLst>
      <p:ext uri="{BB962C8B-B14F-4D97-AF65-F5344CB8AC3E}">
        <p14:creationId xmlns:p14="http://schemas.microsoft.com/office/powerpoint/2010/main" val="147272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43E62-CD8E-4FCE-B128-5A42EFAA6362}" type="slidenum">
              <a:rPr lang="en-US" smtClean="0"/>
              <a:t>10</a:t>
            </a:fld>
            <a:endParaRPr lang="en-US"/>
          </a:p>
        </p:txBody>
      </p:sp>
    </p:spTree>
    <p:extLst>
      <p:ext uri="{BB962C8B-B14F-4D97-AF65-F5344CB8AC3E}">
        <p14:creationId xmlns:p14="http://schemas.microsoft.com/office/powerpoint/2010/main" val="2390048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3643E62-CD8E-4FCE-B128-5A42EFAA6362}" type="slidenum">
              <a:rPr lang="en-US" smtClean="0"/>
              <a:t>15</a:t>
            </a:fld>
            <a:endParaRPr lang="en-US"/>
          </a:p>
        </p:txBody>
      </p:sp>
    </p:spTree>
    <p:extLst>
      <p:ext uri="{BB962C8B-B14F-4D97-AF65-F5344CB8AC3E}">
        <p14:creationId xmlns:p14="http://schemas.microsoft.com/office/powerpoint/2010/main" val="3228058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F73A24D-4A83-40CF-AE51-1F983B566C19}" type="datetimeFigureOut">
              <a:rPr lang="en-US" smtClean="0"/>
              <a:t>2/6/2023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F7554A6-148F-4303-909A-E32AF1DACAC0}" type="slidenum">
              <a:rPr lang="en-US" smtClean="0"/>
              <a:t>‹#›</a:t>
            </a:fld>
            <a:endParaRPr lang="en-US"/>
          </a:p>
        </p:txBody>
      </p:sp>
    </p:spTree>
    <p:extLst>
      <p:ext uri="{BB962C8B-B14F-4D97-AF65-F5344CB8AC3E}">
        <p14:creationId xmlns:p14="http://schemas.microsoft.com/office/powerpoint/2010/main" val="239773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3A24D-4A83-40CF-AE51-1F983B566C19}"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51869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73A24D-4A83-40CF-AE51-1F983B566C19}"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176995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73A24D-4A83-40CF-AE51-1F983B566C19}"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2081499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3A24D-4A83-40CF-AE51-1F983B566C19}"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3713509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73A24D-4A83-40CF-AE51-1F983B566C19}"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431413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73A24D-4A83-40CF-AE51-1F983B566C19}"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649483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3A24D-4A83-40CF-AE51-1F983B566C19}"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411421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3A24D-4A83-40CF-AE51-1F983B566C19}"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28998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3A24D-4A83-40CF-AE51-1F983B566C19}"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361733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3A24D-4A83-40CF-AE51-1F983B566C19}"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396570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73A24D-4A83-40CF-AE51-1F983B566C19}"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367118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73A24D-4A83-40CF-AE51-1F983B566C19}"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311763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73A24D-4A83-40CF-AE51-1F983B566C19}"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419040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3A24D-4A83-40CF-AE51-1F983B566C19}"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313670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3A24D-4A83-40CF-AE51-1F983B566C19}"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99089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3A24D-4A83-40CF-AE51-1F983B566C19}"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7554A6-148F-4303-909A-E32AF1DACAC0}" type="slidenum">
              <a:rPr lang="en-US" smtClean="0"/>
              <a:t>‹#›</a:t>
            </a:fld>
            <a:endParaRPr lang="en-US"/>
          </a:p>
        </p:txBody>
      </p:sp>
    </p:spTree>
    <p:extLst>
      <p:ext uri="{BB962C8B-B14F-4D97-AF65-F5344CB8AC3E}">
        <p14:creationId xmlns:p14="http://schemas.microsoft.com/office/powerpoint/2010/main" val="206317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F73A24D-4A83-40CF-AE51-1F983B566C19}" type="datetimeFigureOut">
              <a:rPr lang="en-US" smtClean="0"/>
              <a:t>2/6/2023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F7554A6-148F-4303-909A-E32AF1DACAC0}" type="slidenum">
              <a:rPr lang="en-US" smtClean="0"/>
              <a:t>‹#›</a:t>
            </a:fld>
            <a:endParaRPr lang="en-US"/>
          </a:p>
        </p:txBody>
      </p:sp>
    </p:spTree>
    <p:extLst>
      <p:ext uri="{BB962C8B-B14F-4D97-AF65-F5344CB8AC3E}">
        <p14:creationId xmlns:p14="http://schemas.microsoft.com/office/powerpoint/2010/main" val="1319176477"/>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8EDF-22B6-4BD0-B114-45873AF1F0BE}"/>
              </a:ext>
            </a:extLst>
          </p:cNvPr>
          <p:cNvSpPr>
            <a:spLocks noGrp="1"/>
          </p:cNvSpPr>
          <p:nvPr>
            <p:ph type="ctrTitle"/>
          </p:nvPr>
        </p:nvSpPr>
        <p:spPr>
          <a:xfrm>
            <a:off x="1809750" y="1526903"/>
            <a:ext cx="7175224" cy="1902097"/>
          </a:xfrm>
        </p:spPr>
        <p:txBody>
          <a:bodyPr>
            <a:normAutofit fontScale="90000"/>
          </a:bodyPr>
          <a:lstStyle/>
          <a:p>
            <a:r>
              <a:rPr lang="en-US" dirty="0">
                <a:solidFill>
                  <a:schemeClr val="accent1"/>
                </a:solidFill>
              </a:rPr>
              <a:t>Software Project Lab-1</a:t>
            </a:r>
            <a:br>
              <a:rPr lang="en-US" dirty="0">
                <a:solidFill>
                  <a:schemeClr val="accent1"/>
                </a:solidFill>
              </a:rPr>
            </a:br>
            <a:br>
              <a:rPr lang="en-US" dirty="0">
                <a:solidFill>
                  <a:schemeClr val="accent1"/>
                </a:solidFill>
              </a:rPr>
            </a:br>
            <a:r>
              <a:rPr lang="en-US" sz="4000" dirty="0">
                <a:solidFill>
                  <a:schemeClr val="accent1"/>
                </a:solidFill>
              </a:rPr>
              <a:t>Project name:</a:t>
            </a:r>
            <a:br>
              <a:rPr lang="en-US" sz="4000" dirty="0">
                <a:solidFill>
                  <a:schemeClr val="accent1"/>
                </a:solidFill>
              </a:rPr>
            </a:br>
            <a:r>
              <a:rPr lang="en-US" sz="4000" dirty="0">
                <a:solidFill>
                  <a:schemeClr val="accent1"/>
                </a:solidFill>
              </a:rPr>
              <a:t>Malware Detecting System</a:t>
            </a:r>
          </a:p>
        </p:txBody>
      </p:sp>
      <p:sp>
        <p:nvSpPr>
          <p:cNvPr id="5" name="TextBox 4">
            <a:extLst>
              <a:ext uri="{FF2B5EF4-FFF2-40B4-BE49-F238E27FC236}">
                <a16:creationId xmlns:a16="http://schemas.microsoft.com/office/drawing/2014/main" id="{452D4645-1632-49DC-A57C-6BFB2EDCAE17}"/>
              </a:ext>
            </a:extLst>
          </p:cNvPr>
          <p:cNvSpPr txBox="1"/>
          <p:nvPr/>
        </p:nvSpPr>
        <p:spPr>
          <a:xfrm>
            <a:off x="5200650" y="4191000"/>
            <a:ext cx="6991350" cy="1077218"/>
          </a:xfrm>
          <a:prstGeom prst="rect">
            <a:avLst/>
          </a:prstGeom>
          <a:noFill/>
        </p:spPr>
        <p:txBody>
          <a:bodyPr wrap="square" rtlCol="0">
            <a:spAutoFit/>
          </a:bodyPr>
          <a:lstStyle/>
          <a:p>
            <a:r>
              <a:rPr lang="en-US" sz="3200" dirty="0">
                <a:solidFill>
                  <a:schemeClr val="accent1"/>
                </a:solidFill>
              </a:rPr>
              <a:t>Supervised by:</a:t>
            </a:r>
          </a:p>
          <a:p>
            <a:r>
              <a:rPr lang="en-US" sz="3200" dirty="0">
                <a:solidFill>
                  <a:schemeClr val="accent1"/>
                </a:solidFill>
              </a:rPr>
              <a:t> </a:t>
            </a:r>
            <a:r>
              <a:rPr lang="en-US" sz="3200" dirty="0" err="1">
                <a:solidFill>
                  <a:schemeClr val="accent1"/>
                </a:solidFill>
              </a:rPr>
              <a:t>Moumita</a:t>
            </a:r>
            <a:r>
              <a:rPr lang="en-US" sz="3200" dirty="0">
                <a:solidFill>
                  <a:schemeClr val="accent1"/>
                </a:solidFill>
              </a:rPr>
              <a:t> </a:t>
            </a:r>
            <a:r>
              <a:rPr lang="en-US" sz="3200" dirty="0" err="1">
                <a:solidFill>
                  <a:schemeClr val="accent1"/>
                </a:solidFill>
              </a:rPr>
              <a:t>Asad</a:t>
            </a:r>
            <a:endParaRPr lang="en-US" sz="3200" dirty="0">
              <a:solidFill>
                <a:schemeClr val="accent1"/>
              </a:solidFill>
            </a:endParaRPr>
          </a:p>
        </p:txBody>
      </p:sp>
      <p:sp>
        <p:nvSpPr>
          <p:cNvPr id="8" name="TextBox 7">
            <a:extLst>
              <a:ext uri="{FF2B5EF4-FFF2-40B4-BE49-F238E27FC236}">
                <a16:creationId xmlns:a16="http://schemas.microsoft.com/office/drawing/2014/main" id="{C68262E5-2093-4182-BE99-18B2B24E3E82}"/>
              </a:ext>
            </a:extLst>
          </p:cNvPr>
          <p:cNvSpPr txBox="1"/>
          <p:nvPr/>
        </p:nvSpPr>
        <p:spPr>
          <a:xfrm>
            <a:off x="857250" y="4000500"/>
            <a:ext cx="3733800" cy="1200329"/>
          </a:xfrm>
          <a:prstGeom prst="rect">
            <a:avLst/>
          </a:prstGeom>
          <a:noFill/>
        </p:spPr>
        <p:txBody>
          <a:bodyPr wrap="square" rtlCol="0">
            <a:spAutoFit/>
          </a:bodyPr>
          <a:lstStyle/>
          <a:p>
            <a:r>
              <a:rPr lang="en-US" sz="2400" dirty="0">
                <a:solidFill>
                  <a:schemeClr val="accent1"/>
                </a:solidFill>
              </a:rPr>
              <a:t>Presented by:</a:t>
            </a:r>
          </a:p>
          <a:p>
            <a:r>
              <a:rPr lang="en-US" sz="2400" dirty="0">
                <a:solidFill>
                  <a:schemeClr val="accent1"/>
                </a:solidFill>
              </a:rPr>
              <a:t>Tanjuma Tabassum</a:t>
            </a:r>
          </a:p>
          <a:p>
            <a:r>
              <a:rPr lang="en-US" sz="2400" dirty="0">
                <a:solidFill>
                  <a:schemeClr val="accent1"/>
                </a:solidFill>
              </a:rPr>
              <a:t>Roll:1312</a:t>
            </a:r>
          </a:p>
        </p:txBody>
      </p:sp>
      <p:sp>
        <p:nvSpPr>
          <p:cNvPr id="3" name="TextBox 2">
            <a:extLst>
              <a:ext uri="{FF2B5EF4-FFF2-40B4-BE49-F238E27FC236}">
                <a16:creationId xmlns:a16="http://schemas.microsoft.com/office/drawing/2014/main" id="{1EDD9589-3FB2-43ED-AA8B-A4E5CEC92027}"/>
              </a:ext>
            </a:extLst>
          </p:cNvPr>
          <p:cNvSpPr txBox="1"/>
          <p:nvPr/>
        </p:nvSpPr>
        <p:spPr>
          <a:xfrm flipH="1">
            <a:off x="10501313" y="228600"/>
            <a:ext cx="514349"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125239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21C48-4FBC-40F2-BE14-CD9AAC3E05ED}"/>
              </a:ext>
            </a:extLst>
          </p:cNvPr>
          <p:cNvSpPr txBox="1"/>
          <p:nvPr/>
        </p:nvSpPr>
        <p:spPr>
          <a:xfrm>
            <a:off x="190500" y="0"/>
            <a:ext cx="4914900" cy="584775"/>
          </a:xfrm>
          <a:prstGeom prst="rect">
            <a:avLst/>
          </a:prstGeom>
          <a:noFill/>
        </p:spPr>
        <p:txBody>
          <a:bodyPr wrap="square" rtlCol="0">
            <a:spAutoFit/>
          </a:bodyPr>
          <a:lstStyle/>
          <a:p>
            <a:r>
              <a:rPr lang="en-US" sz="3200" b="1" dirty="0">
                <a:solidFill>
                  <a:srgbClr val="0070C0"/>
                </a:solidFill>
              </a:rPr>
              <a:t>Message processing:</a:t>
            </a:r>
          </a:p>
        </p:txBody>
      </p:sp>
      <p:pic>
        <p:nvPicPr>
          <p:cNvPr id="3" name="Object 1" descr="preencoded.png">
            <a:extLst>
              <a:ext uri="{FF2B5EF4-FFF2-40B4-BE49-F238E27FC236}">
                <a16:creationId xmlns:a16="http://schemas.microsoft.com/office/drawing/2014/main" id="{867B2596-7A68-4748-A7F8-3CEF13F1A99D}"/>
              </a:ext>
            </a:extLst>
          </p:cNvPr>
          <p:cNvPicPr>
            <a:picLocks noChangeAspect="1"/>
          </p:cNvPicPr>
          <p:nvPr/>
        </p:nvPicPr>
        <p:blipFill rotWithShape="1">
          <a:blip r:embed="rId3"/>
          <a:srcRect l="11294" t="-1766" r="4095" b="-2011"/>
          <a:stretch/>
        </p:blipFill>
        <p:spPr>
          <a:xfrm>
            <a:off x="190500" y="647700"/>
            <a:ext cx="12001500" cy="6210300"/>
          </a:xfrm>
          <a:prstGeom prst="rect">
            <a:avLst/>
          </a:prstGeom>
        </p:spPr>
      </p:pic>
      <p:sp>
        <p:nvSpPr>
          <p:cNvPr id="4" name="TextBox 3">
            <a:extLst>
              <a:ext uri="{FF2B5EF4-FFF2-40B4-BE49-F238E27FC236}">
                <a16:creationId xmlns:a16="http://schemas.microsoft.com/office/drawing/2014/main" id="{587DFE61-FB71-4520-ABDE-F8BA978B7F61}"/>
              </a:ext>
            </a:extLst>
          </p:cNvPr>
          <p:cNvSpPr txBox="1"/>
          <p:nvPr/>
        </p:nvSpPr>
        <p:spPr>
          <a:xfrm>
            <a:off x="10701338" y="214313"/>
            <a:ext cx="6286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365057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C169E064-7CCF-4051-8091-3DCE3910E3CE}"/>
              </a:ext>
            </a:extLst>
          </p:cNvPr>
          <p:cNvPicPr>
            <a:picLocks noChangeAspect="1"/>
          </p:cNvPicPr>
          <p:nvPr/>
        </p:nvPicPr>
        <p:blipFill rotWithShape="1">
          <a:blip r:embed="rId2"/>
          <a:srcRect l="11338" t="-2045" r="4212" b="-2788"/>
          <a:stretch/>
        </p:blipFill>
        <p:spPr>
          <a:xfrm>
            <a:off x="0" y="-630317"/>
            <a:ext cx="12344400" cy="7774067"/>
          </a:xfrm>
          <a:prstGeom prst="rect">
            <a:avLst/>
          </a:prstGeom>
        </p:spPr>
      </p:pic>
      <p:sp>
        <p:nvSpPr>
          <p:cNvPr id="3" name="TextBox 2">
            <a:extLst>
              <a:ext uri="{FF2B5EF4-FFF2-40B4-BE49-F238E27FC236}">
                <a16:creationId xmlns:a16="http://schemas.microsoft.com/office/drawing/2014/main" id="{1F5319ED-445D-4767-8631-44B2805AC989}"/>
              </a:ext>
            </a:extLst>
          </p:cNvPr>
          <p:cNvSpPr txBox="1"/>
          <p:nvPr/>
        </p:nvSpPr>
        <p:spPr>
          <a:xfrm>
            <a:off x="11201400" y="-371475"/>
            <a:ext cx="671513" cy="369332"/>
          </a:xfrm>
          <a:prstGeom prst="rect">
            <a:avLst/>
          </a:prstGeom>
          <a:solidFill>
            <a:schemeClr val="accent6">
              <a:lumMod val="60000"/>
              <a:lumOff val="40000"/>
            </a:schemeClr>
          </a:solidFill>
        </p:spPr>
        <p:txBody>
          <a:bodyPr wrap="square" rtlCol="0">
            <a:spAutoFit/>
          </a:bodyPr>
          <a:lstStyle/>
          <a:p>
            <a:r>
              <a:rPr lang="en-US" dirty="0"/>
              <a:t>11</a:t>
            </a:r>
          </a:p>
        </p:txBody>
      </p:sp>
    </p:spTree>
    <p:extLst>
      <p:ext uri="{BB962C8B-B14F-4D97-AF65-F5344CB8AC3E}">
        <p14:creationId xmlns:p14="http://schemas.microsoft.com/office/powerpoint/2010/main" val="319780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49414E-67EE-4059-9CC0-736B0E9A41A0}"/>
              </a:ext>
            </a:extLst>
          </p:cNvPr>
          <p:cNvSpPr txBox="1"/>
          <p:nvPr/>
        </p:nvSpPr>
        <p:spPr>
          <a:xfrm>
            <a:off x="855406" y="323129"/>
            <a:ext cx="2772375" cy="646331"/>
          </a:xfrm>
          <a:prstGeom prst="rect">
            <a:avLst/>
          </a:prstGeom>
          <a:noFill/>
        </p:spPr>
        <p:txBody>
          <a:bodyPr wrap="square" rtlCol="0">
            <a:spAutoFit/>
          </a:bodyPr>
          <a:lstStyle/>
          <a:p>
            <a:r>
              <a:rPr lang="en-US" sz="3600" b="1" dirty="0">
                <a:solidFill>
                  <a:srgbClr val="0070C0"/>
                </a:solidFill>
              </a:rPr>
              <a:t>Input:</a:t>
            </a:r>
          </a:p>
        </p:txBody>
      </p:sp>
      <p:sp>
        <p:nvSpPr>
          <p:cNvPr id="8" name="TextBox 7">
            <a:extLst>
              <a:ext uri="{FF2B5EF4-FFF2-40B4-BE49-F238E27FC236}">
                <a16:creationId xmlns:a16="http://schemas.microsoft.com/office/drawing/2014/main" id="{31D84449-BE0A-44B4-A485-F46178025477}"/>
              </a:ext>
            </a:extLst>
          </p:cNvPr>
          <p:cNvSpPr txBox="1"/>
          <p:nvPr/>
        </p:nvSpPr>
        <p:spPr>
          <a:xfrm>
            <a:off x="855406" y="3099759"/>
            <a:ext cx="1858297" cy="584775"/>
          </a:xfrm>
          <a:prstGeom prst="rect">
            <a:avLst/>
          </a:prstGeom>
          <a:noFill/>
        </p:spPr>
        <p:txBody>
          <a:bodyPr wrap="square" rtlCol="0">
            <a:spAutoFit/>
          </a:bodyPr>
          <a:lstStyle/>
          <a:p>
            <a:r>
              <a:rPr lang="en-US" sz="3200" b="1" dirty="0">
                <a:solidFill>
                  <a:schemeClr val="accent4">
                    <a:lumMod val="50000"/>
                  </a:schemeClr>
                </a:solidFill>
              </a:rPr>
              <a:t>Output:</a:t>
            </a:r>
          </a:p>
        </p:txBody>
      </p:sp>
      <p:sp>
        <p:nvSpPr>
          <p:cNvPr id="4" name="TextBox 3">
            <a:extLst>
              <a:ext uri="{FF2B5EF4-FFF2-40B4-BE49-F238E27FC236}">
                <a16:creationId xmlns:a16="http://schemas.microsoft.com/office/drawing/2014/main" id="{39CDBF2E-E2DA-4D9B-A408-E74382C91A86}"/>
              </a:ext>
            </a:extLst>
          </p:cNvPr>
          <p:cNvSpPr txBox="1"/>
          <p:nvPr/>
        </p:nvSpPr>
        <p:spPr>
          <a:xfrm>
            <a:off x="10487025" y="323129"/>
            <a:ext cx="471488" cy="369332"/>
          </a:xfrm>
          <a:prstGeom prst="rect">
            <a:avLst/>
          </a:prstGeom>
          <a:noFill/>
        </p:spPr>
        <p:txBody>
          <a:bodyPr wrap="square" rtlCol="0">
            <a:spAutoFit/>
          </a:bodyPr>
          <a:lstStyle/>
          <a:p>
            <a:r>
              <a:rPr lang="en-US" dirty="0"/>
              <a:t>12</a:t>
            </a:r>
          </a:p>
        </p:txBody>
      </p:sp>
      <p:pic>
        <p:nvPicPr>
          <p:cNvPr id="6" name="Picture 5">
            <a:extLst>
              <a:ext uri="{FF2B5EF4-FFF2-40B4-BE49-F238E27FC236}">
                <a16:creationId xmlns:a16="http://schemas.microsoft.com/office/drawing/2014/main" id="{D2D38126-1139-4253-A8A5-80C824848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1" y="969460"/>
            <a:ext cx="6324600" cy="1694025"/>
          </a:xfrm>
          <a:prstGeom prst="rect">
            <a:avLst/>
          </a:prstGeom>
        </p:spPr>
      </p:pic>
      <p:pic>
        <p:nvPicPr>
          <p:cNvPr id="10" name="Picture 9">
            <a:extLst>
              <a:ext uri="{FF2B5EF4-FFF2-40B4-BE49-F238E27FC236}">
                <a16:creationId xmlns:a16="http://schemas.microsoft.com/office/drawing/2014/main" id="{0148613D-3B48-48C9-8161-88894D66A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2" y="3684533"/>
            <a:ext cx="9567861" cy="1801867"/>
          </a:xfrm>
          <a:prstGeom prst="rect">
            <a:avLst/>
          </a:prstGeom>
        </p:spPr>
      </p:pic>
    </p:spTree>
    <p:extLst>
      <p:ext uri="{BB962C8B-B14F-4D97-AF65-F5344CB8AC3E}">
        <p14:creationId xmlns:p14="http://schemas.microsoft.com/office/powerpoint/2010/main" val="177351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BA23-35D1-40A3-976E-0D4F0382F26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6A58FB76-20B5-4960-B7BF-59EFAF481AD3}"/>
              </a:ext>
            </a:extLst>
          </p:cNvPr>
          <p:cNvSpPr>
            <a:spLocks noGrp="1"/>
          </p:cNvSpPr>
          <p:nvPr>
            <p:ph idx="1"/>
          </p:nvPr>
        </p:nvSpPr>
        <p:spPr/>
        <p:txBody>
          <a:bodyPr/>
          <a:lstStyle/>
          <a:p>
            <a:r>
              <a:rPr lang="en-US" dirty="0"/>
              <a:t>As I had no idea about malware detection, I had to study about the full process of malware detection and specially SHA-512 algorithm which is quite difficult and seems a complex algorithm</a:t>
            </a:r>
          </a:p>
          <a:p>
            <a:r>
              <a:rPr lang="en-US" dirty="0"/>
              <a:t>It took many days to realize the SHA-512 algorithm in details and implementing a new algorithm like SHA-512</a:t>
            </a:r>
          </a:p>
          <a:p>
            <a:r>
              <a:rPr lang="en-US" dirty="0"/>
              <a:t>Faced challenge in input formatting specially converting a string to a binary string</a:t>
            </a:r>
          </a:p>
          <a:p>
            <a:r>
              <a:rPr lang="en-US" dirty="0"/>
              <a:t>Converting binary string to hexadecimal string</a:t>
            </a:r>
          </a:p>
          <a:p>
            <a:endParaRPr lang="en-US" dirty="0"/>
          </a:p>
        </p:txBody>
      </p:sp>
      <p:sp>
        <p:nvSpPr>
          <p:cNvPr id="4" name="TextBox 3">
            <a:extLst>
              <a:ext uri="{FF2B5EF4-FFF2-40B4-BE49-F238E27FC236}">
                <a16:creationId xmlns:a16="http://schemas.microsoft.com/office/drawing/2014/main" id="{C109EF9E-4C05-4740-AFD2-9DD6D40C4EFB}"/>
              </a:ext>
            </a:extLst>
          </p:cNvPr>
          <p:cNvSpPr txBox="1"/>
          <p:nvPr/>
        </p:nvSpPr>
        <p:spPr>
          <a:xfrm>
            <a:off x="10515600" y="328613"/>
            <a:ext cx="700088" cy="369332"/>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292625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F616-3675-4213-B4C9-C6725E5CF311}"/>
              </a:ext>
            </a:extLst>
          </p:cNvPr>
          <p:cNvSpPr>
            <a:spLocks noGrp="1"/>
          </p:cNvSpPr>
          <p:nvPr>
            <p:ph type="title"/>
          </p:nvPr>
        </p:nvSpPr>
        <p:spPr/>
        <p:txBody>
          <a:bodyPr/>
          <a:lstStyle/>
          <a:p>
            <a:r>
              <a:rPr lang="en-US" dirty="0">
                <a:solidFill>
                  <a:schemeClr val="bg1"/>
                </a:solidFill>
              </a:rPr>
              <a:t>Future works:</a:t>
            </a:r>
          </a:p>
        </p:txBody>
      </p:sp>
      <p:sp>
        <p:nvSpPr>
          <p:cNvPr id="3" name="Content Placeholder 2">
            <a:extLst>
              <a:ext uri="{FF2B5EF4-FFF2-40B4-BE49-F238E27FC236}">
                <a16:creationId xmlns:a16="http://schemas.microsoft.com/office/drawing/2014/main" id="{9E5EDD37-9656-4623-BEC1-21250582ECA5}"/>
              </a:ext>
            </a:extLst>
          </p:cNvPr>
          <p:cNvSpPr>
            <a:spLocks noGrp="1"/>
          </p:cNvSpPr>
          <p:nvPr>
            <p:ph idx="1"/>
          </p:nvPr>
        </p:nvSpPr>
        <p:spPr/>
        <p:txBody>
          <a:bodyPr/>
          <a:lstStyle/>
          <a:p>
            <a:pPr>
              <a:buFont typeface="Wingdings" panose="05000000000000000000" pitchFamily="2" charset="2"/>
              <a:buChar char="q"/>
            </a:pPr>
            <a:r>
              <a:rPr lang="en-US" dirty="0"/>
              <a:t>Now I read a text file as input, next I will read a exe file as input and find it’s hash value</a:t>
            </a:r>
          </a:p>
          <a:p>
            <a:pPr>
              <a:buFont typeface="Wingdings" panose="05000000000000000000" pitchFamily="2" charset="2"/>
              <a:buChar char="q"/>
            </a:pPr>
            <a:r>
              <a:rPr lang="en-US" dirty="0"/>
              <a:t>Knowing and studying about string matching algorithm and Implementing  KMP string matching algorithm</a:t>
            </a:r>
          </a:p>
          <a:p>
            <a:pPr>
              <a:buFont typeface="Wingdings" panose="05000000000000000000" pitchFamily="2" charset="2"/>
              <a:buChar char="q"/>
            </a:pPr>
            <a:r>
              <a:rPr lang="en-US" dirty="0"/>
              <a:t>Decide if the file containing malware or not</a:t>
            </a:r>
          </a:p>
          <a:p>
            <a:pPr>
              <a:buFont typeface="Wingdings" panose="05000000000000000000" pitchFamily="2" charset="2"/>
              <a:buChar char="q"/>
            </a:pPr>
            <a:r>
              <a:rPr lang="en-US" dirty="0"/>
              <a:t>If the file contains malware ,then conduct static </a:t>
            </a:r>
            <a:r>
              <a:rPr lang="en-US" dirty="0" err="1"/>
              <a:t>analysing</a:t>
            </a:r>
            <a:endParaRPr lang="en-US" dirty="0"/>
          </a:p>
        </p:txBody>
      </p:sp>
      <p:sp>
        <p:nvSpPr>
          <p:cNvPr id="4" name="TextBox 3">
            <a:extLst>
              <a:ext uri="{FF2B5EF4-FFF2-40B4-BE49-F238E27FC236}">
                <a16:creationId xmlns:a16="http://schemas.microsoft.com/office/drawing/2014/main" id="{06A5CCAD-E9B8-4ED9-8533-710945FECBA0}"/>
              </a:ext>
            </a:extLst>
          </p:cNvPr>
          <p:cNvSpPr txBox="1"/>
          <p:nvPr/>
        </p:nvSpPr>
        <p:spPr>
          <a:xfrm>
            <a:off x="10472738" y="185738"/>
            <a:ext cx="600075"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343340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6A80-EC25-41EF-B9F2-53E44728740E}"/>
              </a:ext>
            </a:extLst>
          </p:cNvPr>
          <p:cNvSpPr>
            <a:spLocks noGrp="1"/>
          </p:cNvSpPr>
          <p:nvPr>
            <p:ph type="title"/>
          </p:nvPr>
        </p:nvSpPr>
        <p:spPr/>
        <p:txBody>
          <a:bodyPr/>
          <a:lstStyle/>
          <a:p>
            <a:r>
              <a:rPr lang="en-US" dirty="0">
                <a:solidFill>
                  <a:srgbClr val="00B050"/>
                </a:solidFill>
              </a:rPr>
              <a:t>Tools used:</a:t>
            </a:r>
          </a:p>
        </p:txBody>
      </p:sp>
      <p:sp>
        <p:nvSpPr>
          <p:cNvPr id="3" name="Content Placeholder 2">
            <a:extLst>
              <a:ext uri="{FF2B5EF4-FFF2-40B4-BE49-F238E27FC236}">
                <a16:creationId xmlns:a16="http://schemas.microsoft.com/office/drawing/2014/main" id="{47158FEB-B74E-451E-9465-FFAEA9E4616D}"/>
              </a:ext>
            </a:extLst>
          </p:cNvPr>
          <p:cNvSpPr>
            <a:spLocks noGrp="1"/>
          </p:cNvSpPr>
          <p:nvPr>
            <p:ph idx="1"/>
          </p:nvPr>
        </p:nvSpPr>
        <p:spPr/>
        <p:txBody>
          <a:bodyPr/>
          <a:lstStyle/>
          <a:p>
            <a:r>
              <a:rPr lang="en-US" dirty="0"/>
              <a:t>Language: C++</a:t>
            </a:r>
          </a:p>
          <a:p>
            <a:r>
              <a:rPr lang="en-US" dirty="0" err="1"/>
              <a:t>Github</a:t>
            </a:r>
            <a:r>
              <a:rPr lang="en-US" dirty="0"/>
              <a:t> link:</a:t>
            </a:r>
          </a:p>
          <a:p>
            <a:pPr marL="0" indent="0">
              <a:buNone/>
            </a:pPr>
            <a:r>
              <a:rPr lang="en-US" dirty="0"/>
              <a:t>https://github.com/TANJUMAJERIN/SPL-1</a:t>
            </a:r>
          </a:p>
        </p:txBody>
      </p:sp>
      <p:sp>
        <p:nvSpPr>
          <p:cNvPr id="4" name="TextBox 3">
            <a:extLst>
              <a:ext uri="{FF2B5EF4-FFF2-40B4-BE49-F238E27FC236}">
                <a16:creationId xmlns:a16="http://schemas.microsoft.com/office/drawing/2014/main" id="{F92979F3-A0BE-4038-BCCA-F4394D1A5DAF}"/>
              </a:ext>
            </a:extLst>
          </p:cNvPr>
          <p:cNvSpPr txBox="1"/>
          <p:nvPr/>
        </p:nvSpPr>
        <p:spPr>
          <a:xfrm>
            <a:off x="10558463" y="242888"/>
            <a:ext cx="500062" cy="369332"/>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144794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2993C-4506-47B7-A607-B30C6AA3EBF4}"/>
              </a:ext>
            </a:extLst>
          </p:cNvPr>
          <p:cNvSpPr txBox="1"/>
          <p:nvPr/>
        </p:nvSpPr>
        <p:spPr>
          <a:xfrm>
            <a:off x="3835400" y="3429000"/>
            <a:ext cx="3746500" cy="707886"/>
          </a:xfrm>
          <a:prstGeom prst="rect">
            <a:avLst/>
          </a:prstGeom>
          <a:noFill/>
        </p:spPr>
        <p:txBody>
          <a:bodyPr wrap="square" rtlCol="0">
            <a:spAutoFit/>
          </a:bodyPr>
          <a:lstStyle/>
          <a:p>
            <a:r>
              <a:rPr lang="en-US" sz="4000" dirty="0">
                <a:solidFill>
                  <a:srgbClr val="0070C0"/>
                </a:solidFill>
                <a:latin typeface="Arial Rounded MT Bold" panose="020F0704030504030204" pitchFamily="34" charset="0"/>
              </a:rPr>
              <a:t>THANK YOU!</a:t>
            </a:r>
          </a:p>
        </p:txBody>
      </p:sp>
      <p:sp>
        <p:nvSpPr>
          <p:cNvPr id="3" name="TextBox 2">
            <a:extLst>
              <a:ext uri="{FF2B5EF4-FFF2-40B4-BE49-F238E27FC236}">
                <a16:creationId xmlns:a16="http://schemas.microsoft.com/office/drawing/2014/main" id="{B023F700-4BA1-4ED5-BEAE-9E13C3EF9FB3}"/>
              </a:ext>
            </a:extLst>
          </p:cNvPr>
          <p:cNvSpPr txBox="1"/>
          <p:nvPr/>
        </p:nvSpPr>
        <p:spPr>
          <a:xfrm>
            <a:off x="10629900" y="300038"/>
            <a:ext cx="571500" cy="369332"/>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7364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54DA-A91A-47AE-BB8B-27525E6FFFDA}"/>
              </a:ext>
            </a:extLst>
          </p:cNvPr>
          <p:cNvSpPr>
            <a:spLocks noGrp="1"/>
          </p:cNvSpPr>
          <p:nvPr>
            <p:ph type="title"/>
          </p:nvPr>
        </p:nvSpPr>
        <p:spPr>
          <a:xfrm>
            <a:off x="646954" y="838200"/>
            <a:ext cx="8761412" cy="706963"/>
          </a:xfrm>
        </p:spPr>
        <p:txBody>
          <a:bodyPr/>
          <a:lstStyle/>
          <a:p>
            <a:r>
              <a:rPr lang="en-US" dirty="0">
                <a:solidFill>
                  <a:schemeClr val="accent6">
                    <a:lumMod val="75000"/>
                  </a:schemeClr>
                </a:solidFill>
              </a:rPr>
              <a:t>Description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4BE5B87F-12B5-4EEB-B00C-5A78763336A7}"/>
              </a:ext>
            </a:extLst>
          </p:cNvPr>
          <p:cNvSpPr>
            <a:spLocks noGrp="1"/>
          </p:cNvSpPr>
          <p:nvPr>
            <p:ph idx="1"/>
          </p:nvPr>
        </p:nvSpPr>
        <p:spPr>
          <a:xfrm>
            <a:off x="646954" y="2277687"/>
            <a:ext cx="9269413" cy="3742113"/>
          </a:xfrm>
        </p:spPr>
        <p:txBody>
          <a:bodyPr/>
          <a:lstStyle/>
          <a:p>
            <a:endParaRPr lang="en-US" b="1" i="0" dirty="0">
              <a:solidFill>
                <a:srgbClr val="202124"/>
              </a:solidFill>
              <a:effectLst/>
              <a:latin typeface="arial" panose="020B0604020202020204" pitchFamily="34" charset="0"/>
            </a:endParaRPr>
          </a:p>
          <a:p>
            <a:pPr marL="0" indent="0">
              <a:buNone/>
            </a:pPr>
            <a:r>
              <a:rPr lang="en-US" sz="1600" dirty="0">
                <a:solidFill>
                  <a:srgbClr val="202124"/>
                </a:solidFill>
                <a:latin typeface="arial" panose="020B0604020202020204" pitchFamily="34" charset="0"/>
              </a:rPr>
              <a:t>Malware is a </a:t>
            </a:r>
            <a:r>
              <a:rPr lang="en-US" sz="1600" i="0" dirty="0">
                <a:solidFill>
                  <a:srgbClr val="202124"/>
                </a:solidFill>
                <a:effectLst/>
                <a:latin typeface="arial" panose="020B0604020202020204" pitchFamily="34" charset="0"/>
              </a:rPr>
              <a:t>software that is specifically designed to damage computer system or gain unauthorized access to a computer system. In order to protect a computer from infection or remove malware from a computer system, it is essential to accurately detect malware. </a:t>
            </a:r>
            <a:r>
              <a:rPr lang="en-US" sz="1600" dirty="0">
                <a:solidFill>
                  <a:srgbClr val="202124"/>
                </a:solidFill>
                <a:latin typeface="arial" panose="020B0604020202020204" pitchFamily="34" charset="0"/>
              </a:rPr>
              <a:t>So, I have decided to build up a malware detecting system</a:t>
            </a:r>
            <a:r>
              <a:rPr lang="en-US" sz="1600" dirty="0">
                <a:solidFill>
                  <a:srgbClr val="202124"/>
                </a:solidFill>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Accordingly, the project will take a file as input and check whether the file is containing malware or not. Every file is going to be scanned, there will be generated a hash first. Once that hash is generated, the malware detector will try to match hash with its own file that file should contain hashes of known malicious files. If there is found a match, then this will be sure that the file contains malware. And then I will conduct a static analyzer.</a:t>
            </a:r>
          </a:p>
        </p:txBody>
      </p:sp>
      <p:sp>
        <p:nvSpPr>
          <p:cNvPr id="4" name="TextBox 3">
            <a:extLst>
              <a:ext uri="{FF2B5EF4-FFF2-40B4-BE49-F238E27FC236}">
                <a16:creationId xmlns:a16="http://schemas.microsoft.com/office/drawing/2014/main" id="{B18A9C10-55D6-4452-BDF5-BF1AA0B3FC15}"/>
              </a:ext>
            </a:extLst>
          </p:cNvPr>
          <p:cNvSpPr txBox="1"/>
          <p:nvPr/>
        </p:nvSpPr>
        <p:spPr>
          <a:xfrm>
            <a:off x="10515601" y="353708"/>
            <a:ext cx="528638" cy="369332"/>
          </a:xfrm>
          <a:prstGeom prst="rect">
            <a:avLst/>
          </a:prstGeom>
          <a:noFill/>
        </p:spPr>
        <p:txBody>
          <a:bodyPr wrap="square" rtlCol="0">
            <a:spAutoFit/>
          </a:bodyPr>
          <a:lstStyle/>
          <a:p>
            <a:r>
              <a:rPr lang="en-US" dirty="0"/>
              <a:t>02</a:t>
            </a:r>
          </a:p>
        </p:txBody>
      </p:sp>
    </p:spTree>
    <p:extLst>
      <p:ext uri="{BB962C8B-B14F-4D97-AF65-F5344CB8AC3E}">
        <p14:creationId xmlns:p14="http://schemas.microsoft.com/office/powerpoint/2010/main" val="37020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42D608-EB1E-4065-A5EC-59EDC92D107B}"/>
              </a:ext>
            </a:extLst>
          </p:cNvPr>
          <p:cNvSpPr>
            <a:spLocks noGrp="1"/>
          </p:cNvSpPr>
          <p:nvPr>
            <p:ph type="title"/>
          </p:nvPr>
        </p:nvSpPr>
        <p:spPr>
          <a:xfrm>
            <a:off x="1162050" y="948570"/>
            <a:ext cx="11029949" cy="1179440"/>
          </a:xfrm>
        </p:spPr>
        <p:txBody>
          <a:bodyPr>
            <a:normAutofit fontScale="90000"/>
          </a:bodyPr>
          <a:lstStyle/>
          <a:p>
            <a:r>
              <a:rPr lang="en-US" dirty="0">
                <a:solidFill>
                  <a:schemeClr val="accent1"/>
                </a:solidFill>
              </a:rPr>
              <a:t>Overview:</a:t>
            </a:r>
            <a:br>
              <a:rPr lang="en-US" sz="4400" u="sng" dirty="0">
                <a:solidFill>
                  <a:schemeClr val="accent1"/>
                </a:solidFill>
              </a:rPr>
            </a:br>
            <a:endParaRPr lang="en-US" dirty="0"/>
          </a:p>
        </p:txBody>
      </p:sp>
      <p:graphicFrame>
        <p:nvGraphicFramePr>
          <p:cNvPr id="5" name="Diagram 4">
            <a:extLst>
              <a:ext uri="{FF2B5EF4-FFF2-40B4-BE49-F238E27FC236}">
                <a16:creationId xmlns:a16="http://schemas.microsoft.com/office/drawing/2014/main" id="{98AEAFED-218F-4077-AD3F-2284AD6F91B9}"/>
              </a:ext>
            </a:extLst>
          </p:cNvPr>
          <p:cNvGraphicFramePr/>
          <p:nvPr>
            <p:extLst>
              <p:ext uri="{D42A27DB-BD31-4B8C-83A1-F6EECF244321}">
                <p14:modId xmlns:p14="http://schemas.microsoft.com/office/powerpoint/2010/main" val="4088559646"/>
              </p:ext>
            </p:extLst>
          </p:nvPr>
        </p:nvGraphicFramePr>
        <p:xfrm>
          <a:off x="641796" y="3322681"/>
          <a:ext cx="11550204" cy="3821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Arrow: Right 18">
            <a:extLst>
              <a:ext uri="{FF2B5EF4-FFF2-40B4-BE49-F238E27FC236}">
                <a16:creationId xmlns:a16="http://schemas.microsoft.com/office/drawing/2014/main" id="{61FFB43F-31B5-4A05-AD50-6E5EDD0313D5}"/>
              </a:ext>
            </a:extLst>
          </p:cNvPr>
          <p:cNvSpPr/>
          <p:nvPr/>
        </p:nvSpPr>
        <p:spPr>
          <a:xfrm>
            <a:off x="5676900" y="5029200"/>
            <a:ext cx="571500" cy="45719"/>
          </a:xfrm>
          <a:prstGeom prst="rightArrow">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BFE00CFE-064B-4910-B5BA-E09F89733866}"/>
              </a:ext>
            </a:extLst>
          </p:cNvPr>
          <p:cNvSpPr/>
          <p:nvPr/>
        </p:nvSpPr>
        <p:spPr>
          <a:xfrm>
            <a:off x="8491537" y="4819650"/>
            <a:ext cx="495300" cy="45719"/>
          </a:xfrm>
          <a:prstGeom prst="rightArrow">
            <a:avLst/>
          </a:prstGeom>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E05C84A-ECCD-4BAA-AA3A-F6BE509A4801}"/>
              </a:ext>
            </a:extLst>
          </p:cNvPr>
          <p:cNvSpPr/>
          <p:nvPr/>
        </p:nvSpPr>
        <p:spPr>
          <a:xfrm>
            <a:off x="2895600" y="5029200"/>
            <a:ext cx="438150" cy="45719"/>
          </a:xfrm>
          <a:prstGeom prst="right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E8DE81E-0C89-4D2B-95F2-36167EAF82B8}"/>
              </a:ext>
            </a:extLst>
          </p:cNvPr>
          <p:cNvSpPr txBox="1"/>
          <p:nvPr/>
        </p:nvSpPr>
        <p:spPr>
          <a:xfrm>
            <a:off x="10515600" y="302239"/>
            <a:ext cx="514349" cy="369332"/>
          </a:xfrm>
          <a:prstGeom prst="rect">
            <a:avLst/>
          </a:prstGeom>
          <a:noFill/>
        </p:spPr>
        <p:txBody>
          <a:bodyPr wrap="square" rtlCol="0">
            <a:spAutoFit/>
          </a:bodyPr>
          <a:lstStyle/>
          <a:p>
            <a:r>
              <a:rPr lang="en-US" dirty="0"/>
              <a:t>03</a:t>
            </a:r>
          </a:p>
        </p:txBody>
      </p:sp>
    </p:spTree>
    <p:extLst>
      <p:ext uri="{BB962C8B-B14F-4D97-AF65-F5344CB8AC3E}">
        <p14:creationId xmlns:p14="http://schemas.microsoft.com/office/powerpoint/2010/main" val="319206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CC96-25C6-4B5C-8F44-C69ADDFFD0D3}"/>
              </a:ext>
            </a:extLst>
          </p:cNvPr>
          <p:cNvSpPr>
            <a:spLocks noGrp="1"/>
          </p:cNvSpPr>
          <p:nvPr>
            <p:ph type="title"/>
          </p:nvPr>
        </p:nvSpPr>
        <p:spPr>
          <a:xfrm>
            <a:off x="1090706" y="843039"/>
            <a:ext cx="8761413" cy="706964"/>
          </a:xfrm>
        </p:spPr>
        <p:txBody>
          <a:bodyPr/>
          <a:lstStyle/>
          <a:p>
            <a:r>
              <a:rPr lang="en-US" sz="3200" dirty="0">
                <a:solidFill>
                  <a:schemeClr val="accent6">
                    <a:lumMod val="75000"/>
                  </a:schemeClr>
                </a:solidFill>
              </a:rPr>
              <a:t>Progress so far:</a:t>
            </a:r>
          </a:p>
        </p:txBody>
      </p:sp>
      <p:sp>
        <p:nvSpPr>
          <p:cNvPr id="3" name="Content Placeholder 2">
            <a:extLst>
              <a:ext uri="{FF2B5EF4-FFF2-40B4-BE49-F238E27FC236}">
                <a16:creationId xmlns:a16="http://schemas.microsoft.com/office/drawing/2014/main" id="{FCF932F2-7E64-4187-80D5-7861C8DB9608}"/>
              </a:ext>
            </a:extLst>
          </p:cNvPr>
          <p:cNvSpPr>
            <a:spLocks noGrp="1"/>
          </p:cNvSpPr>
          <p:nvPr>
            <p:ph idx="1"/>
          </p:nvPr>
        </p:nvSpPr>
        <p:spPr>
          <a:xfrm>
            <a:off x="-819151" y="3143250"/>
            <a:ext cx="10735517" cy="1123950"/>
          </a:xfrm>
        </p:spPr>
        <p:txBody>
          <a:bodyPr>
            <a:noAutofit/>
          </a:bodyPr>
          <a:lstStyle/>
          <a:p>
            <a:pPr lvl="4">
              <a:buClr>
                <a:schemeClr val="tx2">
                  <a:lumMod val="75000"/>
                </a:schemeClr>
              </a:buClr>
              <a:buFont typeface="Wingdings" panose="05000000000000000000" pitchFamily="2" charset="2"/>
              <a:buChar char="Ø"/>
            </a:pPr>
            <a:r>
              <a:rPr lang="en-US" sz="2400" dirty="0">
                <a:solidFill>
                  <a:schemeClr val="tx2">
                    <a:lumMod val="75000"/>
                  </a:schemeClr>
                </a:solidFill>
              </a:rPr>
              <a:t>Knowing and studying about my project topic and main algorithms going to used in my project as I didn’t have any idea about malware detection</a:t>
            </a:r>
          </a:p>
          <a:p>
            <a:pPr lvl="4">
              <a:buClr>
                <a:schemeClr val="tx2">
                  <a:lumMod val="75000"/>
                </a:schemeClr>
              </a:buClr>
              <a:buFont typeface="Wingdings" panose="05000000000000000000" pitchFamily="2" charset="2"/>
              <a:buChar char="Ø"/>
            </a:pPr>
            <a:r>
              <a:rPr lang="en-US" sz="2400" dirty="0">
                <a:solidFill>
                  <a:schemeClr val="tx2">
                    <a:lumMod val="75000"/>
                  </a:schemeClr>
                </a:solidFill>
              </a:rPr>
              <a:t>Knowing SHA-512 algorithm in details</a:t>
            </a:r>
          </a:p>
          <a:p>
            <a:pPr lvl="4">
              <a:buClr>
                <a:schemeClr val="tx2">
                  <a:lumMod val="75000"/>
                </a:schemeClr>
              </a:buClr>
              <a:buFont typeface="Wingdings" panose="05000000000000000000" pitchFamily="2" charset="2"/>
              <a:buChar char="Ø"/>
            </a:pPr>
            <a:r>
              <a:rPr lang="en-US" sz="2400" dirty="0">
                <a:solidFill>
                  <a:schemeClr val="tx2">
                    <a:lumMod val="75000"/>
                  </a:schemeClr>
                </a:solidFill>
              </a:rPr>
              <a:t>Implementation of SHA-512 algorithm that finds the hash value of any input file and the malicious files.</a:t>
            </a:r>
          </a:p>
        </p:txBody>
      </p:sp>
      <p:sp>
        <p:nvSpPr>
          <p:cNvPr id="4" name="TextBox 3">
            <a:extLst>
              <a:ext uri="{FF2B5EF4-FFF2-40B4-BE49-F238E27FC236}">
                <a16:creationId xmlns:a16="http://schemas.microsoft.com/office/drawing/2014/main" id="{8B46BAC1-A283-453C-A55A-982C17EFC84A}"/>
              </a:ext>
            </a:extLst>
          </p:cNvPr>
          <p:cNvSpPr txBox="1"/>
          <p:nvPr/>
        </p:nvSpPr>
        <p:spPr>
          <a:xfrm>
            <a:off x="10487024" y="405573"/>
            <a:ext cx="614269" cy="369332"/>
          </a:xfrm>
          <a:prstGeom prst="rect">
            <a:avLst/>
          </a:prstGeom>
          <a:noFill/>
        </p:spPr>
        <p:txBody>
          <a:bodyPr wrap="square" rtlCol="0">
            <a:spAutoFit/>
          </a:bodyPr>
          <a:lstStyle/>
          <a:p>
            <a:r>
              <a:rPr lang="en-US" dirty="0"/>
              <a:t>04</a:t>
            </a:r>
          </a:p>
        </p:txBody>
      </p:sp>
    </p:spTree>
    <p:extLst>
      <p:ext uri="{BB962C8B-B14F-4D97-AF65-F5344CB8AC3E}">
        <p14:creationId xmlns:p14="http://schemas.microsoft.com/office/powerpoint/2010/main" val="47023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0002-A818-4286-B358-B22F1F95ECE6}"/>
              </a:ext>
            </a:extLst>
          </p:cNvPr>
          <p:cNvSpPr>
            <a:spLocks noGrp="1"/>
          </p:cNvSpPr>
          <p:nvPr>
            <p:ph type="title"/>
          </p:nvPr>
        </p:nvSpPr>
        <p:spPr>
          <a:xfrm>
            <a:off x="1154954" y="838200"/>
            <a:ext cx="8761413" cy="706964"/>
          </a:xfrm>
        </p:spPr>
        <p:txBody>
          <a:bodyPr/>
          <a:lstStyle/>
          <a:p>
            <a:r>
              <a:rPr lang="en-US" sz="3200" dirty="0">
                <a:solidFill>
                  <a:schemeClr val="accent1"/>
                </a:solidFill>
              </a:rPr>
              <a:t>Description of SHA-512:</a:t>
            </a:r>
          </a:p>
        </p:txBody>
      </p:sp>
      <p:sp>
        <p:nvSpPr>
          <p:cNvPr id="3" name="Content Placeholder 2">
            <a:extLst>
              <a:ext uri="{FF2B5EF4-FFF2-40B4-BE49-F238E27FC236}">
                <a16:creationId xmlns:a16="http://schemas.microsoft.com/office/drawing/2014/main" id="{2FF30936-C0D4-4974-8A75-63C427735AA3}"/>
              </a:ext>
            </a:extLst>
          </p:cNvPr>
          <p:cNvSpPr>
            <a:spLocks noGrp="1"/>
          </p:cNvSpPr>
          <p:nvPr>
            <p:ph idx="1"/>
          </p:nvPr>
        </p:nvSpPr>
        <p:spPr/>
        <p:txBody>
          <a:bodyPr>
            <a:normAutofit/>
          </a:bodyPr>
          <a:lstStyle/>
          <a:p>
            <a:pPr>
              <a:buClr>
                <a:schemeClr val="tx2">
                  <a:lumMod val="75000"/>
                </a:schemeClr>
              </a:buClr>
              <a:buFont typeface="Wingdings" panose="05000000000000000000" pitchFamily="2" charset="2"/>
              <a:buChar char="Ø"/>
            </a:pPr>
            <a:r>
              <a:rPr lang="en-US" sz="2400" dirty="0">
                <a:solidFill>
                  <a:schemeClr val="tx2">
                    <a:lumMod val="75000"/>
                  </a:schemeClr>
                </a:solidFill>
              </a:rPr>
              <a:t>Input formatting</a:t>
            </a:r>
          </a:p>
          <a:p>
            <a:pPr>
              <a:buClr>
                <a:schemeClr val="tx2">
                  <a:lumMod val="75000"/>
                </a:schemeClr>
              </a:buClr>
              <a:buFont typeface="Wingdings" panose="05000000000000000000" pitchFamily="2" charset="2"/>
              <a:buChar char="Ø"/>
            </a:pPr>
            <a:r>
              <a:rPr lang="en-US" sz="2400" dirty="0">
                <a:solidFill>
                  <a:schemeClr val="tx2">
                    <a:lumMod val="75000"/>
                  </a:schemeClr>
                </a:solidFill>
              </a:rPr>
              <a:t>Hash buffer initializing</a:t>
            </a:r>
          </a:p>
          <a:p>
            <a:pPr>
              <a:buClr>
                <a:schemeClr val="tx2">
                  <a:lumMod val="75000"/>
                </a:schemeClr>
              </a:buClr>
              <a:buFont typeface="Wingdings" panose="05000000000000000000" pitchFamily="2" charset="2"/>
              <a:buChar char="Ø"/>
            </a:pPr>
            <a:r>
              <a:rPr lang="en-US" sz="2400" dirty="0">
                <a:solidFill>
                  <a:schemeClr val="tx2">
                    <a:lumMod val="75000"/>
                  </a:schemeClr>
                </a:solidFill>
              </a:rPr>
              <a:t>Message processing</a:t>
            </a:r>
          </a:p>
          <a:p>
            <a:pPr>
              <a:buClr>
                <a:schemeClr val="tx2">
                  <a:lumMod val="75000"/>
                </a:schemeClr>
              </a:buClr>
              <a:buFont typeface="Wingdings" panose="05000000000000000000" pitchFamily="2" charset="2"/>
              <a:buChar char="Ø"/>
            </a:pPr>
            <a:r>
              <a:rPr lang="en-US" sz="2400" dirty="0">
                <a:solidFill>
                  <a:schemeClr val="tx2">
                    <a:lumMod val="75000"/>
                  </a:schemeClr>
                </a:solidFill>
              </a:rPr>
              <a:t>Output</a:t>
            </a:r>
          </a:p>
        </p:txBody>
      </p:sp>
      <p:sp>
        <p:nvSpPr>
          <p:cNvPr id="5" name="TextBox 4">
            <a:extLst>
              <a:ext uri="{FF2B5EF4-FFF2-40B4-BE49-F238E27FC236}">
                <a16:creationId xmlns:a16="http://schemas.microsoft.com/office/drawing/2014/main" id="{184EC6D3-D9B3-43B5-A685-24E891160381}"/>
              </a:ext>
            </a:extLst>
          </p:cNvPr>
          <p:cNvSpPr txBox="1"/>
          <p:nvPr/>
        </p:nvSpPr>
        <p:spPr>
          <a:xfrm>
            <a:off x="10558463" y="328613"/>
            <a:ext cx="478583" cy="369332"/>
          </a:xfrm>
          <a:prstGeom prst="rect">
            <a:avLst/>
          </a:prstGeom>
          <a:noFill/>
        </p:spPr>
        <p:txBody>
          <a:bodyPr wrap="square" rtlCol="0">
            <a:spAutoFit/>
          </a:bodyPr>
          <a:lstStyle/>
          <a:p>
            <a:r>
              <a:rPr lang="en-US" dirty="0"/>
              <a:t>05</a:t>
            </a:r>
          </a:p>
        </p:txBody>
      </p:sp>
    </p:spTree>
    <p:extLst>
      <p:ext uri="{BB962C8B-B14F-4D97-AF65-F5344CB8AC3E}">
        <p14:creationId xmlns:p14="http://schemas.microsoft.com/office/powerpoint/2010/main" val="122238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7AC618B3-41E4-44C4-BFA2-37D5DE968EA0}"/>
              </a:ext>
            </a:extLst>
          </p:cNvPr>
          <p:cNvPicPr>
            <a:picLocks noChangeAspect="1"/>
          </p:cNvPicPr>
          <p:nvPr/>
        </p:nvPicPr>
        <p:blipFill rotWithShape="1">
          <a:blip r:embed="rId3"/>
          <a:srcRect l="11808" r="2932"/>
          <a:stretch/>
        </p:blipFill>
        <p:spPr>
          <a:xfrm>
            <a:off x="361950" y="569357"/>
            <a:ext cx="11468100" cy="6088618"/>
          </a:xfrm>
          <a:prstGeom prst="rect">
            <a:avLst/>
          </a:prstGeom>
        </p:spPr>
      </p:pic>
      <p:sp>
        <p:nvSpPr>
          <p:cNvPr id="3" name="TextBox 2">
            <a:extLst>
              <a:ext uri="{FF2B5EF4-FFF2-40B4-BE49-F238E27FC236}">
                <a16:creationId xmlns:a16="http://schemas.microsoft.com/office/drawing/2014/main" id="{151523C4-F966-4ADB-9A1E-E989656CE6DF}"/>
              </a:ext>
            </a:extLst>
          </p:cNvPr>
          <p:cNvSpPr txBox="1"/>
          <p:nvPr/>
        </p:nvSpPr>
        <p:spPr>
          <a:xfrm>
            <a:off x="10629900" y="200025"/>
            <a:ext cx="614363" cy="369332"/>
          </a:xfrm>
          <a:prstGeom prst="rect">
            <a:avLst/>
          </a:prstGeom>
          <a:noFill/>
        </p:spPr>
        <p:txBody>
          <a:bodyPr wrap="square" rtlCol="0">
            <a:spAutoFit/>
          </a:bodyPr>
          <a:lstStyle/>
          <a:p>
            <a:r>
              <a:rPr lang="en-US" dirty="0"/>
              <a:t>06</a:t>
            </a:r>
          </a:p>
        </p:txBody>
      </p:sp>
    </p:spTree>
    <p:extLst>
      <p:ext uri="{BB962C8B-B14F-4D97-AF65-F5344CB8AC3E}">
        <p14:creationId xmlns:p14="http://schemas.microsoft.com/office/powerpoint/2010/main" val="127872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6135-BDDF-47BD-9E68-FA72EFE1F71F}"/>
              </a:ext>
            </a:extLst>
          </p:cNvPr>
          <p:cNvSpPr>
            <a:spLocks noGrp="1"/>
          </p:cNvSpPr>
          <p:nvPr>
            <p:ph type="title"/>
          </p:nvPr>
        </p:nvSpPr>
        <p:spPr>
          <a:xfrm>
            <a:off x="586854" y="1295400"/>
            <a:ext cx="10766946" cy="355532"/>
          </a:xfrm>
        </p:spPr>
        <p:txBody>
          <a:bodyPr>
            <a:normAutofit fontScale="90000"/>
          </a:bodyPr>
          <a:lstStyle/>
          <a:p>
            <a:r>
              <a:rPr lang="en-US" sz="3600" b="1" dirty="0">
                <a:solidFill>
                  <a:schemeClr val="accent1"/>
                </a:solidFill>
              </a:rPr>
              <a:t>Input Formatting:</a:t>
            </a:r>
            <a:br>
              <a:rPr lang="en-US" sz="3600" b="1" dirty="0">
                <a:solidFill>
                  <a:schemeClr val="accent1"/>
                </a:solidFill>
              </a:rPr>
            </a:br>
            <a:br>
              <a:rPr lang="en-US" sz="3600" b="1" dirty="0">
                <a:solidFill>
                  <a:schemeClr val="accent1"/>
                </a:solidFill>
              </a:rPr>
            </a:br>
            <a:endParaRPr lang="en-US" sz="3600" b="1" dirty="0">
              <a:solidFill>
                <a:schemeClr val="accent1"/>
              </a:solidFill>
            </a:endParaRPr>
          </a:p>
        </p:txBody>
      </p:sp>
      <p:sp>
        <p:nvSpPr>
          <p:cNvPr id="3" name="Content Placeholder 2">
            <a:extLst>
              <a:ext uri="{FF2B5EF4-FFF2-40B4-BE49-F238E27FC236}">
                <a16:creationId xmlns:a16="http://schemas.microsoft.com/office/drawing/2014/main" id="{5E2712F0-380C-4FEB-9F6F-DAF925669612}"/>
              </a:ext>
            </a:extLst>
          </p:cNvPr>
          <p:cNvSpPr>
            <a:spLocks noGrp="1"/>
          </p:cNvSpPr>
          <p:nvPr>
            <p:ph idx="1"/>
          </p:nvPr>
        </p:nvSpPr>
        <p:spPr>
          <a:xfrm>
            <a:off x="586854" y="2419349"/>
            <a:ext cx="10766946" cy="3757613"/>
          </a:xfrm>
        </p:spPr>
        <p:txBody>
          <a:bodyPr/>
          <a:lstStyle/>
          <a:p>
            <a:pPr marL="0" indent="0">
              <a:buNone/>
            </a:pPr>
            <a:r>
              <a:rPr lang="en-US" dirty="0"/>
              <a:t>SHA-512 Takes full string from a file as input with a maximum length of less than 2^128 bits and produce a output as 512 bits message digest. The input is processed in 1024 bit blocks.</a:t>
            </a:r>
          </a:p>
          <a:p>
            <a:pPr>
              <a:buClr>
                <a:schemeClr val="accent1"/>
              </a:buClr>
              <a:buFont typeface="Wingdings" panose="05000000000000000000" pitchFamily="2" charset="2"/>
              <a:buChar char="q"/>
            </a:pPr>
            <a:r>
              <a:rPr lang="en-US" b="1" dirty="0"/>
              <a:t>Append padding bits</a:t>
            </a:r>
            <a:r>
              <a:rPr lang="en-US" dirty="0"/>
              <a:t>: the message is padded so that its length is congruent to 896 modulo 1024.padding is always added. The padding consists of a single 1 bit followed by the necessary number of 0 bits.</a:t>
            </a:r>
          </a:p>
          <a:p>
            <a:pPr>
              <a:buClr>
                <a:schemeClr val="accent1"/>
              </a:buClr>
              <a:buFont typeface="Wingdings" panose="05000000000000000000" pitchFamily="2" charset="2"/>
              <a:buChar char="q"/>
            </a:pPr>
            <a:r>
              <a:rPr lang="en-US" b="1" dirty="0"/>
              <a:t>Append length: </a:t>
            </a:r>
            <a:r>
              <a:rPr lang="en-US" dirty="0"/>
              <a:t>A block of 128 bits is appended to the message. This is an unsigned 128 bit integer and contains the length of the original message.</a:t>
            </a:r>
          </a:p>
        </p:txBody>
      </p:sp>
      <p:sp>
        <p:nvSpPr>
          <p:cNvPr id="4" name="TextBox 3">
            <a:extLst>
              <a:ext uri="{FF2B5EF4-FFF2-40B4-BE49-F238E27FC236}">
                <a16:creationId xmlns:a16="http://schemas.microsoft.com/office/drawing/2014/main" id="{5F8237B2-CBE4-4B29-8358-97ACEC461071}"/>
              </a:ext>
            </a:extLst>
          </p:cNvPr>
          <p:cNvSpPr txBox="1"/>
          <p:nvPr/>
        </p:nvSpPr>
        <p:spPr>
          <a:xfrm>
            <a:off x="10558463" y="242888"/>
            <a:ext cx="471487" cy="369332"/>
          </a:xfrm>
          <a:prstGeom prst="rect">
            <a:avLst/>
          </a:prstGeom>
          <a:noFill/>
        </p:spPr>
        <p:txBody>
          <a:bodyPr wrap="square" rtlCol="0">
            <a:spAutoFit/>
          </a:bodyPr>
          <a:lstStyle/>
          <a:p>
            <a:r>
              <a:rPr lang="en-US" dirty="0"/>
              <a:t>07</a:t>
            </a:r>
          </a:p>
        </p:txBody>
      </p:sp>
    </p:spTree>
    <p:extLst>
      <p:ext uri="{BB962C8B-B14F-4D97-AF65-F5344CB8AC3E}">
        <p14:creationId xmlns:p14="http://schemas.microsoft.com/office/powerpoint/2010/main" val="201570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1" descr="preencoded.png">
            <a:extLst>
              <a:ext uri="{FF2B5EF4-FFF2-40B4-BE49-F238E27FC236}">
                <a16:creationId xmlns:a16="http://schemas.microsoft.com/office/drawing/2014/main" id="{D36B7E20-2529-415B-BFBA-F61DC02E3E25}"/>
              </a:ext>
            </a:extLst>
          </p:cNvPr>
          <p:cNvPicPr>
            <a:picLocks noGrp="1" noChangeAspect="1"/>
          </p:cNvPicPr>
          <p:nvPr>
            <p:ph idx="1"/>
          </p:nvPr>
        </p:nvPicPr>
        <p:blipFill rotWithShape="1">
          <a:blip r:embed="rId3"/>
          <a:srcRect l="11930" t="1605" b="10011"/>
          <a:stretch/>
        </p:blipFill>
        <p:spPr>
          <a:xfrm>
            <a:off x="485775" y="0"/>
            <a:ext cx="11220450" cy="6724650"/>
          </a:xfrm>
          <a:prstGeom prst="rect">
            <a:avLst/>
          </a:prstGeom>
        </p:spPr>
      </p:pic>
      <p:sp>
        <p:nvSpPr>
          <p:cNvPr id="2" name="TextBox 1">
            <a:extLst>
              <a:ext uri="{FF2B5EF4-FFF2-40B4-BE49-F238E27FC236}">
                <a16:creationId xmlns:a16="http://schemas.microsoft.com/office/drawing/2014/main" id="{A483FC54-BA0E-4C2C-B521-A0EB8F20E347}"/>
              </a:ext>
            </a:extLst>
          </p:cNvPr>
          <p:cNvSpPr txBox="1"/>
          <p:nvPr/>
        </p:nvSpPr>
        <p:spPr>
          <a:xfrm>
            <a:off x="10844213" y="214313"/>
            <a:ext cx="862012" cy="369332"/>
          </a:xfrm>
          <a:prstGeom prst="rect">
            <a:avLst/>
          </a:prstGeom>
          <a:solidFill>
            <a:schemeClr val="accent6">
              <a:lumMod val="75000"/>
            </a:schemeClr>
          </a:solidFill>
        </p:spPr>
        <p:txBody>
          <a:bodyPr wrap="square" rtlCol="0">
            <a:spAutoFit/>
          </a:bodyPr>
          <a:lstStyle/>
          <a:p>
            <a:r>
              <a:rPr lang="en-US" dirty="0"/>
              <a:t>08</a:t>
            </a:r>
          </a:p>
        </p:txBody>
      </p:sp>
    </p:spTree>
    <p:extLst>
      <p:ext uri="{BB962C8B-B14F-4D97-AF65-F5344CB8AC3E}">
        <p14:creationId xmlns:p14="http://schemas.microsoft.com/office/powerpoint/2010/main" val="305310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D0E5-2BE8-416C-96CE-5DF708555AB7}"/>
              </a:ext>
            </a:extLst>
          </p:cNvPr>
          <p:cNvSpPr>
            <a:spLocks noGrp="1"/>
          </p:cNvSpPr>
          <p:nvPr>
            <p:ph type="title"/>
          </p:nvPr>
        </p:nvSpPr>
        <p:spPr>
          <a:xfrm>
            <a:off x="571500" y="228600"/>
            <a:ext cx="11010899" cy="1714499"/>
          </a:xfrm>
        </p:spPr>
        <p:txBody>
          <a:bodyPr>
            <a:normAutofit/>
          </a:bodyPr>
          <a:lstStyle/>
          <a:p>
            <a:r>
              <a:rPr lang="en-US" sz="3600" dirty="0">
                <a:solidFill>
                  <a:srgbClr val="00B050"/>
                </a:solidFill>
              </a:rPr>
              <a:t>Hash buffer initializer</a:t>
            </a:r>
            <a:r>
              <a:rPr lang="en-US" dirty="0"/>
              <a:t>: Initialize 8 hash buffer</a:t>
            </a:r>
          </a:p>
        </p:txBody>
      </p:sp>
      <p:pic>
        <p:nvPicPr>
          <p:cNvPr id="4" name="Object 1" descr="preencoded.png">
            <a:extLst>
              <a:ext uri="{FF2B5EF4-FFF2-40B4-BE49-F238E27FC236}">
                <a16:creationId xmlns:a16="http://schemas.microsoft.com/office/drawing/2014/main" id="{01EE092D-B190-4657-BFB9-E276D9FC77C7}"/>
              </a:ext>
            </a:extLst>
          </p:cNvPr>
          <p:cNvPicPr>
            <a:picLocks noGrp="1" noChangeAspect="1"/>
          </p:cNvPicPr>
          <p:nvPr>
            <p:ph idx="1"/>
          </p:nvPr>
        </p:nvPicPr>
        <p:blipFill rotWithShape="1">
          <a:blip r:embed="rId2"/>
          <a:srcRect l="11888" b="49814"/>
          <a:stretch/>
        </p:blipFill>
        <p:spPr>
          <a:xfrm>
            <a:off x="171451" y="2603500"/>
            <a:ext cx="10763814" cy="3702050"/>
          </a:xfrm>
          <a:prstGeom prst="rect">
            <a:avLst/>
          </a:prstGeom>
        </p:spPr>
      </p:pic>
      <p:sp>
        <p:nvSpPr>
          <p:cNvPr id="3" name="TextBox 2">
            <a:extLst>
              <a:ext uri="{FF2B5EF4-FFF2-40B4-BE49-F238E27FC236}">
                <a16:creationId xmlns:a16="http://schemas.microsoft.com/office/drawing/2014/main" id="{7B5A1408-DBCB-4DC6-A41E-A7C17909A95B}"/>
              </a:ext>
            </a:extLst>
          </p:cNvPr>
          <p:cNvSpPr txBox="1"/>
          <p:nvPr/>
        </p:nvSpPr>
        <p:spPr>
          <a:xfrm>
            <a:off x="10444164" y="228600"/>
            <a:ext cx="628650" cy="369332"/>
          </a:xfrm>
          <a:prstGeom prst="rect">
            <a:avLst/>
          </a:prstGeom>
          <a:noFill/>
        </p:spPr>
        <p:txBody>
          <a:bodyPr wrap="square" rtlCol="0">
            <a:spAutoFit/>
          </a:bodyPr>
          <a:lstStyle/>
          <a:p>
            <a:r>
              <a:rPr lang="en-US" dirty="0"/>
              <a:t>09</a:t>
            </a:r>
          </a:p>
        </p:txBody>
      </p:sp>
    </p:spTree>
    <p:extLst>
      <p:ext uri="{BB962C8B-B14F-4D97-AF65-F5344CB8AC3E}">
        <p14:creationId xmlns:p14="http://schemas.microsoft.com/office/powerpoint/2010/main" val="3133617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524</TotalTime>
  <Words>624</Words>
  <Application>Microsoft Office PowerPoint</Application>
  <PresentationFormat>Widescreen</PresentationFormat>
  <Paragraphs>67</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vt:lpstr>
      <vt:lpstr>Arial Rounded MT Bold</vt:lpstr>
      <vt:lpstr>Calibri</vt:lpstr>
      <vt:lpstr>Century Gothic</vt:lpstr>
      <vt:lpstr>Wingdings</vt:lpstr>
      <vt:lpstr>Wingdings 3</vt:lpstr>
      <vt:lpstr>Ion Boardroom</vt:lpstr>
      <vt:lpstr>Software Project Lab-1  Project name: Malware Detecting System</vt:lpstr>
      <vt:lpstr>Description: </vt:lpstr>
      <vt:lpstr>Overview: </vt:lpstr>
      <vt:lpstr>Progress so far:</vt:lpstr>
      <vt:lpstr>Description of SHA-512:</vt:lpstr>
      <vt:lpstr>PowerPoint Presentation</vt:lpstr>
      <vt:lpstr>Input Formatting:  </vt:lpstr>
      <vt:lpstr>PowerPoint Presentation</vt:lpstr>
      <vt:lpstr>Hash buffer initializer: Initialize 8 hash buffer</vt:lpstr>
      <vt:lpstr>PowerPoint Presentation</vt:lpstr>
      <vt:lpstr>PowerPoint Presentation</vt:lpstr>
      <vt:lpstr>PowerPoint Presentation</vt:lpstr>
      <vt:lpstr>Challenges:</vt:lpstr>
      <vt:lpstr>Future works:</vt:lpstr>
      <vt:lpstr>Tools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SPL-1 Malware Detecting System</dc:title>
  <dc:creator>tanjumjeri11@gmail.com</dc:creator>
  <cp:lastModifiedBy>tanjumjeri11@gmail.com</cp:lastModifiedBy>
  <cp:revision>44</cp:revision>
  <dcterms:created xsi:type="dcterms:W3CDTF">2023-02-06T14:23:08Z</dcterms:created>
  <dcterms:modified xsi:type="dcterms:W3CDTF">2023-02-07T03:41:17Z</dcterms:modified>
</cp:coreProperties>
</file>