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61" r:id="rId16"/>
    <p:sldId id="279" r:id="rId17"/>
    <p:sldId id="280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Best</a:t>
            </a:r>
            <a:r>
              <a:rPr lang="en-US" altLang="zh-CN" baseline="0" dirty="0"/>
              <a:t> case mean error 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ANN</c:v>
                </c:pt>
                <c:pt idx="1">
                  <c:v>Random forest</c:v>
                </c:pt>
                <c:pt idx="2">
                  <c:v>SVM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</c:v>
                </c:pt>
                <c:pt idx="1">
                  <c:v>0.43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4-46CD-868D-C307A58492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ANN</c:v>
                </c:pt>
                <c:pt idx="1">
                  <c:v>Random forest</c:v>
                </c:pt>
                <c:pt idx="2">
                  <c:v>SVM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9B4-46CD-868D-C307A58492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ANN</c:v>
                </c:pt>
                <c:pt idx="1">
                  <c:v>Random forest</c:v>
                </c:pt>
                <c:pt idx="2">
                  <c:v>SVM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9B4-46CD-868D-C307A58492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7418296"/>
        <c:axId val="227415096"/>
      </c:barChart>
      <c:catAx>
        <c:axId val="22741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7415096"/>
        <c:crosses val="autoZero"/>
        <c:auto val="1"/>
        <c:lblAlgn val="ctr"/>
        <c:lblOffset val="100"/>
        <c:noMultiLvlLbl val="0"/>
      </c:catAx>
      <c:valAx>
        <c:axId val="22741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7418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77478-D609-425A-883D-B65FA200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B2F9E-13AB-4460-913D-70426A80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F1676-BF6C-4CCE-B337-0AA19E7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FBD3F-FFA2-475D-8332-3A9A39E0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E57B5-C0FA-41DC-AEEC-23924105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1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5D6CE-7148-472B-A7B9-1BD969B1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EF88C-A1E9-42E5-900F-03CB427D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7E5CE-1C7E-4611-B7E3-A45F5610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9D072-A18A-44F1-9DF5-25FC8B98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C0415-D4BB-44FC-8E56-A414750C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4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CF46E-EE10-4DC1-B6CC-1412BD263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93F17-0DCA-4FAA-86E5-E5FAA71A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29D12-6B20-4D51-B002-35316B15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EB0D8-8A9F-4B2A-8FC2-0A62D2CA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88E08-FDF8-4D01-8728-5D6DA405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0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B873-C394-4F1E-AA06-E85A0768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0A8A4-29D6-4336-980F-42806F0B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B0E7B-593D-474D-ACB2-EBCA73B7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8BB9A-F68A-46F9-8A1B-0D64D602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6D2B5-2667-4F55-8F76-E48C771D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74902-401B-4347-AF9F-2A6CFBB7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6DCC6-F855-41FC-9356-86D3AE94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C4964-D3EF-4913-8A44-983B0EB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6C26D-FEE6-40C2-BA85-E9A09A02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1F883-C316-400D-B85C-C345202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84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1670B-2793-4CD0-8D89-93E5E364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92413-38E6-470A-AEC3-B2F3A8C2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8DAB6-D77A-4ED8-9BA5-3788D2986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5B76F-EC24-4DF6-9C18-9B4A00FD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4EE06-A789-43BB-9B37-C64869C2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05310-A6FE-48F5-9E90-0A5A58DF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F902D-84F4-433C-BB3B-0FB75DB6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E395-6EE3-4C36-9CEB-EBD5E370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E65F3-7733-4F1A-8739-911F79BB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5AEB8-5F9F-4330-8E56-D8F33B005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0D1CE-9D31-446F-B771-4598DDDE7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8D44CD-9E77-409A-AEAD-BCCBB55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08B0D-CBE4-4162-8205-0CB66A5F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8C920-D3AA-4938-B538-8F8C6032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B03E-77C9-44BF-A305-4168DC77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B8F48-803B-4047-8DD1-00F1FD7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5A73D-C1A9-453E-AC2D-74C9F5A3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0CABD-B7F7-4E11-B1E8-18857265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AC213-6A01-4504-8A28-F12CD6B0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30A6D-FA29-4723-95AB-6CD02369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1490B-AABD-45FC-AD8D-289D4F55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7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05DE4-9A3C-439D-BE09-64D0CB52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1CA9F-6772-4DAD-AC28-F3F0417A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5C218-5897-4E99-B3F7-6DC45755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15FB-D4CB-4B03-9B0B-41A29565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F85B-322A-44B4-90AF-4475FE83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744B8-912F-4072-BF62-A7712213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0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732A-B906-48DD-B8CC-54BDE1F1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E69369-28B7-471D-8F9E-30E20A4DB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320CD-26D0-49DF-B1E7-35F6A1A0C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887B9-B841-40B6-B505-431CFE3C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320E7-49C8-4D41-B4C3-CC420F3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2AB92-6ECB-4DBD-9530-F6924DE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85724E-2A86-4F51-B95C-1B44EAF3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58703-8F4B-47D7-849C-FA157984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1E950-38ED-4372-A8E9-9D7E6B13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C246-3ACE-40CF-AAD6-4A3F3B741F7C}" type="datetimeFigureOut">
              <a:rPr lang="zh-CN" altLang="en-US" smtClean="0"/>
              <a:t>2021/7/28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3F97B-6E1B-4B19-A8BB-4248E08E6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1F946-6572-4286-8AC5-18FF21D4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71DF-321C-4C3F-B56A-AD04A158EB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3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1DFA4-47CD-42F1-A820-12F19CD1F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8135"/>
            <a:ext cx="10668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.萍方-简" panose="020B0100000000000000" pitchFamily="34" charset="-122"/>
                <a:ea typeface=".萍方-简" panose="020B0100000000000000" pitchFamily="34" charset="-122"/>
              </a:rPr>
              <a:t>Smart Water Bottle</a:t>
            </a:r>
            <a:endParaRPr lang="zh-CN" altLang="en-US" sz="4000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38DF0E-C350-4080-86B7-C056C15D67AA}"/>
              </a:ext>
            </a:extLst>
          </p:cNvPr>
          <p:cNvSpPr txBox="1"/>
          <p:nvPr/>
        </p:nvSpPr>
        <p:spPr>
          <a:xfrm>
            <a:off x="4843849" y="3595476"/>
            <a:ext cx="43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.萍方-简" panose="020B0100000000000000" pitchFamily="34" charset="-122"/>
                <a:ea typeface=".萍方-简" panose="020B0100000000000000" pitchFamily="34" charset="-122"/>
              </a:rPr>
              <a:t>TANSixu</a:t>
            </a:r>
            <a:r>
              <a:rPr lang="en-US" altLang="zh-CN" dirty="0">
                <a:latin typeface=".萍方-简" panose="020B0100000000000000" pitchFamily="34" charset="-122"/>
                <a:ea typeface=".萍方-简" panose="020B0100000000000000" pitchFamily="34" charset="-122"/>
              </a:rPr>
              <a:t>  SUSTECH</a:t>
            </a:r>
          </a:p>
          <a:p>
            <a:r>
              <a:rPr lang="en-US" altLang="zh-CN" dirty="0" err="1">
                <a:latin typeface=".萍方-简" panose="020B0100000000000000" pitchFamily="34" charset="-122"/>
                <a:ea typeface=".萍方-简" panose="020B0100000000000000" pitchFamily="34" charset="-122"/>
              </a:rPr>
              <a:t>LIANGHongrui</a:t>
            </a:r>
            <a:r>
              <a:rPr lang="en-US" altLang="zh-CN" dirty="0">
                <a:latin typeface=".萍方-简" panose="020B0100000000000000" pitchFamily="34" charset="-122"/>
                <a:ea typeface=".萍方-简" panose="020B0100000000000000" pitchFamily="34" charset="-122"/>
              </a:rPr>
              <a:t>  UESTC</a:t>
            </a:r>
            <a:endParaRPr lang="zh-CN" altLang="en-US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3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3748218" y="2086232"/>
            <a:ext cx="1359241" cy="14889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81466A-BB47-4F3D-BAB0-D9A2DFFB0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85" y="312806"/>
            <a:ext cx="3641122" cy="623238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34777A5-2734-4F93-846E-A0B18E69AD41}"/>
              </a:ext>
            </a:extLst>
          </p:cNvPr>
          <p:cNvGrpSpPr/>
          <p:nvPr/>
        </p:nvGrpSpPr>
        <p:grpSpPr>
          <a:xfrm>
            <a:off x="5787807" y="3220128"/>
            <a:ext cx="2647739" cy="1607245"/>
            <a:chOff x="5851775" y="1801022"/>
            <a:chExt cx="4972744" cy="292269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D51B0A-A86D-4BC5-9C4C-C86D7AC1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775" y="1801022"/>
              <a:ext cx="4972744" cy="147658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DC2B592-2D2C-4158-8F3F-7D069C142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4947" y="3485290"/>
              <a:ext cx="2972215" cy="1238423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9C41E10-4E42-4CDC-848D-A146583E07F8}"/>
              </a:ext>
            </a:extLst>
          </p:cNvPr>
          <p:cNvSpPr txBox="1"/>
          <p:nvPr/>
        </p:nvSpPr>
        <p:spPr>
          <a:xfrm>
            <a:off x="6329144" y="1076401"/>
            <a:ext cx="1516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.萍方-简" panose="020B0100000000000000" pitchFamily="34" charset="-122"/>
                <a:ea typeface=".萍方-简" panose="020B0100000000000000" pitchFamily="34" charset="-122"/>
              </a:rPr>
              <a:t>Lift</a:t>
            </a:r>
          </a:p>
          <a:p>
            <a:r>
              <a:rPr lang="en-US" altLang="zh-CN" sz="3600" dirty="0">
                <a:latin typeface=".萍方-简" panose="020B0100000000000000" pitchFamily="34" charset="-122"/>
                <a:ea typeface=".萍方-简" panose="020B0100000000000000" pitchFamily="34" charset="-122"/>
              </a:rPr>
              <a:t>Sip</a:t>
            </a:r>
          </a:p>
          <a:p>
            <a:r>
              <a:rPr lang="en-US" altLang="zh-CN" sz="3600" dirty="0">
                <a:latin typeface=".萍方-简" panose="020B0100000000000000" pitchFamily="34" charset="-122"/>
                <a:ea typeface=".萍方-简" panose="020B0100000000000000" pitchFamily="34" charset="-122"/>
              </a:rPr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191148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3674078" y="3632885"/>
            <a:ext cx="1276863" cy="7825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38DE68-58F1-489C-A8B9-0AF0652A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722236"/>
            <a:ext cx="6136502" cy="52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3715267" y="4333101"/>
            <a:ext cx="1276863" cy="7825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70A1212-42DE-4170-8607-89008616D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603243"/>
              </p:ext>
            </p:extLst>
          </p:nvPr>
        </p:nvGraphicFramePr>
        <p:xfrm>
          <a:off x="5857103" y="1074465"/>
          <a:ext cx="6502399" cy="470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157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B6EC8E-F1AB-45A9-8B4C-C70A2E891E8E}"/>
              </a:ext>
            </a:extLst>
          </p:cNvPr>
          <p:cNvSpPr txBox="1"/>
          <p:nvPr/>
        </p:nvSpPr>
        <p:spPr>
          <a:xfrm>
            <a:off x="846306" y="700391"/>
            <a:ext cx="286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  <a:t>Our Extension</a:t>
            </a:r>
            <a:endParaRPr lang="zh-CN" altLang="en-US" sz="3200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810F62-96C8-4672-95EC-20C7AE0FED82}"/>
              </a:ext>
            </a:extLst>
          </p:cNvPr>
          <p:cNvSpPr txBox="1"/>
          <p:nvPr/>
        </p:nvSpPr>
        <p:spPr>
          <a:xfrm>
            <a:off x="3443591" y="2947481"/>
            <a:ext cx="6663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>
                <a:latin typeface=".萍方-简" panose="020B0100000000000000" pitchFamily="34" charset="-122"/>
                <a:ea typeface=".萍方-简" panose="020B0100000000000000" pitchFamily="34" charset="-122"/>
              </a:rPr>
              <a:t>Adaptive real-time window selection</a:t>
            </a:r>
          </a:p>
          <a:p>
            <a:pPr marL="342900" indent="-342900">
              <a:buAutoNum type="arabicPeriod"/>
            </a:pPr>
            <a:r>
              <a:rPr lang="en-US" altLang="zh-CN" sz="2800" dirty="0">
                <a:latin typeface=".萍方-简" panose="020B0100000000000000" pitchFamily="34" charset="-122"/>
                <a:ea typeface=".萍方-简" panose="020B0100000000000000" pitchFamily="34" charset="-122"/>
              </a:rPr>
              <a:t>Enhanced valley detection</a:t>
            </a:r>
          </a:p>
          <a:p>
            <a:pPr marL="342900" indent="-342900">
              <a:buAutoNum type="arabicPeriod"/>
            </a:pPr>
            <a:r>
              <a:rPr lang="en-US" altLang="zh-CN" sz="2800" dirty="0">
                <a:latin typeface=".萍方-简" panose="020B0100000000000000" pitchFamily="34" charset="-122"/>
                <a:ea typeface=".萍方-简" panose="020B0100000000000000" pitchFamily="34" charset="-122"/>
              </a:rPr>
              <a:t>Modified sip detection</a:t>
            </a:r>
            <a:endParaRPr lang="zh-CN" altLang="en-US" sz="2800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06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816F27-AB19-417D-B2A0-C21B63F37599}"/>
              </a:ext>
            </a:extLst>
          </p:cNvPr>
          <p:cNvSpPr txBox="1"/>
          <p:nvPr/>
        </p:nvSpPr>
        <p:spPr>
          <a:xfrm>
            <a:off x="4990858" y="2782669"/>
            <a:ext cx="19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.萍方-简" panose="020B0100000000000000" pitchFamily="34" charset="-122"/>
                <a:ea typeface=".萍方-简" panose="020B0100000000000000" pitchFamily="34" charset="-122"/>
              </a:rPr>
              <a:t>Demo</a:t>
            </a:r>
            <a:endParaRPr lang="zh-CN" altLang="en-US" sz="3600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90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DBB78-0928-448F-9637-16DBA4F8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B18A86-BEA3-43CE-9F9E-518F32A7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62" y="1302895"/>
            <a:ext cx="3025410" cy="42522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051958B-0BC6-4E28-8EE6-4626B2288D95}"/>
              </a:ext>
            </a:extLst>
          </p:cNvPr>
          <p:cNvSpPr txBox="1"/>
          <p:nvPr/>
        </p:nvSpPr>
        <p:spPr>
          <a:xfrm>
            <a:off x="2784390" y="5782961"/>
            <a:ext cx="8682681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FluidMeter</a:t>
            </a:r>
            <a:r>
              <a:rPr lang="en-US" altLang="zh-CN" i="1" dirty="0"/>
              <a:t>: Gauging the Human Daily Fluid Intake Using Smartwatches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2643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376053-8514-400F-A313-B0CA1406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86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999CF-DCDB-4378-B7CE-9415E28B4894}"/>
              </a:ext>
            </a:extLst>
          </p:cNvPr>
          <p:cNvSpPr txBox="1"/>
          <p:nvPr/>
        </p:nvSpPr>
        <p:spPr>
          <a:xfrm>
            <a:off x="1554804" y="2529191"/>
            <a:ext cx="970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 Dong, R. Gallant and S. Biswas, "A self-monitoring water bottle for tracking liquid intake," 2014 IEEE Healthcare Innovation Conference (HIC), 2014, pp. 311-314, </a:t>
            </a:r>
            <a:r>
              <a:rPr lang="en-US" altLang="zh-CN" dirty="0" err="1"/>
              <a:t>doi</a:t>
            </a:r>
            <a:r>
              <a:rPr lang="en-US" altLang="zh-CN" dirty="0"/>
              <a:t>: 10.1109/HIC.2014.7038937.</a:t>
            </a:r>
          </a:p>
          <a:p>
            <a:endParaRPr lang="en-US" altLang="zh-CN" dirty="0"/>
          </a:p>
          <a:p>
            <a:r>
              <a:rPr lang="en-US" altLang="zh-CN" dirty="0"/>
              <a:t>Griffith, H., Shi, Y., &amp; Biswas, S. (2019). A Container-Attachable Inertial Sensor for Real-Time Hydration Tracking. Sensors, 19(18), 4008.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2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D376053-8514-400F-A313-B0CA1406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>
                <a:latin typeface=".萍方-简" panose="020B0100000000000000" pitchFamily="34" charset="-122"/>
                <a:ea typeface=".萍方-简" panose="020B0100000000000000" pitchFamily="34" charset="-122"/>
              </a:rPr>
              <a:t>Special Thanks to</a:t>
            </a:r>
            <a:r>
              <a:rPr lang="en-US" altLang="zh-CN" sz="3600" dirty="0"/>
              <a:t> Prof. </a:t>
            </a:r>
            <a:r>
              <a:rPr lang="en-US" altLang="zh-CN" sz="36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TAN Wee Kek</a:t>
            </a:r>
            <a:br>
              <a:rPr lang="zh-CN" altLang="en-US" sz="3600" dirty="0"/>
            </a:br>
            <a:r>
              <a:rPr lang="en-US" altLang="zh-CN" sz="3600" dirty="0"/>
              <a:t>and our family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54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0B6ABB-07F0-4249-89B0-151099D3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817" y="264139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.萍方-简" panose="020B0100000000000000" pitchFamily="34" charset="-122"/>
                <a:ea typeface=".萍方-简" panose="020B0100000000000000" pitchFamily="34" charset="-122"/>
              </a:rPr>
              <a:t>Q &amp; A</a:t>
            </a:r>
            <a:endParaRPr lang="zh-CN" altLang="en-US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81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73F1A1-E487-4D32-BC85-5CEBCE4F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87"/>
            <a:ext cx="12192000" cy="63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DB9313-D20E-4255-9A47-F576A306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648" y="199557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  <a:t>1. Accuracy</a:t>
            </a:r>
            <a:b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</a:br>
            <a: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  <a:t>2. Portable</a:t>
            </a:r>
            <a:b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</a:br>
            <a: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  <a:t>3. Healthy</a:t>
            </a:r>
            <a:b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</a:br>
            <a:r>
              <a:rPr lang="en-US" altLang="zh-CN" sz="3200" dirty="0">
                <a:latin typeface=".萍方-简" panose="020B0100000000000000" pitchFamily="34" charset="-122"/>
                <a:ea typeface=".萍方-简" panose="020B0100000000000000" pitchFamily="34" charset="-122"/>
              </a:rPr>
              <a:t>4. User-friendly</a:t>
            </a:r>
            <a:endParaRPr lang="zh-CN" altLang="en-US" sz="3200" dirty="0">
              <a:latin typeface=".萍方-简" panose="020B0100000000000000" pitchFamily="34" charset="-122"/>
              <a:ea typeface=".萍方-简" panose="020B01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ED8DE-67B4-4860-8400-1BE7DD5E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19" y="1130864"/>
            <a:ext cx="6491591" cy="48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FABC030-16D3-4314-9827-D5E1D1884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350" y="1620923"/>
            <a:ext cx="10680036" cy="39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51" y="334843"/>
            <a:ext cx="6227805" cy="63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799070" y="722236"/>
            <a:ext cx="1301579" cy="76881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91480-3CAD-4119-A176-146C7C6A3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56" y="1723767"/>
            <a:ext cx="6190845" cy="34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733168" y="2559274"/>
            <a:ext cx="1301579" cy="76881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2C8164-524D-4E2B-B4C3-43A6C6D78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38" y="1763927"/>
            <a:ext cx="6045044" cy="33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782596" y="3429000"/>
            <a:ext cx="1301579" cy="76881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86CBC-BBAD-4AE1-A65E-E3540678B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63" y="1798679"/>
            <a:ext cx="5944983" cy="32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E2E82-B531-41CC-91E7-F73C82FF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1" y="722236"/>
            <a:ext cx="5436972" cy="55700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0CE720-F68D-4242-A944-59C5F0A42C03}"/>
              </a:ext>
            </a:extLst>
          </p:cNvPr>
          <p:cNvSpPr/>
          <p:nvPr/>
        </p:nvSpPr>
        <p:spPr>
          <a:xfrm>
            <a:off x="741407" y="4368113"/>
            <a:ext cx="1301579" cy="76881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C586E-E67C-4082-B0FA-ADEB8DC5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63" y="1798679"/>
            <a:ext cx="5944983" cy="32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146</Words>
  <Application>Microsoft Office PowerPoint</Application>
  <PresentationFormat>宽屏</PresentationFormat>
  <Paragraphs>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.萍方-简</vt:lpstr>
      <vt:lpstr>等线</vt:lpstr>
      <vt:lpstr>等线 Light</vt:lpstr>
      <vt:lpstr>Arial</vt:lpstr>
      <vt:lpstr>Verdana</vt:lpstr>
      <vt:lpstr>Office 主题​​</vt:lpstr>
      <vt:lpstr>Smart Water Bottle</vt:lpstr>
      <vt:lpstr>PowerPoint 演示文稿</vt:lpstr>
      <vt:lpstr>1. Accuracy 2. Portable 3. Healthy 4. User-friendly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work</vt:lpstr>
      <vt:lpstr>Reference</vt:lpstr>
      <vt:lpstr>Special Thanks to Prof. TAN Wee Kek and our family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Self-monitoring Water Bottle for Tracking Liquid Intake</dc:title>
  <dc:creator>谈 思序</dc:creator>
  <cp:lastModifiedBy>谈 思序</cp:lastModifiedBy>
  <cp:revision>24</cp:revision>
  <dcterms:created xsi:type="dcterms:W3CDTF">2021-07-16T12:34:07Z</dcterms:created>
  <dcterms:modified xsi:type="dcterms:W3CDTF">2021-07-28T15:12:59Z</dcterms:modified>
</cp:coreProperties>
</file>