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Inter Light"/>
      <p:regular r:id="rId35"/>
      <p:bold r:id="rId36"/>
    </p:embeddedFont>
    <p:embeddedFont>
      <p:font typeface="Inter SemiBold"/>
      <p:regular r:id="rId37"/>
      <p:bold r:id="rId38"/>
    </p:embeddedFont>
    <p:embeddedFont>
      <p:font typeface="Inter"/>
      <p:regular r:id="rId39"/>
      <p:bold r:id="rId40"/>
    </p:embeddedFont>
    <p:embeddedFont>
      <p:font typeface="Inter Medium"/>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3A0C59-4C39-4024-B7C9-9EC0A38C3948}">
  <a:tblStyle styleId="{DB3A0C59-4C39-4024-B7C9-9EC0A38C394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bold.fntdata"/><Relationship Id="rId20" Type="http://schemas.openxmlformats.org/officeDocument/2006/relationships/slide" Target="slides/slide13.xml"/><Relationship Id="rId42" Type="http://schemas.openxmlformats.org/officeDocument/2006/relationships/font" Target="fonts/InterMedium-bold.fntdata"/><Relationship Id="rId41" Type="http://schemas.openxmlformats.org/officeDocument/2006/relationships/font" Target="fonts/InterMedium-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InterLight-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InterSemiBold-regular.fntdata"/><Relationship Id="rId14" Type="http://schemas.openxmlformats.org/officeDocument/2006/relationships/slide" Target="slides/slide7.xml"/><Relationship Id="rId36" Type="http://schemas.openxmlformats.org/officeDocument/2006/relationships/font" Target="fonts/InterLight-bold.fntdata"/><Relationship Id="rId17" Type="http://schemas.openxmlformats.org/officeDocument/2006/relationships/slide" Target="slides/slide10.xml"/><Relationship Id="rId39" Type="http://schemas.openxmlformats.org/officeDocument/2006/relationships/font" Target="fonts/Inter-regular.fntdata"/><Relationship Id="rId16" Type="http://schemas.openxmlformats.org/officeDocument/2006/relationships/slide" Target="slides/slide9.xml"/><Relationship Id="rId38" Type="http://schemas.openxmlformats.org/officeDocument/2006/relationships/font" Target="fonts/InterSemiBold-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b3f4e333_1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00b3f4e333_1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b479d7b5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1b479d7b56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b479d7cd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1b479d7cd4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1b479d7b5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11b479d7b56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b479d7cd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11b479d7cd4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b479d7b5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11b479d7b56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1b479d7cd4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11b479d7cd4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1b479d7b5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11b479d7b56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1b479d7b5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11b479d7b56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1b479d7b5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11b479d7b56_0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b479d7b5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g11b479d7b56_0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0b3f4e333_1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00b3f4e333_13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1b479d7b5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11b479d7b56_0_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1b479d7b5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g11b479d7b56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1b479d7b5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g11b479d7b56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1b479d7b5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11b479d7b56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1b479d7b5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g11b479d7b56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1b479d7b5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11b479d7b56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1b479d7b56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g11b479d7b56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00b3f4e333_13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100b3f4e333_13_6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b479d7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b479d7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b479d7b5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b479d7b5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b479d7b5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b479d7b5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479d7b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479d7b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0b3f4e333_1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00b3f4e333_13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b479d7b5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1b479d7b56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b479d7cd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1b479d7cd4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p:nvPr>
            <p:ph idx="2" type="pic"/>
          </p:nvPr>
        </p:nvSpPr>
        <p:spPr>
          <a:xfrm>
            <a:off x="5991260" y="774917"/>
            <a:ext cx="1714431" cy="979296"/>
          </a:xfrm>
          <a:prstGeom prst="rect">
            <a:avLst/>
          </a:prstGeom>
          <a:noFill/>
          <a:ln>
            <a:noFill/>
          </a:ln>
        </p:spPr>
      </p:sp>
      <p:sp>
        <p:nvSpPr>
          <p:cNvPr id="58" name="Google Shape;58;p14"/>
          <p:cNvSpPr/>
          <p:nvPr>
            <p:ph idx="3" type="pic"/>
          </p:nvPr>
        </p:nvSpPr>
        <p:spPr>
          <a:xfrm>
            <a:off x="8020119" y="774917"/>
            <a:ext cx="1714431" cy="979296"/>
          </a:xfrm>
          <a:prstGeom prst="rect">
            <a:avLst/>
          </a:prstGeom>
          <a:noFill/>
          <a:ln>
            <a:noFill/>
          </a:ln>
        </p:spPr>
      </p:sp>
      <p:sp>
        <p:nvSpPr>
          <p:cNvPr id="59" name="Google Shape;59;p14"/>
          <p:cNvSpPr/>
          <p:nvPr>
            <p:ph idx="4" type="pic"/>
          </p:nvPr>
        </p:nvSpPr>
        <p:spPr>
          <a:xfrm>
            <a:off x="3962400" y="2082102"/>
            <a:ext cx="1714431" cy="979296"/>
          </a:xfrm>
          <a:prstGeom prst="rect">
            <a:avLst/>
          </a:prstGeom>
          <a:noFill/>
          <a:ln>
            <a:noFill/>
          </a:ln>
        </p:spPr>
      </p:sp>
      <p:sp>
        <p:nvSpPr>
          <p:cNvPr id="60" name="Google Shape;60;p14"/>
          <p:cNvSpPr/>
          <p:nvPr>
            <p:ph idx="5" type="pic"/>
          </p:nvPr>
        </p:nvSpPr>
        <p:spPr>
          <a:xfrm>
            <a:off x="5991260" y="2082102"/>
            <a:ext cx="1714431" cy="979296"/>
          </a:xfrm>
          <a:prstGeom prst="rect">
            <a:avLst/>
          </a:prstGeom>
          <a:noFill/>
          <a:ln>
            <a:noFill/>
          </a:ln>
        </p:spPr>
      </p:sp>
      <p:sp>
        <p:nvSpPr>
          <p:cNvPr id="61" name="Google Shape;61;p14"/>
          <p:cNvSpPr/>
          <p:nvPr>
            <p:ph idx="6" type="pic"/>
          </p:nvPr>
        </p:nvSpPr>
        <p:spPr>
          <a:xfrm>
            <a:off x="8020119" y="2082102"/>
            <a:ext cx="1714431" cy="979296"/>
          </a:xfrm>
          <a:prstGeom prst="rect">
            <a:avLst/>
          </a:prstGeom>
          <a:noFill/>
          <a:ln>
            <a:noFill/>
          </a:ln>
        </p:spPr>
      </p:sp>
      <p:sp>
        <p:nvSpPr>
          <p:cNvPr id="62" name="Google Shape;62;p14"/>
          <p:cNvSpPr/>
          <p:nvPr>
            <p:ph idx="7" type="pic"/>
          </p:nvPr>
        </p:nvSpPr>
        <p:spPr>
          <a:xfrm>
            <a:off x="3962400" y="3389287"/>
            <a:ext cx="1714431" cy="979296"/>
          </a:xfrm>
          <a:prstGeom prst="rect">
            <a:avLst/>
          </a:prstGeom>
          <a:noFill/>
          <a:ln>
            <a:noFill/>
          </a:ln>
        </p:spPr>
      </p:sp>
      <p:sp>
        <p:nvSpPr>
          <p:cNvPr id="63" name="Google Shape;63;p14"/>
          <p:cNvSpPr/>
          <p:nvPr>
            <p:ph idx="8" type="pic"/>
          </p:nvPr>
        </p:nvSpPr>
        <p:spPr>
          <a:xfrm>
            <a:off x="5991260" y="3389287"/>
            <a:ext cx="1714431" cy="979296"/>
          </a:xfrm>
          <a:prstGeom prst="rect">
            <a:avLst/>
          </a:prstGeom>
          <a:noFill/>
          <a:ln>
            <a:noFill/>
          </a:ln>
        </p:spPr>
      </p:sp>
      <p:sp>
        <p:nvSpPr>
          <p:cNvPr id="64" name="Google Shape;64;p14"/>
          <p:cNvSpPr/>
          <p:nvPr>
            <p:ph idx="9" type="pic"/>
          </p:nvPr>
        </p:nvSpPr>
        <p:spPr>
          <a:xfrm>
            <a:off x="8020119" y="3389287"/>
            <a:ext cx="1714431" cy="979296"/>
          </a:xfrm>
          <a:prstGeom prst="rect">
            <a:avLst/>
          </a:prstGeom>
          <a:noFill/>
          <a:ln>
            <a:noFill/>
          </a:ln>
        </p:spPr>
      </p:sp>
      <p:sp>
        <p:nvSpPr>
          <p:cNvPr id="65" name="Google Shape;65;p14"/>
          <p:cNvSpPr/>
          <p:nvPr>
            <p:ph idx="13" type="pic"/>
          </p:nvPr>
        </p:nvSpPr>
        <p:spPr>
          <a:xfrm>
            <a:off x="3962400" y="774917"/>
            <a:ext cx="1714431" cy="979296"/>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5"/>
          <p:cNvSpPr/>
          <p:nvPr>
            <p:ph idx="2" type="pic"/>
          </p:nvPr>
        </p:nvSpPr>
        <p:spPr>
          <a:xfrm>
            <a:off x="1182847" y="1783045"/>
            <a:ext cx="1988977" cy="2751196"/>
          </a:xfrm>
          <a:prstGeom prst="rect">
            <a:avLst/>
          </a:prstGeom>
          <a:noFill/>
          <a:ln>
            <a:noFill/>
          </a:ln>
        </p:spPr>
      </p:sp>
      <p:sp>
        <p:nvSpPr>
          <p:cNvPr id="68" name="Google Shape;68;p15"/>
          <p:cNvSpPr/>
          <p:nvPr>
            <p:ph idx="3" type="pic"/>
          </p:nvPr>
        </p:nvSpPr>
        <p:spPr>
          <a:xfrm>
            <a:off x="3577511" y="1783045"/>
            <a:ext cx="1988977" cy="2751196"/>
          </a:xfrm>
          <a:prstGeom prst="rect">
            <a:avLst/>
          </a:prstGeom>
          <a:noFill/>
          <a:ln>
            <a:noFill/>
          </a:ln>
        </p:spPr>
      </p:sp>
      <p:sp>
        <p:nvSpPr>
          <p:cNvPr id="69" name="Google Shape;69;p15"/>
          <p:cNvSpPr/>
          <p:nvPr>
            <p:ph idx="4" type="pic"/>
          </p:nvPr>
        </p:nvSpPr>
        <p:spPr>
          <a:xfrm>
            <a:off x="5972175" y="1783045"/>
            <a:ext cx="1988977" cy="2751196"/>
          </a:xfrm>
          <a:prstGeom prst="rect">
            <a:avLst/>
          </a:prstGeom>
          <a:noFill/>
          <a:ln>
            <a:noFill/>
          </a:ln>
        </p:spPr>
      </p:sp>
      <p:sp>
        <p:nvSpPr>
          <p:cNvPr id="70" name="Google Shape;70;p15"/>
          <p:cNvSpPr/>
          <p:nvPr>
            <p:ph idx="5" type="pic"/>
          </p:nvPr>
        </p:nvSpPr>
        <p:spPr>
          <a:xfrm>
            <a:off x="8366839" y="1783045"/>
            <a:ext cx="1988977" cy="2751196"/>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1" name="Shape 71"/>
        <p:cNvGrpSpPr/>
        <p:nvPr/>
      </p:nvGrpSpPr>
      <p:grpSpPr>
        <a:xfrm>
          <a:off x="0" y="0"/>
          <a:ext cx="0" cy="0"/>
          <a:chOff x="0" y="0"/>
          <a:chExt cx="0" cy="0"/>
        </a:xfrm>
      </p:grpSpPr>
      <p:sp>
        <p:nvSpPr>
          <p:cNvPr id="72" name="Google Shape;72;p16"/>
          <p:cNvSpPr/>
          <p:nvPr>
            <p:ph idx="2" type="pic"/>
          </p:nvPr>
        </p:nvSpPr>
        <p:spPr>
          <a:xfrm>
            <a:off x="648407" y="3743326"/>
            <a:ext cx="1310879" cy="702143"/>
          </a:xfrm>
          <a:prstGeom prst="rect">
            <a:avLst/>
          </a:prstGeom>
          <a:noFill/>
          <a:ln>
            <a:noFill/>
          </a:ln>
        </p:spPr>
      </p:sp>
      <p:sp>
        <p:nvSpPr>
          <p:cNvPr id="73" name="Google Shape;73;p16"/>
          <p:cNvSpPr/>
          <p:nvPr>
            <p:ph idx="3" type="pic"/>
          </p:nvPr>
        </p:nvSpPr>
        <p:spPr>
          <a:xfrm>
            <a:off x="4933953" y="3743326"/>
            <a:ext cx="1310879" cy="702143"/>
          </a:xfrm>
          <a:prstGeom prst="rect">
            <a:avLst/>
          </a:prstGeom>
          <a:noFill/>
          <a:ln>
            <a:noFill/>
          </a:ln>
        </p:spPr>
      </p:sp>
      <p:sp>
        <p:nvSpPr>
          <p:cNvPr id="74" name="Google Shape;74;p16"/>
          <p:cNvSpPr/>
          <p:nvPr>
            <p:ph idx="4" type="pic"/>
          </p:nvPr>
        </p:nvSpPr>
        <p:spPr>
          <a:xfrm>
            <a:off x="648407" y="4699397"/>
            <a:ext cx="1310879" cy="702143"/>
          </a:xfrm>
          <a:prstGeom prst="rect">
            <a:avLst/>
          </a:prstGeom>
          <a:noFill/>
          <a:ln>
            <a:noFill/>
          </a:ln>
        </p:spPr>
      </p:sp>
      <p:sp>
        <p:nvSpPr>
          <p:cNvPr id="75" name="Google Shape;75;p16"/>
          <p:cNvSpPr/>
          <p:nvPr>
            <p:ph idx="5" type="pic"/>
          </p:nvPr>
        </p:nvSpPr>
        <p:spPr>
          <a:xfrm>
            <a:off x="4933953" y="4699397"/>
            <a:ext cx="1310879" cy="70214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6" name="Shape 76"/>
        <p:cNvGrpSpPr/>
        <p:nvPr/>
      </p:nvGrpSpPr>
      <p:grpSpPr>
        <a:xfrm>
          <a:off x="0" y="0"/>
          <a:ext cx="0" cy="0"/>
          <a:chOff x="0" y="0"/>
          <a:chExt cx="0" cy="0"/>
        </a:xfrm>
      </p:grpSpPr>
      <p:sp>
        <p:nvSpPr>
          <p:cNvPr id="77" name="Google Shape;77;p17"/>
          <p:cNvSpPr/>
          <p:nvPr>
            <p:ph idx="2" type="pic"/>
          </p:nvPr>
        </p:nvSpPr>
        <p:spPr>
          <a:xfrm>
            <a:off x="1904194" y="1340123"/>
            <a:ext cx="1679272" cy="1041862"/>
          </a:xfrm>
          <a:prstGeom prst="rect">
            <a:avLst/>
          </a:prstGeom>
          <a:noFill/>
          <a:ln>
            <a:noFill/>
          </a:ln>
        </p:spPr>
      </p:sp>
      <p:sp>
        <p:nvSpPr>
          <p:cNvPr id="78" name="Google Shape;78;p17"/>
          <p:cNvSpPr/>
          <p:nvPr>
            <p:ph idx="3" type="pic"/>
          </p:nvPr>
        </p:nvSpPr>
        <p:spPr>
          <a:xfrm>
            <a:off x="4953952" y="1340122"/>
            <a:ext cx="1675782" cy="1039668"/>
          </a:xfrm>
          <a:prstGeom prst="rect">
            <a:avLst/>
          </a:prstGeom>
          <a:noFill/>
          <a:ln>
            <a:noFill/>
          </a:ln>
        </p:spPr>
      </p:sp>
      <p:sp>
        <p:nvSpPr>
          <p:cNvPr id="79" name="Google Shape;79;p17"/>
          <p:cNvSpPr/>
          <p:nvPr>
            <p:ph idx="4" type="pic"/>
          </p:nvPr>
        </p:nvSpPr>
        <p:spPr>
          <a:xfrm>
            <a:off x="686973" y="2516170"/>
            <a:ext cx="1687923" cy="1036144"/>
          </a:xfrm>
          <a:prstGeom prst="rect">
            <a:avLst/>
          </a:prstGeom>
          <a:noFill/>
          <a:ln>
            <a:noFill/>
          </a:ln>
        </p:spPr>
      </p:sp>
      <p:sp>
        <p:nvSpPr>
          <p:cNvPr id="80" name="Google Shape;80;p17"/>
          <p:cNvSpPr/>
          <p:nvPr>
            <p:ph idx="5" type="pic"/>
          </p:nvPr>
        </p:nvSpPr>
        <p:spPr>
          <a:xfrm>
            <a:off x="6167106" y="2512627"/>
            <a:ext cx="1674569" cy="1039686"/>
          </a:xfrm>
          <a:prstGeom prst="rect">
            <a:avLst/>
          </a:prstGeom>
          <a:noFill/>
          <a:ln>
            <a:noFill/>
          </a:ln>
        </p:spPr>
      </p:sp>
      <p:sp>
        <p:nvSpPr>
          <p:cNvPr id="81" name="Google Shape;81;p17"/>
          <p:cNvSpPr/>
          <p:nvPr>
            <p:ph idx="6" type="pic"/>
          </p:nvPr>
        </p:nvSpPr>
        <p:spPr>
          <a:xfrm>
            <a:off x="6783607" y="3689833"/>
            <a:ext cx="1674569" cy="1039686"/>
          </a:xfrm>
          <a:prstGeom prst="rect">
            <a:avLst/>
          </a:prstGeom>
          <a:noFill/>
          <a:ln>
            <a:noFill/>
          </a:ln>
        </p:spPr>
      </p:sp>
      <p:sp>
        <p:nvSpPr>
          <p:cNvPr id="82" name="Google Shape;82;p17"/>
          <p:cNvSpPr/>
          <p:nvPr>
            <p:ph idx="7" type="pic"/>
          </p:nvPr>
        </p:nvSpPr>
        <p:spPr>
          <a:xfrm>
            <a:off x="3124853" y="3691669"/>
            <a:ext cx="1691313" cy="103987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3" name="Shape 83"/>
        <p:cNvGrpSpPr/>
        <p:nvPr/>
      </p:nvGrpSpPr>
      <p:grpSpPr>
        <a:xfrm>
          <a:off x="0" y="0"/>
          <a:ext cx="0" cy="0"/>
          <a:chOff x="0" y="0"/>
          <a:chExt cx="0" cy="0"/>
        </a:xfrm>
      </p:grpSpPr>
      <p:sp>
        <p:nvSpPr>
          <p:cNvPr id="84" name="Google Shape;84;p18"/>
          <p:cNvSpPr/>
          <p:nvPr>
            <p:ph idx="2" type="pic"/>
          </p:nvPr>
        </p:nvSpPr>
        <p:spPr>
          <a:xfrm>
            <a:off x="2809873" y="-216352"/>
            <a:ext cx="6543678" cy="5584032"/>
          </a:xfrm>
          <a:prstGeom prst="rect">
            <a:avLst/>
          </a:prstGeom>
          <a:noFill/>
          <a:ln>
            <a:noFill/>
          </a:ln>
        </p:spPr>
      </p:sp>
      <p:sp>
        <p:nvSpPr>
          <p:cNvPr id="85" name="Google Shape;85;p18"/>
          <p:cNvSpPr/>
          <p:nvPr>
            <p:ph idx="3" type="pic"/>
          </p:nvPr>
        </p:nvSpPr>
        <p:spPr>
          <a:xfrm>
            <a:off x="661931" y="3755402"/>
            <a:ext cx="1714431" cy="979296"/>
          </a:xfrm>
          <a:prstGeom prst="rect">
            <a:avLst/>
          </a:prstGeom>
          <a:noFill/>
          <a:ln>
            <a:noFill/>
          </a:ln>
        </p:spPr>
      </p:sp>
      <p:sp>
        <p:nvSpPr>
          <p:cNvPr id="86" name="Google Shape;86;p18"/>
          <p:cNvSpPr/>
          <p:nvPr>
            <p:ph idx="4" type="pic"/>
          </p:nvPr>
        </p:nvSpPr>
        <p:spPr>
          <a:xfrm>
            <a:off x="2636188" y="3755402"/>
            <a:ext cx="1714431" cy="979296"/>
          </a:xfrm>
          <a:prstGeom prst="rect">
            <a:avLst/>
          </a:prstGeom>
          <a:noFill/>
          <a:ln>
            <a:noFill/>
          </a:ln>
        </p:spPr>
      </p:sp>
      <p:sp>
        <p:nvSpPr>
          <p:cNvPr id="87" name="Google Shape;87;p18"/>
          <p:cNvSpPr/>
          <p:nvPr>
            <p:ph idx="5" type="pic"/>
          </p:nvPr>
        </p:nvSpPr>
        <p:spPr>
          <a:xfrm>
            <a:off x="4610447" y="3755402"/>
            <a:ext cx="1714431" cy="979296"/>
          </a:xfrm>
          <a:prstGeom prst="rect">
            <a:avLst/>
          </a:prstGeom>
          <a:noFill/>
          <a:ln>
            <a:noFill/>
          </a:ln>
        </p:spPr>
      </p:sp>
      <p:sp>
        <p:nvSpPr>
          <p:cNvPr id="88" name="Google Shape;88;p18"/>
          <p:cNvSpPr/>
          <p:nvPr>
            <p:ph idx="6" type="pic"/>
          </p:nvPr>
        </p:nvSpPr>
        <p:spPr>
          <a:xfrm>
            <a:off x="6584705" y="3755402"/>
            <a:ext cx="1714431" cy="979296"/>
          </a:xfrm>
          <a:prstGeom prst="rect">
            <a:avLst/>
          </a:prstGeom>
          <a:noFill/>
          <a:ln>
            <a:noFill/>
          </a:ln>
        </p:spPr>
      </p:sp>
      <p:sp>
        <p:nvSpPr>
          <p:cNvPr id="89" name="Google Shape;89;p18"/>
          <p:cNvSpPr/>
          <p:nvPr>
            <p:ph idx="7" type="pic"/>
          </p:nvPr>
        </p:nvSpPr>
        <p:spPr>
          <a:xfrm>
            <a:off x="8558962" y="3755402"/>
            <a:ext cx="1714431" cy="979296"/>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1335938" y="1683725"/>
            <a:ext cx="6472125" cy="1776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35"/>
                                        </p:tgtEl>
                                        <p:attrNameLst>
                                          <p:attrName>ppt_w</p:attrName>
                                        </p:attrNameLst>
                                      </p:cBhvr>
                                      <p:tavLst>
                                        <p:tav fmla="" tm="0">
                                          <p:val>
                                            <p:strVal val="#ppt_w"/>
                                          </p:val>
                                        </p:tav>
                                        <p:tav fmla="" tm="100000">
                                          <p:val>
                                            <p:strVal val="0"/>
                                          </p:val>
                                        </p:tav>
                                      </p:tavLst>
                                    </p:anim>
                                    <p:anim calcmode="lin" valueType="num">
                                      <p:cBhvr additive="base">
                                        <p:cTn dur="1000"/>
                                        <p:tgtEl>
                                          <p:spTgt spid="135"/>
                                        </p:tgtEl>
                                        <p:attrNameLst>
                                          <p:attrName>ppt_h</p:attrName>
                                        </p:attrNameLst>
                                      </p:cBhvr>
                                      <p:tavLst>
                                        <p:tav fmla="" tm="0">
                                          <p:val>
                                            <p:strVal val="#ppt_h"/>
                                          </p:val>
                                        </p:tav>
                                        <p:tav fmla="" tm="100000">
                                          <p:val>
                                            <p:strVal val="0"/>
                                          </p:val>
                                        </p:tav>
                                      </p:tavLst>
                                    </p:anim>
                                    <p:set>
                                      <p:cBhvr>
                                        <p:cTn dur="1" fill="hold">
                                          <p:stCondLst>
                                            <p:cond delay="1000"/>
                                          </p:stCondLst>
                                        </p:cTn>
                                        <p:tgtEl>
                                          <p:spTgt spid="13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45" name="Shape 345"/>
        <p:cNvGrpSpPr/>
        <p:nvPr/>
      </p:nvGrpSpPr>
      <p:grpSpPr>
        <a:xfrm>
          <a:off x="0" y="0"/>
          <a:ext cx="0" cy="0"/>
          <a:chOff x="0" y="0"/>
          <a:chExt cx="0" cy="0"/>
        </a:xfrm>
      </p:grpSpPr>
      <p:sp>
        <p:nvSpPr>
          <p:cNvPr id="346" name="Google Shape;346;p35"/>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4.2 Lagrange Interpolation:</a:t>
            </a:r>
            <a:endParaRPr b="1" sz="1200">
              <a:solidFill>
                <a:schemeClr val="lt1"/>
              </a:solidFill>
              <a:latin typeface="Inter"/>
              <a:ea typeface="Inter"/>
              <a:cs typeface="Inter"/>
              <a:sym typeface="Inter"/>
            </a:endParaRPr>
          </a:p>
        </p:txBody>
      </p:sp>
      <p:sp>
        <p:nvSpPr>
          <p:cNvPr id="347" name="Google Shape;347;p35"/>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348" name="Google Shape;348;p35"/>
          <p:cNvSpPr txBox="1"/>
          <p:nvPr/>
        </p:nvSpPr>
        <p:spPr>
          <a:xfrm>
            <a:off x="598875" y="1578475"/>
            <a:ext cx="7473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This method involved running nested a loop for the square of the number of values run in the input data. After this for each iteration of the j loop wrt a single iteration in the i loop, the value of the polynomial was computed as a product of the interpolation at a given point.  The value of the temperature was then computed for each polynomial value and added to in each subsequent iteration. Thus the error was minimized after n*n iterations.</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349" name="Google Shape;349;p35"/>
          <p:cNvPicPr preferRelativeResize="0"/>
          <p:nvPr/>
        </p:nvPicPr>
        <p:blipFill>
          <a:blip r:embed="rId3">
            <a:alphaModFix/>
          </a:blip>
          <a:stretch>
            <a:fillRect/>
          </a:stretch>
        </p:blipFill>
        <p:spPr>
          <a:xfrm>
            <a:off x="2296487" y="2532775"/>
            <a:ext cx="4078375" cy="20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53" name="Shape 353"/>
        <p:cNvGrpSpPr/>
        <p:nvPr/>
      </p:nvGrpSpPr>
      <p:grpSpPr>
        <a:xfrm>
          <a:off x="0" y="0"/>
          <a:ext cx="0" cy="0"/>
          <a:chOff x="0" y="0"/>
          <a:chExt cx="0" cy="0"/>
        </a:xfrm>
      </p:grpSpPr>
      <p:sp>
        <p:nvSpPr>
          <p:cNvPr id="354" name="Google Shape;354;p36"/>
          <p:cNvSpPr txBox="1"/>
          <p:nvPr/>
        </p:nvSpPr>
        <p:spPr>
          <a:xfrm>
            <a:off x="598885" y="324824"/>
            <a:ext cx="40323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3. Numerical Analysis :</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Methods used for interpolation:</a:t>
            </a:r>
            <a:endParaRPr b="1" sz="1200">
              <a:solidFill>
                <a:schemeClr val="lt1"/>
              </a:solidFill>
              <a:latin typeface="Inter"/>
              <a:ea typeface="Inter"/>
              <a:cs typeface="Inter"/>
              <a:sym typeface="Inter"/>
            </a:endParaRPr>
          </a:p>
        </p:txBody>
      </p:sp>
      <p:sp>
        <p:nvSpPr>
          <p:cNvPr id="355" name="Google Shape;355;p36"/>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pic>
        <p:nvPicPr>
          <p:cNvPr id="356" name="Google Shape;356;p36"/>
          <p:cNvPicPr preferRelativeResize="0"/>
          <p:nvPr>
            <p:ph idx="2" type="pic"/>
          </p:nvPr>
        </p:nvPicPr>
        <p:blipFill rotWithShape="1">
          <a:blip r:embed="rId3">
            <a:alphaModFix/>
          </a:blip>
          <a:srcRect b="1037" l="0" r="0" t="1047"/>
          <a:stretch/>
        </p:blipFill>
        <p:spPr>
          <a:xfrm>
            <a:off x="5733629" y="1965061"/>
            <a:ext cx="1469100" cy="1793700"/>
          </a:xfrm>
          <a:prstGeom prst="roundRect">
            <a:avLst>
              <a:gd fmla="val 7823" name="adj"/>
            </a:avLst>
          </a:prstGeom>
          <a:noFill/>
          <a:ln>
            <a:noFill/>
          </a:ln>
          <a:effectLst>
            <a:outerShdw blurRad="177800" rotWithShape="0" algn="t" dir="5400000" dist="190500">
              <a:srgbClr val="000000">
                <a:alpha val="60000"/>
              </a:srgbClr>
            </a:outerShdw>
          </a:effectLst>
        </p:spPr>
      </p:pic>
      <p:pic>
        <p:nvPicPr>
          <p:cNvPr id="357" name="Google Shape;357;p36"/>
          <p:cNvPicPr preferRelativeResize="0"/>
          <p:nvPr>
            <p:ph idx="3" type="pic"/>
          </p:nvPr>
        </p:nvPicPr>
        <p:blipFill rotWithShape="1">
          <a:blip r:embed="rId4">
            <a:alphaModFix/>
          </a:blip>
          <a:srcRect b="1037" l="0" r="0" t="1047"/>
          <a:stretch/>
        </p:blipFill>
        <p:spPr>
          <a:xfrm>
            <a:off x="2094919" y="1965061"/>
            <a:ext cx="1469100" cy="1793700"/>
          </a:xfrm>
          <a:prstGeom prst="roundRect">
            <a:avLst>
              <a:gd fmla="val 7594" name="adj"/>
            </a:avLst>
          </a:prstGeom>
          <a:noFill/>
          <a:ln>
            <a:noFill/>
          </a:ln>
          <a:effectLst>
            <a:outerShdw blurRad="114300" rotWithShape="0" algn="t" dir="5400000" dist="63500">
              <a:srgbClr val="000000">
                <a:alpha val="46670"/>
              </a:srgbClr>
            </a:outerShdw>
          </a:effectLst>
        </p:spPr>
      </p:pic>
      <p:sp>
        <p:nvSpPr>
          <p:cNvPr id="358" name="Google Shape;358;p36"/>
          <p:cNvSpPr/>
          <p:nvPr/>
        </p:nvSpPr>
        <p:spPr>
          <a:xfrm>
            <a:off x="5701825"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9" name="Google Shape;359;p36"/>
          <p:cNvSpPr/>
          <p:nvPr/>
        </p:nvSpPr>
        <p:spPr>
          <a:xfrm>
            <a:off x="582498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0" name="Google Shape;360;p36"/>
          <p:cNvSpPr/>
          <p:nvPr/>
        </p:nvSpPr>
        <p:spPr>
          <a:xfrm>
            <a:off x="611131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1" name="Google Shape;361;p36"/>
          <p:cNvSpPr/>
          <p:nvPr/>
        </p:nvSpPr>
        <p:spPr>
          <a:xfrm>
            <a:off x="639763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2" name="Google Shape;362;p36"/>
          <p:cNvSpPr/>
          <p:nvPr/>
        </p:nvSpPr>
        <p:spPr>
          <a:xfrm>
            <a:off x="668396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3" name="Google Shape;363;p36"/>
          <p:cNvSpPr txBox="1"/>
          <p:nvPr/>
        </p:nvSpPr>
        <p:spPr>
          <a:xfrm>
            <a:off x="5765406" y="3420081"/>
            <a:ext cx="1417800" cy="7158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The least squares method is a statistical procedure to find the best fit for a set of data points by minimizing the sum of the offsets or residuals of points from the plotted curve.</a:t>
            </a:r>
            <a:endParaRPr sz="600">
              <a:solidFill>
                <a:schemeClr val="lt1"/>
              </a:solidFill>
              <a:latin typeface="Inter"/>
              <a:ea typeface="Inter"/>
              <a:cs typeface="Inter"/>
              <a:sym typeface="Inter"/>
            </a:endParaRPr>
          </a:p>
        </p:txBody>
      </p:sp>
      <p:sp>
        <p:nvSpPr>
          <p:cNvPr id="364" name="Google Shape;364;p36"/>
          <p:cNvSpPr/>
          <p:nvPr/>
        </p:nvSpPr>
        <p:spPr>
          <a:xfrm>
            <a:off x="617733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65" name="Google Shape;365;p36"/>
          <p:cNvSpPr/>
          <p:nvPr/>
        </p:nvSpPr>
        <p:spPr>
          <a:xfrm>
            <a:off x="646241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66" name="Google Shape;366;p36"/>
          <p:cNvSpPr/>
          <p:nvPr/>
        </p:nvSpPr>
        <p:spPr>
          <a:xfrm>
            <a:off x="589960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67" name="Google Shape;367;p36"/>
          <p:cNvSpPr/>
          <p:nvPr/>
        </p:nvSpPr>
        <p:spPr>
          <a:xfrm>
            <a:off x="675400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68" name="Google Shape;368;p36"/>
          <p:cNvSpPr/>
          <p:nvPr/>
        </p:nvSpPr>
        <p:spPr>
          <a:xfrm>
            <a:off x="2079013"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9" name="Google Shape;369;p36"/>
          <p:cNvSpPr/>
          <p:nvPr/>
        </p:nvSpPr>
        <p:spPr>
          <a:xfrm>
            <a:off x="218627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0" name="Google Shape;370;p36"/>
          <p:cNvSpPr/>
          <p:nvPr/>
        </p:nvSpPr>
        <p:spPr>
          <a:xfrm>
            <a:off x="247260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1" name="Google Shape;371;p36"/>
          <p:cNvSpPr/>
          <p:nvPr/>
        </p:nvSpPr>
        <p:spPr>
          <a:xfrm>
            <a:off x="275892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2" name="Google Shape;372;p36"/>
          <p:cNvSpPr/>
          <p:nvPr/>
        </p:nvSpPr>
        <p:spPr>
          <a:xfrm>
            <a:off x="304525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3" name="Google Shape;373;p36"/>
          <p:cNvSpPr txBox="1"/>
          <p:nvPr/>
        </p:nvSpPr>
        <p:spPr>
          <a:xfrm>
            <a:off x="2126696" y="3420081"/>
            <a:ext cx="1417800" cy="1158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The Lagrange interpolation formula is a method for determining a polynomial, known as a Lagrange polynomial, that takes on specific values at random places. Lagrange's interpolation is a polynomial approximation to f(x) of Nth degree.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374" name="Google Shape;374;p36"/>
          <p:cNvSpPr/>
          <p:nvPr/>
        </p:nvSpPr>
        <p:spPr>
          <a:xfrm>
            <a:off x="253862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75" name="Google Shape;375;p36"/>
          <p:cNvSpPr/>
          <p:nvPr/>
        </p:nvSpPr>
        <p:spPr>
          <a:xfrm>
            <a:off x="3884353"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Google Shape;376;p36"/>
          <p:cNvSpPr/>
          <p:nvPr/>
        </p:nvSpPr>
        <p:spPr>
          <a:xfrm>
            <a:off x="282370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77" name="Google Shape;377;p36"/>
          <p:cNvSpPr/>
          <p:nvPr/>
        </p:nvSpPr>
        <p:spPr>
          <a:xfrm>
            <a:off x="226089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78" name="Google Shape;378;p36"/>
          <p:cNvSpPr/>
          <p:nvPr/>
        </p:nvSpPr>
        <p:spPr>
          <a:xfrm>
            <a:off x="311529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379" name="Google Shape;379;p36"/>
          <p:cNvCxnSpPr/>
          <p:nvPr/>
        </p:nvCxnSpPr>
        <p:spPr>
          <a:xfrm>
            <a:off x="583184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380" name="Google Shape;380;p36"/>
          <p:cNvCxnSpPr/>
          <p:nvPr/>
        </p:nvCxnSpPr>
        <p:spPr>
          <a:xfrm>
            <a:off x="5831848" y="3382062"/>
            <a:ext cx="380700" cy="0"/>
          </a:xfrm>
          <a:prstGeom prst="straightConnector1">
            <a:avLst/>
          </a:prstGeom>
          <a:noFill/>
          <a:ln cap="rnd" cmpd="sng" w="44450">
            <a:solidFill>
              <a:srgbClr val="E50914"/>
            </a:solidFill>
            <a:prstDash val="solid"/>
            <a:miter lim="800000"/>
            <a:headEnd len="sm" w="sm" type="none"/>
            <a:tailEnd len="sm" w="sm" type="none"/>
          </a:ln>
        </p:spPr>
      </p:cxnSp>
      <p:cxnSp>
        <p:nvCxnSpPr>
          <p:cNvPr id="381" name="Google Shape;381;p36"/>
          <p:cNvCxnSpPr/>
          <p:nvPr/>
        </p:nvCxnSpPr>
        <p:spPr>
          <a:xfrm>
            <a:off x="2193659"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382" name="Google Shape;382;p36"/>
          <p:cNvCxnSpPr/>
          <p:nvPr/>
        </p:nvCxnSpPr>
        <p:spPr>
          <a:xfrm>
            <a:off x="2193659" y="3382062"/>
            <a:ext cx="759900" cy="0"/>
          </a:xfrm>
          <a:prstGeom prst="straightConnector1">
            <a:avLst/>
          </a:prstGeom>
          <a:noFill/>
          <a:ln cap="rnd" cmpd="sng" w="44450">
            <a:solidFill>
              <a:srgbClr val="E50914"/>
            </a:solidFill>
            <a:prstDash val="solid"/>
            <a:miter lim="800000"/>
            <a:headEnd len="sm" w="sm" type="none"/>
            <a:tailEnd len="sm" w="sm" type="none"/>
          </a:ln>
        </p:spPr>
      </p:cxnSp>
      <p:sp>
        <p:nvSpPr>
          <p:cNvPr id="383" name="Google Shape;383;p36"/>
          <p:cNvSpPr txBox="1"/>
          <p:nvPr/>
        </p:nvSpPr>
        <p:spPr>
          <a:xfrm>
            <a:off x="5765510" y="2815409"/>
            <a:ext cx="11640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LEAST SQUARE METHOD</a:t>
            </a:r>
            <a:endParaRPr sz="1100"/>
          </a:p>
        </p:txBody>
      </p:sp>
      <p:sp>
        <p:nvSpPr>
          <p:cNvPr id="384" name="Google Shape;384;p36"/>
          <p:cNvSpPr txBox="1"/>
          <p:nvPr/>
        </p:nvSpPr>
        <p:spPr>
          <a:xfrm>
            <a:off x="2166759" y="2692389"/>
            <a:ext cx="1325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LAGRANGE INTERPOLATION METHOD</a:t>
            </a:r>
            <a:endParaRPr sz="1100"/>
          </a:p>
        </p:txBody>
      </p:sp>
      <p:sp>
        <p:nvSpPr>
          <p:cNvPr id="385" name="Google Shape;385;p36"/>
          <p:cNvSpPr/>
          <p:nvPr/>
        </p:nvSpPr>
        <p:spPr>
          <a:xfrm>
            <a:off x="3863699"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86" name="Google Shape;386;p36"/>
          <p:cNvPicPr preferRelativeResize="0"/>
          <p:nvPr>
            <p:ph idx="4" type="pic"/>
          </p:nvPr>
        </p:nvPicPr>
        <p:blipFill rotWithShape="1">
          <a:blip r:embed="rId5">
            <a:alphaModFix/>
          </a:blip>
          <a:srcRect b="1037" l="0" r="0" t="1047"/>
          <a:stretch/>
        </p:blipFill>
        <p:spPr>
          <a:xfrm>
            <a:off x="3863697" y="1965061"/>
            <a:ext cx="1469100" cy="1793700"/>
          </a:xfrm>
          <a:prstGeom prst="roundRect">
            <a:avLst>
              <a:gd fmla="val 8967" name="adj"/>
            </a:avLst>
          </a:prstGeom>
          <a:noFill/>
          <a:ln>
            <a:noFill/>
          </a:ln>
          <a:effectLst>
            <a:outerShdw blurRad="114300" rotWithShape="0" algn="t" dir="5400000" dist="63500">
              <a:srgbClr val="000000">
                <a:alpha val="46670"/>
              </a:srgbClr>
            </a:outerShdw>
          </a:effectLst>
        </p:spPr>
      </p:pic>
      <p:sp>
        <p:nvSpPr>
          <p:cNvPr id="387" name="Google Shape;387;p36"/>
          <p:cNvSpPr/>
          <p:nvPr/>
        </p:nvSpPr>
        <p:spPr>
          <a:xfrm>
            <a:off x="3863689"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8" name="Google Shape;388;p36"/>
          <p:cNvSpPr/>
          <p:nvPr/>
        </p:nvSpPr>
        <p:spPr>
          <a:xfrm>
            <a:off x="3955056"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9" name="Google Shape;389;p36"/>
          <p:cNvSpPr/>
          <p:nvPr/>
        </p:nvSpPr>
        <p:spPr>
          <a:xfrm>
            <a:off x="424138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0" name="Google Shape;390;p36"/>
          <p:cNvSpPr/>
          <p:nvPr/>
        </p:nvSpPr>
        <p:spPr>
          <a:xfrm>
            <a:off x="452770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1" name="Google Shape;391;p36"/>
          <p:cNvSpPr/>
          <p:nvPr/>
        </p:nvSpPr>
        <p:spPr>
          <a:xfrm>
            <a:off x="481403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2" name="Google Shape;392;p36"/>
          <p:cNvSpPr txBox="1"/>
          <p:nvPr/>
        </p:nvSpPr>
        <p:spPr>
          <a:xfrm>
            <a:off x="3895473" y="3420081"/>
            <a:ext cx="1417800" cy="9375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Cubic spline interpolation is a way of finding a curve that connects data points with a degree of three or less. Splines are polynomial that are smooth and continuous across a given plot and also continuous first and second derivatives where they join.</a:t>
            </a:r>
            <a:endParaRPr sz="600">
              <a:solidFill>
                <a:schemeClr val="lt1"/>
              </a:solidFill>
              <a:latin typeface="Inter"/>
              <a:ea typeface="Inter"/>
              <a:cs typeface="Inter"/>
              <a:sym typeface="Inter"/>
            </a:endParaRPr>
          </a:p>
        </p:txBody>
      </p:sp>
      <p:sp>
        <p:nvSpPr>
          <p:cNvPr id="393" name="Google Shape;393;p36"/>
          <p:cNvSpPr/>
          <p:nvPr/>
        </p:nvSpPr>
        <p:spPr>
          <a:xfrm>
            <a:off x="4307398"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94" name="Google Shape;394;p36"/>
          <p:cNvSpPr/>
          <p:nvPr/>
        </p:nvSpPr>
        <p:spPr>
          <a:xfrm>
            <a:off x="4592484"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95" name="Google Shape;395;p36"/>
          <p:cNvSpPr/>
          <p:nvPr/>
        </p:nvSpPr>
        <p:spPr>
          <a:xfrm>
            <a:off x="4029674"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96" name="Google Shape;396;p36"/>
          <p:cNvSpPr/>
          <p:nvPr/>
        </p:nvSpPr>
        <p:spPr>
          <a:xfrm>
            <a:off x="488407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397" name="Google Shape;397;p36"/>
          <p:cNvCxnSpPr/>
          <p:nvPr/>
        </p:nvCxnSpPr>
        <p:spPr>
          <a:xfrm>
            <a:off x="3955056"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398" name="Google Shape;398;p36"/>
          <p:cNvCxnSpPr/>
          <p:nvPr/>
        </p:nvCxnSpPr>
        <p:spPr>
          <a:xfrm>
            <a:off x="3955056" y="3382062"/>
            <a:ext cx="120300" cy="0"/>
          </a:xfrm>
          <a:prstGeom prst="straightConnector1">
            <a:avLst/>
          </a:prstGeom>
          <a:noFill/>
          <a:ln cap="rnd" cmpd="sng" w="44450">
            <a:solidFill>
              <a:srgbClr val="E50914"/>
            </a:solidFill>
            <a:prstDash val="solid"/>
            <a:miter lim="800000"/>
            <a:headEnd len="sm" w="sm" type="none"/>
            <a:tailEnd len="sm" w="sm" type="none"/>
          </a:ln>
        </p:spPr>
      </p:cxnSp>
      <p:sp>
        <p:nvSpPr>
          <p:cNvPr id="399" name="Google Shape;399;p36"/>
          <p:cNvSpPr txBox="1"/>
          <p:nvPr/>
        </p:nvSpPr>
        <p:spPr>
          <a:xfrm>
            <a:off x="3927595" y="2815389"/>
            <a:ext cx="13254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CUBIC SPLINE INTERPOLATION</a:t>
            </a:r>
            <a:endParaRPr sz="1100"/>
          </a:p>
        </p:txBody>
      </p:sp>
      <p:pic>
        <p:nvPicPr>
          <p:cNvPr id="400" name="Google Shape;400;p36"/>
          <p:cNvPicPr preferRelativeResize="0"/>
          <p:nvPr>
            <p:ph idx="5" type="pic"/>
          </p:nvPr>
        </p:nvPicPr>
        <p:blipFill rotWithShape="1">
          <a:blip r:embed="rId6">
            <a:alphaModFix/>
          </a:blip>
          <a:srcRect b="6792" l="0" r="0" t="6784"/>
          <a:stretch/>
        </p:blipFill>
        <p:spPr>
          <a:xfrm>
            <a:off x="7380574"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401" name="Google Shape;401;p36"/>
          <p:cNvSpPr/>
          <p:nvPr/>
        </p:nvSpPr>
        <p:spPr>
          <a:xfrm>
            <a:off x="7380605" y="1965052"/>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2" name="Google Shape;402;p36"/>
          <p:cNvSpPr/>
          <p:nvPr/>
        </p:nvSpPr>
        <p:spPr>
          <a:xfrm>
            <a:off x="747648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3" name="Google Shape;403;p36"/>
          <p:cNvSpPr/>
          <p:nvPr/>
        </p:nvSpPr>
        <p:spPr>
          <a:xfrm>
            <a:off x="776281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4" name="Google Shape;404;p36"/>
          <p:cNvSpPr/>
          <p:nvPr/>
        </p:nvSpPr>
        <p:spPr>
          <a:xfrm>
            <a:off x="8049137"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5" name="Google Shape;405;p36"/>
          <p:cNvSpPr/>
          <p:nvPr/>
        </p:nvSpPr>
        <p:spPr>
          <a:xfrm>
            <a:off x="833546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6" name="Google Shape;406;p36"/>
          <p:cNvSpPr txBox="1"/>
          <p:nvPr/>
        </p:nvSpPr>
        <p:spPr>
          <a:xfrm>
            <a:off x="7416905" y="3420081"/>
            <a:ext cx="1417800" cy="14916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Machine Learning models like Logistic Regression, Decision Tree Classifier, K Neighbors Classifier, Linear Discriminant Analysis, SVC, and GaussianNB were used to predict these values. This model was applied to the entire dataset and took into account factors like rainfall, temperature and humidity for the entire year to predict the same four values.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407" name="Google Shape;407;p36"/>
          <p:cNvSpPr/>
          <p:nvPr/>
        </p:nvSpPr>
        <p:spPr>
          <a:xfrm>
            <a:off x="7828830"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08" name="Google Shape;408;p36"/>
          <p:cNvSpPr/>
          <p:nvPr/>
        </p:nvSpPr>
        <p:spPr>
          <a:xfrm>
            <a:off x="8113916"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09" name="Google Shape;409;p36"/>
          <p:cNvSpPr/>
          <p:nvPr/>
        </p:nvSpPr>
        <p:spPr>
          <a:xfrm>
            <a:off x="7551106"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10" name="Google Shape;410;p36"/>
          <p:cNvSpPr/>
          <p:nvPr/>
        </p:nvSpPr>
        <p:spPr>
          <a:xfrm>
            <a:off x="8405507"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411" name="Google Shape;411;p36"/>
          <p:cNvCxnSpPr/>
          <p:nvPr/>
        </p:nvCxnSpPr>
        <p:spPr>
          <a:xfrm>
            <a:off x="748386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412" name="Google Shape;412;p36"/>
          <p:cNvCxnSpPr/>
          <p:nvPr/>
        </p:nvCxnSpPr>
        <p:spPr>
          <a:xfrm>
            <a:off x="7483868"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413" name="Google Shape;413;p36"/>
          <p:cNvSpPr txBox="1"/>
          <p:nvPr/>
        </p:nvSpPr>
        <p:spPr>
          <a:xfrm>
            <a:off x="7481046" y="2860464"/>
            <a:ext cx="12600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MACHINE LEARNING </a:t>
            </a:r>
            <a:endParaRPr sz="1100"/>
          </a:p>
        </p:txBody>
      </p:sp>
      <p:pic>
        <p:nvPicPr>
          <p:cNvPr id="414" name="Google Shape;414;p36"/>
          <p:cNvPicPr preferRelativeResize="0"/>
          <p:nvPr>
            <p:ph idx="5" type="pic"/>
          </p:nvPr>
        </p:nvPicPr>
        <p:blipFill rotWithShape="1">
          <a:blip r:embed="rId7">
            <a:alphaModFix/>
          </a:blip>
          <a:srcRect b="1037" l="0" r="0" t="1047"/>
          <a:stretch/>
        </p:blipFill>
        <p:spPr>
          <a:xfrm>
            <a:off x="230462"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415" name="Google Shape;415;p36"/>
          <p:cNvSpPr/>
          <p:nvPr/>
        </p:nvSpPr>
        <p:spPr>
          <a:xfrm>
            <a:off x="230442"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6" name="Google Shape;416;p36"/>
          <p:cNvSpPr/>
          <p:nvPr/>
        </p:nvSpPr>
        <p:spPr>
          <a:xfrm>
            <a:off x="32637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7" name="Google Shape;417;p36"/>
          <p:cNvSpPr/>
          <p:nvPr/>
        </p:nvSpPr>
        <p:spPr>
          <a:xfrm>
            <a:off x="61270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8" name="Google Shape;418;p36"/>
          <p:cNvSpPr/>
          <p:nvPr/>
        </p:nvSpPr>
        <p:spPr>
          <a:xfrm>
            <a:off x="899024"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9" name="Google Shape;419;p36"/>
          <p:cNvSpPr/>
          <p:nvPr/>
        </p:nvSpPr>
        <p:spPr>
          <a:xfrm>
            <a:off x="118534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0" name="Google Shape;420;p36"/>
          <p:cNvSpPr txBox="1"/>
          <p:nvPr/>
        </p:nvSpPr>
        <p:spPr>
          <a:xfrm>
            <a:off x="266793" y="3420081"/>
            <a:ext cx="1417800" cy="1269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In newton’s polynomial we can determine the coefficients ai  using the simple mathematical procedure. Since the polynomial goes through each data point, therefore for a data point (xi,yi), it’ll be f(xi)=yi, thus,</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f(x0)= a0=y0</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421" name="Google Shape;421;p36"/>
          <p:cNvSpPr/>
          <p:nvPr/>
        </p:nvSpPr>
        <p:spPr>
          <a:xfrm>
            <a:off x="678717"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22" name="Google Shape;422;p36"/>
          <p:cNvSpPr/>
          <p:nvPr/>
        </p:nvSpPr>
        <p:spPr>
          <a:xfrm>
            <a:off x="963803"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23" name="Google Shape;423;p36"/>
          <p:cNvSpPr/>
          <p:nvPr/>
        </p:nvSpPr>
        <p:spPr>
          <a:xfrm>
            <a:off x="400993"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24" name="Google Shape;424;p36"/>
          <p:cNvSpPr/>
          <p:nvPr/>
        </p:nvSpPr>
        <p:spPr>
          <a:xfrm>
            <a:off x="125539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425" name="Google Shape;425;p36"/>
          <p:cNvCxnSpPr/>
          <p:nvPr/>
        </p:nvCxnSpPr>
        <p:spPr>
          <a:xfrm>
            <a:off x="333755"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426" name="Google Shape;426;p36"/>
          <p:cNvCxnSpPr/>
          <p:nvPr/>
        </p:nvCxnSpPr>
        <p:spPr>
          <a:xfrm>
            <a:off x="333755"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427" name="Google Shape;427;p36"/>
          <p:cNvSpPr txBox="1"/>
          <p:nvPr/>
        </p:nvSpPr>
        <p:spPr>
          <a:xfrm>
            <a:off x="271809" y="2692389"/>
            <a:ext cx="12600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NEWTON POLYNOMIAL INTERPOLATION</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431" name="Shape 431"/>
        <p:cNvGrpSpPr/>
        <p:nvPr/>
      </p:nvGrpSpPr>
      <p:grpSpPr>
        <a:xfrm>
          <a:off x="0" y="0"/>
          <a:ext cx="0" cy="0"/>
          <a:chOff x="0" y="0"/>
          <a:chExt cx="0" cy="0"/>
        </a:xfrm>
      </p:grpSpPr>
      <p:sp>
        <p:nvSpPr>
          <p:cNvPr id="432" name="Google Shape;432;p37"/>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4.3 Cubic Spline Interpolation:</a:t>
            </a:r>
            <a:endParaRPr b="1" sz="1200">
              <a:solidFill>
                <a:schemeClr val="lt1"/>
              </a:solidFill>
              <a:latin typeface="Inter"/>
              <a:ea typeface="Inter"/>
              <a:cs typeface="Inter"/>
              <a:sym typeface="Inter"/>
            </a:endParaRPr>
          </a:p>
        </p:txBody>
      </p:sp>
      <p:sp>
        <p:nvSpPr>
          <p:cNvPr id="433" name="Google Shape;433;p37"/>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434" name="Google Shape;434;p37"/>
          <p:cNvSpPr txBox="1"/>
          <p:nvPr/>
        </p:nvSpPr>
        <p:spPr>
          <a:xfrm>
            <a:off x="598875" y="1382425"/>
            <a:ext cx="5025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To implement this model, the matrices A,B,C were first calculated which are the coefficient matrix of the polynomial. These matrix coefficients were computed by writing the boundary conditions and inverting the matrix to yield the result using the delta of the data</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Set. When these matrices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were set in the Ax = b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form, they were sent to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be computed using the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Jacobian method.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The results of these</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matrices were then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obtained and the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polynomial was written by</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multiplying the coefficient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by the respective degree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term.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435" name="Google Shape;435;p37"/>
          <p:cNvPicPr preferRelativeResize="0"/>
          <p:nvPr/>
        </p:nvPicPr>
        <p:blipFill>
          <a:blip r:embed="rId3">
            <a:alphaModFix/>
          </a:blip>
          <a:stretch>
            <a:fillRect/>
          </a:stretch>
        </p:blipFill>
        <p:spPr>
          <a:xfrm>
            <a:off x="5624250" y="819898"/>
            <a:ext cx="3374200" cy="4089400"/>
          </a:xfrm>
          <a:prstGeom prst="rect">
            <a:avLst/>
          </a:prstGeom>
          <a:noFill/>
          <a:ln>
            <a:noFill/>
          </a:ln>
        </p:spPr>
      </p:pic>
      <p:pic>
        <p:nvPicPr>
          <p:cNvPr id="436" name="Google Shape;436;p37"/>
          <p:cNvPicPr preferRelativeResize="0"/>
          <p:nvPr/>
        </p:nvPicPr>
        <p:blipFill>
          <a:blip r:embed="rId4">
            <a:alphaModFix/>
          </a:blip>
          <a:stretch>
            <a:fillRect/>
          </a:stretch>
        </p:blipFill>
        <p:spPr>
          <a:xfrm>
            <a:off x="2383825" y="2023625"/>
            <a:ext cx="3146250" cy="2122700"/>
          </a:xfrm>
          <a:prstGeom prst="rect">
            <a:avLst/>
          </a:prstGeom>
          <a:noFill/>
          <a:ln>
            <a:noFill/>
          </a:ln>
        </p:spPr>
      </p:pic>
      <p:pic>
        <p:nvPicPr>
          <p:cNvPr id="437" name="Google Shape;437;p37"/>
          <p:cNvPicPr preferRelativeResize="0"/>
          <p:nvPr/>
        </p:nvPicPr>
        <p:blipFill>
          <a:blip r:embed="rId5">
            <a:alphaModFix/>
          </a:blip>
          <a:stretch>
            <a:fillRect/>
          </a:stretch>
        </p:blipFill>
        <p:spPr>
          <a:xfrm>
            <a:off x="139725" y="4334575"/>
            <a:ext cx="5390351" cy="65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441" name="Shape 441"/>
        <p:cNvGrpSpPr/>
        <p:nvPr/>
      </p:nvGrpSpPr>
      <p:grpSpPr>
        <a:xfrm>
          <a:off x="0" y="0"/>
          <a:ext cx="0" cy="0"/>
          <a:chOff x="0" y="0"/>
          <a:chExt cx="0" cy="0"/>
        </a:xfrm>
      </p:grpSpPr>
      <p:sp>
        <p:nvSpPr>
          <p:cNvPr id="442" name="Google Shape;442;p38"/>
          <p:cNvSpPr txBox="1"/>
          <p:nvPr/>
        </p:nvSpPr>
        <p:spPr>
          <a:xfrm>
            <a:off x="598885" y="324824"/>
            <a:ext cx="40323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3. Numerical Analysis :</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Methods used for interpolation:</a:t>
            </a:r>
            <a:endParaRPr b="1" sz="1200">
              <a:solidFill>
                <a:schemeClr val="lt1"/>
              </a:solidFill>
              <a:latin typeface="Inter"/>
              <a:ea typeface="Inter"/>
              <a:cs typeface="Inter"/>
              <a:sym typeface="Inter"/>
            </a:endParaRPr>
          </a:p>
        </p:txBody>
      </p:sp>
      <p:sp>
        <p:nvSpPr>
          <p:cNvPr id="443" name="Google Shape;443;p38"/>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pic>
        <p:nvPicPr>
          <p:cNvPr id="444" name="Google Shape;444;p38"/>
          <p:cNvPicPr preferRelativeResize="0"/>
          <p:nvPr>
            <p:ph idx="2" type="pic"/>
          </p:nvPr>
        </p:nvPicPr>
        <p:blipFill rotWithShape="1">
          <a:blip r:embed="rId3">
            <a:alphaModFix/>
          </a:blip>
          <a:srcRect b="1037" l="0" r="0" t="1047"/>
          <a:stretch/>
        </p:blipFill>
        <p:spPr>
          <a:xfrm>
            <a:off x="5733629" y="1965061"/>
            <a:ext cx="1469100" cy="1793700"/>
          </a:xfrm>
          <a:prstGeom prst="roundRect">
            <a:avLst>
              <a:gd fmla="val 7823" name="adj"/>
            </a:avLst>
          </a:prstGeom>
          <a:noFill/>
          <a:ln>
            <a:noFill/>
          </a:ln>
          <a:effectLst>
            <a:outerShdw blurRad="177800" rotWithShape="0" algn="t" dir="5400000" dist="190500">
              <a:srgbClr val="000000">
                <a:alpha val="60000"/>
              </a:srgbClr>
            </a:outerShdw>
          </a:effectLst>
        </p:spPr>
      </p:pic>
      <p:pic>
        <p:nvPicPr>
          <p:cNvPr id="445" name="Google Shape;445;p38"/>
          <p:cNvPicPr preferRelativeResize="0"/>
          <p:nvPr>
            <p:ph idx="3" type="pic"/>
          </p:nvPr>
        </p:nvPicPr>
        <p:blipFill rotWithShape="1">
          <a:blip r:embed="rId4">
            <a:alphaModFix/>
          </a:blip>
          <a:srcRect b="1037" l="0" r="0" t="1047"/>
          <a:stretch/>
        </p:blipFill>
        <p:spPr>
          <a:xfrm>
            <a:off x="2094919" y="1965061"/>
            <a:ext cx="1469100" cy="1793700"/>
          </a:xfrm>
          <a:prstGeom prst="roundRect">
            <a:avLst>
              <a:gd fmla="val 7594" name="adj"/>
            </a:avLst>
          </a:prstGeom>
          <a:noFill/>
          <a:ln>
            <a:noFill/>
          </a:ln>
          <a:effectLst>
            <a:outerShdw blurRad="114300" rotWithShape="0" algn="t" dir="5400000" dist="63500">
              <a:srgbClr val="000000">
                <a:alpha val="46670"/>
              </a:srgbClr>
            </a:outerShdw>
          </a:effectLst>
        </p:spPr>
      </p:pic>
      <p:sp>
        <p:nvSpPr>
          <p:cNvPr id="446" name="Google Shape;446;p38"/>
          <p:cNvSpPr/>
          <p:nvPr/>
        </p:nvSpPr>
        <p:spPr>
          <a:xfrm>
            <a:off x="5701825"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7" name="Google Shape;447;p38"/>
          <p:cNvSpPr/>
          <p:nvPr/>
        </p:nvSpPr>
        <p:spPr>
          <a:xfrm>
            <a:off x="582498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8" name="Google Shape;448;p38"/>
          <p:cNvSpPr/>
          <p:nvPr/>
        </p:nvSpPr>
        <p:spPr>
          <a:xfrm>
            <a:off x="611131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9" name="Google Shape;449;p38"/>
          <p:cNvSpPr/>
          <p:nvPr/>
        </p:nvSpPr>
        <p:spPr>
          <a:xfrm>
            <a:off x="639763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0" name="Google Shape;450;p38"/>
          <p:cNvSpPr/>
          <p:nvPr/>
        </p:nvSpPr>
        <p:spPr>
          <a:xfrm>
            <a:off x="668396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1" name="Google Shape;451;p38"/>
          <p:cNvSpPr txBox="1"/>
          <p:nvPr/>
        </p:nvSpPr>
        <p:spPr>
          <a:xfrm>
            <a:off x="5765406" y="3420081"/>
            <a:ext cx="1417800" cy="7158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The least squares method is a statistical procedure to find the best fit for a set of data points by minimizing the sum of the offsets or residuals of points from the plotted curve.</a:t>
            </a:r>
            <a:endParaRPr sz="600">
              <a:solidFill>
                <a:schemeClr val="lt1"/>
              </a:solidFill>
              <a:latin typeface="Inter"/>
              <a:ea typeface="Inter"/>
              <a:cs typeface="Inter"/>
              <a:sym typeface="Inter"/>
            </a:endParaRPr>
          </a:p>
        </p:txBody>
      </p:sp>
      <p:sp>
        <p:nvSpPr>
          <p:cNvPr id="452" name="Google Shape;452;p38"/>
          <p:cNvSpPr/>
          <p:nvPr/>
        </p:nvSpPr>
        <p:spPr>
          <a:xfrm>
            <a:off x="617733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53" name="Google Shape;453;p38"/>
          <p:cNvSpPr/>
          <p:nvPr/>
        </p:nvSpPr>
        <p:spPr>
          <a:xfrm>
            <a:off x="646241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54" name="Google Shape;454;p38"/>
          <p:cNvSpPr/>
          <p:nvPr/>
        </p:nvSpPr>
        <p:spPr>
          <a:xfrm>
            <a:off x="589960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55" name="Google Shape;455;p38"/>
          <p:cNvSpPr/>
          <p:nvPr/>
        </p:nvSpPr>
        <p:spPr>
          <a:xfrm>
            <a:off x="675400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56" name="Google Shape;456;p38"/>
          <p:cNvSpPr/>
          <p:nvPr/>
        </p:nvSpPr>
        <p:spPr>
          <a:xfrm>
            <a:off x="2079013"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7" name="Google Shape;457;p38"/>
          <p:cNvSpPr/>
          <p:nvPr/>
        </p:nvSpPr>
        <p:spPr>
          <a:xfrm>
            <a:off x="218627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8" name="Google Shape;458;p38"/>
          <p:cNvSpPr/>
          <p:nvPr/>
        </p:nvSpPr>
        <p:spPr>
          <a:xfrm>
            <a:off x="247260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9" name="Google Shape;459;p38"/>
          <p:cNvSpPr/>
          <p:nvPr/>
        </p:nvSpPr>
        <p:spPr>
          <a:xfrm>
            <a:off x="275892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0" name="Google Shape;460;p38"/>
          <p:cNvSpPr/>
          <p:nvPr/>
        </p:nvSpPr>
        <p:spPr>
          <a:xfrm>
            <a:off x="304525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1" name="Google Shape;461;p38"/>
          <p:cNvSpPr txBox="1"/>
          <p:nvPr/>
        </p:nvSpPr>
        <p:spPr>
          <a:xfrm>
            <a:off x="2126696" y="3420081"/>
            <a:ext cx="1417800" cy="1158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The Lagrange interpolation formula is a method for determining a polynomial, known as a Lagrange polynomial, that takes on specific values at random places. Lagrange's interpolation is a polynomial approximation to f(x) of Nth degree.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462" name="Google Shape;462;p38"/>
          <p:cNvSpPr/>
          <p:nvPr/>
        </p:nvSpPr>
        <p:spPr>
          <a:xfrm>
            <a:off x="253862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63" name="Google Shape;463;p38"/>
          <p:cNvSpPr/>
          <p:nvPr/>
        </p:nvSpPr>
        <p:spPr>
          <a:xfrm>
            <a:off x="3884353"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4" name="Google Shape;464;p38"/>
          <p:cNvSpPr/>
          <p:nvPr/>
        </p:nvSpPr>
        <p:spPr>
          <a:xfrm>
            <a:off x="282370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65" name="Google Shape;465;p38"/>
          <p:cNvSpPr/>
          <p:nvPr/>
        </p:nvSpPr>
        <p:spPr>
          <a:xfrm>
            <a:off x="226089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66" name="Google Shape;466;p38"/>
          <p:cNvSpPr/>
          <p:nvPr/>
        </p:nvSpPr>
        <p:spPr>
          <a:xfrm>
            <a:off x="311529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467" name="Google Shape;467;p38"/>
          <p:cNvCxnSpPr/>
          <p:nvPr/>
        </p:nvCxnSpPr>
        <p:spPr>
          <a:xfrm>
            <a:off x="583184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468" name="Google Shape;468;p38"/>
          <p:cNvCxnSpPr/>
          <p:nvPr/>
        </p:nvCxnSpPr>
        <p:spPr>
          <a:xfrm>
            <a:off x="5831848" y="3382062"/>
            <a:ext cx="380700" cy="0"/>
          </a:xfrm>
          <a:prstGeom prst="straightConnector1">
            <a:avLst/>
          </a:prstGeom>
          <a:noFill/>
          <a:ln cap="rnd" cmpd="sng" w="44450">
            <a:solidFill>
              <a:srgbClr val="E50914"/>
            </a:solidFill>
            <a:prstDash val="solid"/>
            <a:miter lim="800000"/>
            <a:headEnd len="sm" w="sm" type="none"/>
            <a:tailEnd len="sm" w="sm" type="none"/>
          </a:ln>
        </p:spPr>
      </p:cxnSp>
      <p:cxnSp>
        <p:nvCxnSpPr>
          <p:cNvPr id="469" name="Google Shape;469;p38"/>
          <p:cNvCxnSpPr/>
          <p:nvPr/>
        </p:nvCxnSpPr>
        <p:spPr>
          <a:xfrm>
            <a:off x="2193659"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470" name="Google Shape;470;p38"/>
          <p:cNvCxnSpPr/>
          <p:nvPr/>
        </p:nvCxnSpPr>
        <p:spPr>
          <a:xfrm>
            <a:off x="2193659" y="3382062"/>
            <a:ext cx="759900" cy="0"/>
          </a:xfrm>
          <a:prstGeom prst="straightConnector1">
            <a:avLst/>
          </a:prstGeom>
          <a:noFill/>
          <a:ln cap="rnd" cmpd="sng" w="44450">
            <a:solidFill>
              <a:srgbClr val="E50914"/>
            </a:solidFill>
            <a:prstDash val="solid"/>
            <a:miter lim="800000"/>
            <a:headEnd len="sm" w="sm" type="none"/>
            <a:tailEnd len="sm" w="sm" type="none"/>
          </a:ln>
        </p:spPr>
      </p:cxnSp>
      <p:sp>
        <p:nvSpPr>
          <p:cNvPr id="471" name="Google Shape;471;p38"/>
          <p:cNvSpPr txBox="1"/>
          <p:nvPr/>
        </p:nvSpPr>
        <p:spPr>
          <a:xfrm>
            <a:off x="5765510" y="2815409"/>
            <a:ext cx="11640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LEAST SQUARE METHOD</a:t>
            </a:r>
            <a:endParaRPr sz="1100"/>
          </a:p>
        </p:txBody>
      </p:sp>
      <p:sp>
        <p:nvSpPr>
          <p:cNvPr id="472" name="Google Shape;472;p38"/>
          <p:cNvSpPr txBox="1"/>
          <p:nvPr/>
        </p:nvSpPr>
        <p:spPr>
          <a:xfrm>
            <a:off x="2166759" y="2692389"/>
            <a:ext cx="1325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LAGRANGE INTERPOLATION METHOD</a:t>
            </a:r>
            <a:endParaRPr sz="1100"/>
          </a:p>
        </p:txBody>
      </p:sp>
      <p:sp>
        <p:nvSpPr>
          <p:cNvPr id="473" name="Google Shape;473;p38"/>
          <p:cNvSpPr/>
          <p:nvPr/>
        </p:nvSpPr>
        <p:spPr>
          <a:xfrm>
            <a:off x="3863699"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74" name="Google Shape;474;p38"/>
          <p:cNvPicPr preferRelativeResize="0"/>
          <p:nvPr>
            <p:ph idx="4" type="pic"/>
          </p:nvPr>
        </p:nvPicPr>
        <p:blipFill rotWithShape="1">
          <a:blip r:embed="rId5">
            <a:alphaModFix/>
          </a:blip>
          <a:srcRect b="1037" l="0" r="0" t="1047"/>
          <a:stretch/>
        </p:blipFill>
        <p:spPr>
          <a:xfrm>
            <a:off x="3863697" y="1965061"/>
            <a:ext cx="1469100" cy="1793700"/>
          </a:xfrm>
          <a:prstGeom prst="roundRect">
            <a:avLst>
              <a:gd fmla="val 8967" name="adj"/>
            </a:avLst>
          </a:prstGeom>
          <a:noFill/>
          <a:ln>
            <a:noFill/>
          </a:ln>
          <a:effectLst>
            <a:outerShdw blurRad="114300" rotWithShape="0" algn="t" dir="5400000" dist="63500">
              <a:srgbClr val="000000">
                <a:alpha val="46670"/>
              </a:srgbClr>
            </a:outerShdw>
          </a:effectLst>
        </p:spPr>
      </p:pic>
      <p:sp>
        <p:nvSpPr>
          <p:cNvPr id="475" name="Google Shape;475;p38"/>
          <p:cNvSpPr/>
          <p:nvPr/>
        </p:nvSpPr>
        <p:spPr>
          <a:xfrm>
            <a:off x="3863689"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6" name="Google Shape;476;p38"/>
          <p:cNvSpPr/>
          <p:nvPr/>
        </p:nvSpPr>
        <p:spPr>
          <a:xfrm>
            <a:off x="3955056"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7" name="Google Shape;477;p38"/>
          <p:cNvSpPr/>
          <p:nvPr/>
        </p:nvSpPr>
        <p:spPr>
          <a:xfrm>
            <a:off x="424138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8" name="Google Shape;478;p38"/>
          <p:cNvSpPr/>
          <p:nvPr/>
        </p:nvSpPr>
        <p:spPr>
          <a:xfrm>
            <a:off x="452770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9" name="Google Shape;479;p38"/>
          <p:cNvSpPr/>
          <p:nvPr/>
        </p:nvSpPr>
        <p:spPr>
          <a:xfrm>
            <a:off x="481403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0" name="Google Shape;480;p38"/>
          <p:cNvSpPr txBox="1"/>
          <p:nvPr/>
        </p:nvSpPr>
        <p:spPr>
          <a:xfrm>
            <a:off x="3895473" y="3420081"/>
            <a:ext cx="1417800" cy="9375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Cubic spline interpolation is a way of finding a curve that connects data points with a degree of three or less. Splines are polynomial that are smooth and continuous across a given plot and also continuous first and second derivatives where they join.</a:t>
            </a:r>
            <a:endParaRPr sz="600">
              <a:solidFill>
                <a:schemeClr val="lt1"/>
              </a:solidFill>
              <a:latin typeface="Inter"/>
              <a:ea typeface="Inter"/>
              <a:cs typeface="Inter"/>
              <a:sym typeface="Inter"/>
            </a:endParaRPr>
          </a:p>
        </p:txBody>
      </p:sp>
      <p:sp>
        <p:nvSpPr>
          <p:cNvPr id="481" name="Google Shape;481;p38"/>
          <p:cNvSpPr/>
          <p:nvPr/>
        </p:nvSpPr>
        <p:spPr>
          <a:xfrm>
            <a:off x="4307398"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82" name="Google Shape;482;p38"/>
          <p:cNvSpPr/>
          <p:nvPr/>
        </p:nvSpPr>
        <p:spPr>
          <a:xfrm>
            <a:off x="4592484"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83" name="Google Shape;483;p38"/>
          <p:cNvSpPr/>
          <p:nvPr/>
        </p:nvSpPr>
        <p:spPr>
          <a:xfrm>
            <a:off x="4029674"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84" name="Google Shape;484;p38"/>
          <p:cNvSpPr/>
          <p:nvPr/>
        </p:nvSpPr>
        <p:spPr>
          <a:xfrm>
            <a:off x="488407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485" name="Google Shape;485;p38"/>
          <p:cNvCxnSpPr/>
          <p:nvPr/>
        </p:nvCxnSpPr>
        <p:spPr>
          <a:xfrm>
            <a:off x="3955056"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486" name="Google Shape;486;p38"/>
          <p:cNvCxnSpPr/>
          <p:nvPr/>
        </p:nvCxnSpPr>
        <p:spPr>
          <a:xfrm>
            <a:off x="3955056" y="3382062"/>
            <a:ext cx="120300" cy="0"/>
          </a:xfrm>
          <a:prstGeom prst="straightConnector1">
            <a:avLst/>
          </a:prstGeom>
          <a:noFill/>
          <a:ln cap="rnd" cmpd="sng" w="44450">
            <a:solidFill>
              <a:srgbClr val="E50914"/>
            </a:solidFill>
            <a:prstDash val="solid"/>
            <a:miter lim="800000"/>
            <a:headEnd len="sm" w="sm" type="none"/>
            <a:tailEnd len="sm" w="sm" type="none"/>
          </a:ln>
        </p:spPr>
      </p:cxnSp>
      <p:sp>
        <p:nvSpPr>
          <p:cNvPr id="487" name="Google Shape;487;p38"/>
          <p:cNvSpPr txBox="1"/>
          <p:nvPr/>
        </p:nvSpPr>
        <p:spPr>
          <a:xfrm>
            <a:off x="3927595" y="2815389"/>
            <a:ext cx="13254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CUBIC SPLINE INTERPOLATION</a:t>
            </a:r>
            <a:endParaRPr sz="1100"/>
          </a:p>
        </p:txBody>
      </p:sp>
      <p:pic>
        <p:nvPicPr>
          <p:cNvPr id="488" name="Google Shape;488;p38"/>
          <p:cNvPicPr preferRelativeResize="0"/>
          <p:nvPr>
            <p:ph idx="5" type="pic"/>
          </p:nvPr>
        </p:nvPicPr>
        <p:blipFill rotWithShape="1">
          <a:blip r:embed="rId6">
            <a:alphaModFix/>
          </a:blip>
          <a:srcRect b="6792" l="0" r="0" t="6784"/>
          <a:stretch/>
        </p:blipFill>
        <p:spPr>
          <a:xfrm>
            <a:off x="7380574"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489" name="Google Shape;489;p38"/>
          <p:cNvSpPr/>
          <p:nvPr/>
        </p:nvSpPr>
        <p:spPr>
          <a:xfrm>
            <a:off x="7380605" y="1965052"/>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0" name="Google Shape;490;p38"/>
          <p:cNvSpPr/>
          <p:nvPr/>
        </p:nvSpPr>
        <p:spPr>
          <a:xfrm>
            <a:off x="747648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1" name="Google Shape;491;p38"/>
          <p:cNvSpPr/>
          <p:nvPr/>
        </p:nvSpPr>
        <p:spPr>
          <a:xfrm>
            <a:off x="776281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2" name="Google Shape;492;p38"/>
          <p:cNvSpPr/>
          <p:nvPr/>
        </p:nvSpPr>
        <p:spPr>
          <a:xfrm>
            <a:off x="8049137"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3" name="Google Shape;493;p38"/>
          <p:cNvSpPr/>
          <p:nvPr/>
        </p:nvSpPr>
        <p:spPr>
          <a:xfrm>
            <a:off x="833546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4" name="Google Shape;494;p38"/>
          <p:cNvSpPr txBox="1"/>
          <p:nvPr/>
        </p:nvSpPr>
        <p:spPr>
          <a:xfrm>
            <a:off x="7416905" y="3420081"/>
            <a:ext cx="1417800" cy="14916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Machine Learning models like Logistic Regression, Decision Tree Classifier, K Neighbors Classifier, Linear Discriminant Analysis, SVC, and GaussianNB were used to predict these values. This model was applied to the entire dataset and took into account factors like rainfall, temperature and humidity for the entire year to predict the same four values.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495" name="Google Shape;495;p38"/>
          <p:cNvSpPr/>
          <p:nvPr/>
        </p:nvSpPr>
        <p:spPr>
          <a:xfrm>
            <a:off x="7828830"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96" name="Google Shape;496;p38"/>
          <p:cNvSpPr/>
          <p:nvPr/>
        </p:nvSpPr>
        <p:spPr>
          <a:xfrm>
            <a:off x="8113916"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97" name="Google Shape;497;p38"/>
          <p:cNvSpPr/>
          <p:nvPr/>
        </p:nvSpPr>
        <p:spPr>
          <a:xfrm>
            <a:off x="7551106"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498" name="Google Shape;498;p38"/>
          <p:cNvSpPr/>
          <p:nvPr/>
        </p:nvSpPr>
        <p:spPr>
          <a:xfrm>
            <a:off x="8405507"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499" name="Google Shape;499;p38"/>
          <p:cNvCxnSpPr/>
          <p:nvPr/>
        </p:nvCxnSpPr>
        <p:spPr>
          <a:xfrm>
            <a:off x="748386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500" name="Google Shape;500;p38"/>
          <p:cNvCxnSpPr/>
          <p:nvPr/>
        </p:nvCxnSpPr>
        <p:spPr>
          <a:xfrm>
            <a:off x="7483868"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501" name="Google Shape;501;p38"/>
          <p:cNvSpPr txBox="1"/>
          <p:nvPr/>
        </p:nvSpPr>
        <p:spPr>
          <a:xfrm>
            <a:off x="7481046" y="2860464"/>
            <a:ext cx="12600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MACHINE LEARNING </a:t>
            </a:r>
            <a:endParaRPr sz="1100"/>
          </a:p>
        </p:txBody>
      </p:sp>
      <p:pic>
        <p:nvPicPr>
          <p:cNvPr id="502" name="Google Shape;502;p38"/>
          <p:cNvPicPr preferRelativeResize="0"/>
          <p:nvPr>
            <p:ph idx="5" type="pic"/>
          </p:nvPr>
        </p:nvPicPr>
        <p:blipFill rotWithShape="1">
          <a:blip r:embed="rId7">
            <a:alphaModFix/>
          </a:blip>
          <a:srcRect b="1037" l="0" r="0" t="1047"/>
          <a:stretch/>
        </p:blipFill>
        <p:spPr>
          <a:xfrm>
            <a:off x="230462"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503" name="Google Shape;503;p38"/>
          <p:cNvSpPr/>
          <p:nvPr/>
        </p:nvSpPr>
        <p:spPr>
          <a:xfrm>
            <a:off x="230442"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4" name="Google Shape;504;p38"/>
          <p:cNvSpPr/>
          <p:nvPr/>
        </p:nvSpPr>
        <p:spPr>
          <a:xfrm>
            <a:off x="32637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5" name="Google Shape;505;p38"/>
          <p:cNvSpPr/>
          <p:nvPr/>
        </p:nvSpPr>
        <p:spPr>
          <a:xfrm>
            <a:off x="61270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6" name="Google Shape;506;p38"/>
          <p:cNvSpPr/>
          <p:nvPr/>
        </p:nvSpPr>
        <p:spPr>
          <a:xfrm>
            <a:off x="899024"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7" name="Google Shape;507;p38"/>
          <p:cNvSpPr/>
          <p:nvPr/>
        </p:nvSpPr>
        <p:spPr>
          <a:xfrm>
            <a:off x="118534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8" name="Google Shape;508;p38"/>
          <p:cNvSpPr txBox="1"/>
          <p:nvPr/>
        </p:nvSpPr>
        <p:spPr>
          <a:xfrm>
            <a:off x="266793" y="3420081"/>
            <a:ext cx="1417800" cy="1269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In newton’s polynomial we can determine the coefficients ai  using the simple mathematical procedure. Since the polynomial goes through each data point, therefore for a data point (xi,yi), it’ll be f(xi)=yi, thus,</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f(x0)= a0=y0</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509" name="Google Shape;509;p38"/>
          <p:cNvSpPr/>
          <p:nvPr/>
        </p:nvSpPr>
        <p:spPr>
          <a:xfrm>
            <a:off x="678717"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10" name="Google Shape;510;p38"/>
          <p:cNvSpPr/>
          <p:nvPr/>
        </p:nvSpPr>
        <p:spPr>
          <a:xfrm>
            <a:off x="963803"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11" name="Google Shape;511;p38"/>
          <p:cNvSpPr/>
          <p:nvPr/>
        </p:nvSpPr>
        <p:spPr>
          <a:xfrm>
            <a:off x="400993"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12" name="Google Shape;512;p38"/>
          <p:cNvSpPr/>
          <p:nvPr/>
        </p:nvSpPr>
        <p:spPr>
          <a:xfrm>
            <a:off x="125539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513" name="Google Shape;513;p38"/>
          <p:cNvCxnSpPr/>
          <p:nvPr/>
        </p:nvCxnSpPr>
        <p:spPr>
          <a:xfrm>
            <a:off x="333755"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514" name="Google Shape;514;p38"/>
          <p:cNvCxnSpPr/>
          <p:nvPr/>
        </p:nvCxnSpPr>
        <p:spPr>
          <a:xfrm>
            <a:off x="333755"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515" name="Google Shape;515;p38"/>
          <p:cNvSpPr txBox="1"/>
          <p:nvPr/>
        </p:nvSpPr>
        <p:spPr>
          <a:xfrm>
            <a:off x="271809" y="2692389"/>
            <a:ext cx="12600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NEWTON POLYNOMIAL INTERPOLATION</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519" name="Shape 519"/>
        <p:cNvGrpSpPr/>
        <p:nvPr/>
      </p:nvGrpSpPr>
      <p:grpSpPr>
        <a:xfrm>
          <a:off x="0" y="0"/>
          <a:ext cx="0" cy="0"/>
          <a:chOff x="0" y="0"/>
          <a:chExt cx="0" cy="0"/>
        </a:xfrm>
      </p:grpSpPr>
      <p:sp>
        <p:nvSpPr>
          <p:cNvPr id="520" name="Google Shape;520;p39"/>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4.4 Least Square Fitting:</a:t>
            </a:r>
            <a:endParaRPr b="1" sz="1200">
              <a:solidFill>
                <a:schemeClr val="lt1"/>
              </a:solidFill>
              <a:latin typeface="Inter"/>
              <a:ea typeface="Inter"/>
              <a:cs typeface="Inter"/>
              <a:sym typeface="Inter"/>
            </a:endParaRPr>
          </a:p>
        </p:txBody>
      </p:sp>
      <p:sp>
        <p:nvSpPr>
          <p:cNvPr id="521" name="Google Shape;521;p39"/>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522" name="Google Shape;522;p39"/>
          <p:cNvSpPr txBox="1"/>
          <p:nvPr/>
        </p:nvSpPr>
        <p:spPr>
          <a:xfrm>
            <a:off x="598875" y="1578475"/>
            <a:ext cx="7473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For this method, the slope of the line was calculated as the product of the difference from the mean for both x and y, which was divided by the square of the difference between the mean and x. The value of the Temperature for the day was then calculated using the obtained slope and intercept.</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523" name="Google Shape;523;p39"/>
          <p:cNvPicPr preferRelativeResize="0"/>
          <p:nvPr/>
        </p:nvPicPr>
        <p:blipFill>
          <a:blip r:embed="rId3">
            <a:alphaModFix/>
          </a:blip>
          <a:stretch>
            <a:fillRect/>
          </a:stretch>
        </p:blipFill>
        <p:spPr>
          <a:xfrm>
            <a:off x="2229503" y="2244925"/>
            <a:ext cx="3915200" cy="266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527" name="Shape 527"/>
        <p:cNvGrpSpPr/>
        <p:nvPr/>
      </p:nvGrpSpPr>
      <p:grpSpPr>
        <a:xfrm>
          <a:off x="0" y="0"/>
          <a:ext cx="0" cy="0"/>
          <a:chOff x="0" y="0"/>
          <a:chExt cx="0" cy="0"/>
        </a:xfrm>
      </p:grpSpPr>
      <p:sp>
        <p:nvSpPr>
          <p:cNvPr id="528" name="Google Shape;528;p40"/>
          <p:cNvSpPr txBox="1"/>
          <p:nvPr/>
        </p:nvSpPr>
        <p:spPr>
          <a:xfrm>
            <a:off x="598885" y="324824"/>
            <a:ext cx="40323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3. Numerical Analysis :</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Methods used for interpolation:</a:t>
            </a:r>
            <a:endParaRPr b="1" sz="1200">
              <a:solidFill>
                <a:schemeClr val="lt1"/>
              </a:solidFill>
              <a:latin typeface="Inter"/>
              <a:ea typeface="Inter"/>
              <a:cs typeface="Inter"/>
              <a:sym typeface="Inter"/>
            </a:endParaRPr>
          </a:p>
        </p:txBody>
      </p:sp>
      <p:sp>
        <p:nvSpPr>
          <p:cNvPr id="529" name="Google Shape;529;p40"/>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pic>
        <p:nvPicPr>
          <p:cNvPr id="530" name="Google Shape;530;p40"/>
          <p:cNvPicPr preferRelativeResize="0"/>
          <p:nvPr>
            <p:ph idx="2" type="pic"/>
          </p:nvPr>
        </p:nvPicPr>
        <p:blipFill rotWithShape="1">
          <a:blip r:embed="rId3">
            <a:alphaModFix/>
          </a:blip>
          <a:srcRect b="1037" l="0" r="0" t="1047"/>
          <a:stretch/>
        </p:blipFill>
        <p:spPr>
          <a:xfrm>
            <a:off x="5733629" y="1965061"/>
            <a:ext cx="1469100" cy="1793700"/>
          </a:xfrm>
          <a:prstGeom prst="roundRect">
            <a:avLst>
              <a:gd fmla="val 7823" name="adj"/>
            </a:avLst>
          </a:prstGeom>
          <a:noFill/>
          <a:ln>
            <a:noFill/>
          </a:ln>
          <a:effectLst>
            <a:outerShdw blurRad="177800" rotWithShape="0" algn="t" dir="5400000" dist="190500">
              <a:srgbClr val="000000">
                <a:alpha val="60000"/>
              </a:srgbClr>
            </a:outerShdw>
          </a:effectLst>
        </p:spPr>
      </p:pic>
      <p:pic>
        <p:nvPicPr>
          <p:cNvPr id="531" name="Google Shape;531;p40"/>
          <p:cNvPicPr preferRelativeResize="0"/>
          <p:nvPr>
            <p:ph idx="3" type="pic"/>
          </p:nvPr>
        </p:nvPicPr>
        <p:blipFill rotWithShape="1">
          <a:blip r:embed="rId4">
            <a:alphaModFix/>
          </a:blip>
          <a:srcRect b="1037" l="0" r="0" t="1047"/>
          <a:stretch/>
        </p:blipFill>
        <p:spPr>
          <a:xfrm>
            <a:off x="2094919" y="1965061"/>
            <a:ext cx="1469100" cy="1793700"/>
          </a:xfrm>
          <a:prstGeom prst="roundRect">
            <a:avLst>
              <a:gd fmla="val 7594" name="adj"/>
            </a:avLst>
          </a:prstGeom>
          <a:noFill/>
          <a:ln>
            <a:noFill/>
          </a:ln>
          <a:effectLst>
            <a:outerShdw blurRad="114300" rotWithShape="0" algn="t" dir="5400000" dist="63500">
              <a:srgbClr val="000000">
                <a:alpha val="46670"/>
              </a:srgbClr>
            </a:outerShdw>
          </a:effectLst>
        </p:spPr>
      </p:pic>
      <p:sp>
        <p:nvSpPr>
          <p:cNvPr id="532" name="Google Shape;532;p40"/>
          <p:cNvSpPr/>
          <p:nvPr/>
        </p:nvSpPr>
        <p:spPr>
          <a:xfrm>
            <a:off x="5701825"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3" name="Google Shape;533;p40"/>
          <p:cNvSpPr/>
          <p:nvPr/>
        </p:nvSpPr>
        <p:spPr>
          <a:xfrm>
            <a:off x="582498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4" name="Google Shape;534;p40"/>
          <p:cNvSpPr/>
          <p:nvPr/>
        </p:nvSpPr>
        <p:spPr>
          <a:xfrm>
            <a:off x="611131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5" name="Google Shape;535;p40"/>
          <p:cNvSpPr/>
          <p:nvPr/>
        </p:nvSpPr>
        <p:spPr>
          <a:xfrm>
            <a:off x="639763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6" name="Google Shape;536;p40"/>
          <p:cNvSpPr/>
          <p:nvPr/>
        </p:nvSpPr>
        <p:spPr>
          <a:xfrm>
            <a:off x="668396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7" name="Google Shape;537;p40"/>
          <p:cNvSpPr txBox="1"/>
          <p:nvPr/>
        </p:nvSpPr>
        <p:spPr>
          <a:xfrm>
            <a:off x="5765406" y="3420081"/>
            <a:ext cx="1417800" cy="7158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The least squares method is a statistical procedure to find the best fit for a set of data points by minimizing the sum of the offsets or residuals of points from the plotted curve.</a:t>
            </a:r>
            <a:endParaRPr sz="600">
              <a:solidFill>
                <a:schemeClr val="lt1"/>
              </a:solidFill>
              <a:latin typeface="Inter"/>
              <a:ea typeface="Inter"/>
              <a:cs typeface="Inter"/>
              <a:sym typeface="Inter"/>
            </a:endParaRPr>
          </a:p>
        </p:txBody>
      </p:sp>
      <p:sp>
        <p:nvSpPr>
          <p:cNvPr id="538" name="Google Shape;538;p40"/>
          <p:cNvSpPr/>
          <p:nvPr/>
        </p:nvSpPr>
        <p:spPr>
          <a:xfrm>
            <a:off x="617733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39" name="Google Shape;539;p40"/>
          <p:cNvSpPr/>
          <p:nvPr/>
        </p:nvSpPr>
        <p:spPr>
          <a:xfrm>
            <a:off x="646241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40" name="Google Shape;540;p40"/>
          <p:cNvSpPr/>
          <p:nvPr/>
        </p:nvSpPr>
        <p:spPr>
          <a:xfrm>
            <a:off x="589960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41" name="Google Shape;541;p40"/>
          <p:cNvSpPr/>
          <p:nvPr/>
        </p:nvSpPr>
        <p:spPr>
          <a:xfrm>
            <a:off x="675400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42" name="Google Shape;542;p40"/>
          <p:cNvSpPr/>
          <p:nvPr/>
        </p:nvSpPr>
        <p:spPr>
          <a:xfrm>
            <a:off x="2079013"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3" name="Google Shape;543;p40"/>
          <p:cNvSpPr/>
          <p:nvPr/>
        </p:nvSpPr>
        <p:spPr>
          <a:xfrm>
            <a:off x="218627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4" name="Google Shape;544;p40"/>
          <p:cNvSpPr/>
          <p:nvPr/>
        </p:nvSpPr>
        <p:spPr>
          <a:xfrm>
            <a:off x="247260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5" name="Google Shape;545;p40"/>
          <p:cNvSpPr/>
          <p:nvPr/>
        </p:nvSpPr>
        <p:spPr>
          <a:xfrm>
            <a:off x="275892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6" name="Google Shape;546;p40"/>
          <p:cNvSpPr/>
          <p:nvPr/>
        </p:nvSpPr>
        <p:spPr>
          <a:xfrm>
            <a:off x="304525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7" name="Google Shape;547;p40"/>
          <p:cNvSpPr txBox="1"/>
          <p:nvPr/>
        </p:nvSpPr>
        <p:spPr>
          <a:xfrm>
            <a:off x="2126696" y="3420081"/>
            <a:ext cx="1417800" cy="1158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The Lagrange interpolation formula is a method for determining a polynomial, known as a Lagrange polynomial, that takes on specific values at random places. Lagrange's interpolation is a polynomial approximation to f(x) of Nth degree.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548" name="Google Shape;548;p40"/>
          <p:cNvSpPr/>
          <p:nvPr/>
        </p:nvSpPr>
        <p:spPr>
          <a:xfrm>
            <a:off x="253862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49" name="Google Shape;549;p40"/>
          <p:cNvSpPr/>
          <p:nvPr/>
        </p:nvSpPr>
        <p:spPr>
          <a:xfrm>
            <a:off x="3884353"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0" name="Google Shape;550;p40"/>
          <p:cNvSpPr/>
          <p:nvPr/>
        </p:nvSpPr>
        <p:spPr>
          <a:xfrm>
            <a:off x="282370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51" name="Google Shape;551;p40"/>
          <p:cNvSpPr/>
          <p:nvPr/>
        </p:nvSpPr>
        <p:spPr>
          <a:xfrm>
            <a:off x="226089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52" name="Google Shape;552;p40"/>
          <p:cNvSpPr/>
          <p:nvPr/>
        </p:nvSpPr>
        <p:spPr>
          <a:xfrm>
            <a:off x="311529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553" name="Google Shape;553;p40"/>
          <p:cNvCxnSpPr/>
          <p:nvPr/>
        </p:nvCxnSpPr>
        <p:spPr>
          <a:xfrm>
            <a:off x="583184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554" name="Google Shape;554;p40"/>
          <p:cNvCxnSpPr/>
          <p:nvPr/>
        </p:nvCxnSpPr>
        <p:spPr>
          <a:xfrm>
            <a:off x="5831848" y="3382062"/>
            <a:ext cx="380700" cy="0"/>
          </a:xfrm>
          <a:prstGeom prst="straightConnector1">
            <a:avLst/>
          </a:prstGeom>
          <a:noFill/>
          <a:ln cap="rnd" cmpd="sng" w="44450">
            <a:solidFill>
              <a:srgbClr val="E50914"/>
            </a:solidFill>
            <a:prstDash val="solid"/>
            <a:miter lim="800000"/>
            <a:headEnd len="sm" w="sm" type="none"/>
            <a:tailEnd len="sm" w="sm" type="none"/>
          </a:ln>
        </p:spPr>
      </p:cxnSp>
      <p:cxnSp>
        <p:nvCxnSpPr>
          <p:cNvPr id="555" name="Google Shape;555;p40"/>
          <p:cNvCxnSpPr/>
          <p:nvPr/>
        </p:nvCxnSpPr>
        <p:spPr>
          <a:xfrm>
            <a:off x="2193659"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556" name="Google Shape;556;p40"/>
          <p:cNvCxnSpPr/>
          <p:nvPr/>
        </p:nvCxnSpPr>
        <p:spPr>
          <a:xfrm>
            <a:off x="2193659" y="3382062"/>
            <a:ext cx="759900" cy="0"/>
          </a:xfrm>
          <a:prstGeom prst="straightConnector1">
            <a:avLst/>
          </a:prstGeom>
          <a:noFill/>
          <a:ln cap="rnd" cmpd="sng" w="44450">
            <a:solidFill>
              <a:srgbClr val="E50914"/>
            </a:solidFill>
            <a:prstDash val="solid"/>
            <a:miter lim="800000"/>
            <a:headEnd len="sm" w="sm" type="none"/>
            <a:tailEnd len="sm" w="sm" type="none"/>
          </a:ln>
        </p:spPr>
      </p:cxnSp>
      <p:sp>
        <p:nvSpPr>
          <p:cNvPr id="557" name="Google Shape;557;p40"/>
          <p:cNvSpPr txBox="1"/>
          <p:nvPr/>
        </p:nvSpPr>
        <p:spPr>
          <a:xfrm>
            <a:off x="5765510" y="2815409"/>
            <a:ext cx="11640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LEAST SQUARE METHOD</a:t>
            </a:r>
            <a:endParaRPr sz="1100"/>
          </a:p>
        </p:txBody>
      </p:sp>
      <p:sp>
        <p:nvSpPr>
          <p:cNvPr id="558" name="Google Shape;558;p40"/>
          <p:cNvSpPr txBox="1"/>
          <p:nvPr/>
        </p:nvSpPr>
        <p:spPr>
          <a:xfrm>
            <a:off x="2166759" y="2692389"/>
            <a:ext cx="1325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LAGRANGE INTERPOLATION METHOD</a:t>
            </a:r>
            <a:endParaRPr sz="1100"/>
          </a:p>
        </p:txBody>
      </p:sp>
      <p:sp>
        <p:nvSpPr>
          <p:cNvPr id="559" name="Google Shape;559;p40"/>
          <p:cNvSpPr/>
          <p:nvPr/>
        </p:nvSpPr>
        <p:spPr>
          <a:xfrm>
            <a:off x="3863699"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560" name="Google Shape;560;p40"/>
          <p:cNvPicPr preferRelativeResize="0"/>
          <p:nvPr>
            <p:ph idx="4" type="pic"/>
          </p:nvPr>
        </p:nvPicPr>
        <p:blipFill rotWithShape="1">
          <a:blip r:embed="rId5">
            <a:alphaModFix/>
          </a:blip>
          <a:srcRect b="1037" l="0" r="0" t="1047"/>
          <a:stretch/>
        </p:blipFill>
        <p:spPr>
          <a:xfrm>
            <a:off x="3863697" y="1965061"/>
            <a:ext cx="1469100" cy="1793700"/>
          </a:xfrm>
          <a:prstGeom prst="roundRect">
            <a:avLst>
              <a:gd fmla="val 8967" name="adj"/>
            </a:avLst>
          </a:prstGeom>
          <a:noFill/>
          <a:ln>
            <a:noFill/>
          </a:ln>
          <a:effectLst>
            <a:outerShdw blurRad="114300" rotWithShape="0" algn="t" dir="5400000" dist="63500">
              <a:srgbClr val="000000">
                <a:alpha val="46670"/>
              </a:srgbClr>
            </a:outerShdw>
          </a:effectLst>
        </p:spPr>
      </p:pic>
      <p:sp>
        <p:nvSpPr>
          <p:cNvPr id="561" name="Google Shape;561;p40"/>
          <p:cNvSpPr/>
          <p:nvPr/>
        </p:nvSpPr>
        <p:spPr>
          <a:xfrm>
            <a:off x="3863689"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2" name="Google Shape;562;p40"/>
          <p:cNvSpPr/>
          <p:nvPr/>
        </p:nvSpPr>
        <p:spPr>
          <a:xfrm>
            <a:off x="3955056"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3" name="Google Shape;563;p40"/>
          <p:cNvSpPr/>
          <p:nvPr/>
        </p:nvSpPr>
        <p:spPr>
          <a:xfrm>
            <a:off x="424138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4" name="Google Shape;564;p40"/>
          <p:cNvSpPr/>
          <p:nvPr/>
        </p:nvSpPr>
        <p:spPr>
          <a:xfrm>
            <a:off x="452770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5" name="Google Shape;565;p40"/>
          <p:cNvSpPr/>
          <p:nvPr/>
        </p:nvSpPr>
        <p:spPr>
          <a:xfrm>
            <a:off x="481403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6" name="Google Shape;566;p40"/>
          <p:cNvSpPr txBox="1"/>
          <p:nvPr/>
        </p:nvSpPr>
        <p:spPr>
          <a:xfrm>
            <a:off x="3895473" y="3420081"/>
            <a:ext cx="1417800" cy="9375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Cubic spline interpolation is a way of finding a curve that connects data points with a degree of three or less. Splines are polynomial that are smooth and continuous across a given plot and also continuous first and second derivatives where they join.</a:t>
            </a:r>
            <a:endParaRPr sz="600">
              <a:solidFill>
                <a:schemeClr val="lt1"/>
              </a:solidFill>
              <a:latin typeface="Inter"/>
              <a:ea typeface="Inter"/>
              <a:cs typeface="Inter"/>
              <a:sym typeface="Inter"/>
            </a:endParaRPr>
          </a:p>
        </p:txBody>
      </p:sp>
      <p:sp>
        <p:nvSpPr>
          <p:cNvPr id="567" name="Google Shape;567;p40"/>
          <p:cNvSpPr/>
          <p:nvPr/>
        </p:nvSpPr>
        <p:spPr>
          <a:xfrm>
            <a:off x="4307398"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68" name="Google Shape;568;p40"/>
          <p:cNvSpPr/>
          <p:nvPr/>
        </p:nvSpPr>
        <p:spPr>
          <a:xfrm>
            <a:off x="4592484"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69" name="Google Shape;569;p40"/>
          <p:cNvSpPr/>
          <p:nvPr/>
        </p:nvSpPr>
        <p:spPr>
          <a:xfrm>
            <a:off x="4029674"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70" name="Google Shape;570;p40"/>
          <p:cNvSpPr/>
          <p:nvPr/>
        </p:nvSpPr>
        <p:spPr>
          <a:xfrm>
            <a:off x="488407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571" name="Google Shape;571;p40"/>
          <p:cNvCxnSpPr/>
          <p:nvPr/>
        </p:nvCxnSpPr>
        <p:spPr>
          <a:xfrm>
            <a:off x="3955056"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572" name="Google Shape;572;p40"/>
          <p:cNvCxnSpPr/>
          <p:nvPr/>
        </p:nvCxnSpPr>
        <p:spPr>
          <a:xfrm>
            <a:off x="3955056" y="3382062"/>
            <a:ext cx="120300" cy="0"/>
          </a:xfrm>
          <a:prstGeom prst="straightConnector1">
            <a:avLst/>
          </a:prstGeom>
          <a:noFill/>
          <a:ln cap="rnd" cmpd="sng" w="44450">
            <a:solidFill>
              <a:srgbClr val="E50914"/>
            </a:solidFill>
            <a:prstDash val="solid"/>
            <a:miter lim="800000"/>
            <a:headEnd len="sm" w="sm" type="none"/>
            <a:tailEnd len="sm" w="sm" type="none"/>
          </a:ln>
        </p:spPr>
      </p:cxnSp>
      <p:sp>
        <p:nvSpPr>
          <p:cNvPr id="573" name="Google Shape;573;p40"/>
          <p:cNvSpPr txBox="1"/>
          <p:nvPr/>
        </p:nvSpPr>
        <p:spPr>
          <a:xfrm>
            <a:off x="3927595" y="2815389"/>
            <a:ext cx="13254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CUBIC SPLINE INTERPOLATION</a:t>
            </a:r>
            <a:endParaRPr sz="1100"/>
          </a:p>
        </p:txBody>
      </p:sp>
      <p:pic>
        <p:nvPicPr>
          <p:cNvPr id="574" name="Google Shape;574;p40"/>
          <p:cNvPicPr preferRelativeResize="0"/>
          <p:nvPr>
            <p:ph idx="5" type="pic"/>
          </p:nvPr>
        </p:nvPicPr>
        <p:blipFill rotWithShape="1">
          <a:blip r:embed="rId6">
            <a:alphaModFix/>
          </a:blip>
          <a:srcRect b="6792" l="0" r="0" t="6784"/>
          <a:stretch/>
        </p:blipFill>
        <p:spPr>
          <a:xfrm>
            <a:off x="7380574"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575" name="Google Shape;575;p40"/>
          <p:cNvSpPr/>
          <p:nvPr/>
        </p:nvSpPr>
        <p:spPr>
          <a:xfrm>
            <a:off x="7380605" y="1965052"/>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6" name="Google Shape;576;p40"/>
          <p:cNvSpPr/>
          <p:nvPr/>
        </p:nvSpPr>
        <p:spPr>
          <a:xfrm>
            <a:off x="747648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7" name="Google Shape;577;p40"/>
          <p:cNvSpPr/>
          <p:nvPr/>
        </p:nvSpPr>
        <p:spPr>
          <a:xfrm>
            <a:off x="776281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8" name="Google Shape;578;p40"/>
          <p:cNvSpPr/>
          <p:nvPr/>
        </p:nvSpPr>
        <p:spPr>
          <a:xfrm>
            <a:off x="8049137"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9" name="Google Shape;579;p40"/>
          <p:cNvSpPr/>
          <p:nvPr/>
        </p:nvSpPr>
        <p:spPr>
          <a:xfrm>
            <a:off x="833546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0" name="Google Shape;580;p40"/>
          <p:cNvSpPr txBox="1"/>
          <p:nvPr/>
        </p:nvSpPr>
        <p:spPr>
          <a:xfrm>
            <a:off x="7416905" y="3420081"/>
            <a:ext cx="1417800" cy="14916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Machine Learning models like Logistic Regression, Decision Tree Classifier, K Neighbors Classifier, Linear Discriminant Analysis, SVC, and GaussianNB were used to predict these values. This model was applied to the entire dataset and took into account factors like rainfall, temperature and humidity for the entire year to predict the same four values.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581" name="Google Shape;581;p40"/>
          <p:cNvSpPr/>
          <p:nvPr/>
        </p:nvSpPr>
        <p:spPr>
          <a:xfrm>
            <a:off x="7828830"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82" name="Google Shape;582;p40"/>
          <p:cNvSpPr/>
          <p:nvPr/>
        </p:nvSpPr>
        <p:spPr>
          <a:xfrm>
            <a:off x="8113916"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83" name="Google Shape;583;p40"/>
          <p:cNvSpPr/>
          <p:nvPr/>
        </p:nvSpPr>
        <p:spPr>
          <a:xfrm>
            <a:off x="7551106"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84" name="Google Shape;584;p40"/>
          <p:cNvSpPr/>
          <p:nvPr/>
        </p:nvSpPr>
        <p:spPr>
          <a:xfrm>
            <a:off x="8405507"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585" name="Google Shape;585;p40"/>
          <p:cNvCxnSpPr/>
          <p:nvPr/>
        </p:nvCxnSpPr>
        <p:spPr>
          <a:xfrm>
            <a:off x="748386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586" name="Google Shape;586;p40"/>
          <p:cNvCxnSpPr/>
          <p:nvPr/>
        </p:nvCxnSpPr>
        <p:spPr>
          <a:xfrm>
            <a:off x="7483868"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587" name="Google Shape;587;p40"/>
          <p:cNvSpPr txBox="1"/>
          <p:nvPr/>
        </p:nvSpPr>
        <p:spPr>
          <a:xfrm>
            <a:off x="7481046" y="2860464"/>
            <a:ext cx="12600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MACHINE LEARNING </a:t>
            </a:r>
            <a:endParaRPr sz="1100"/>
          </a:p>
        </p:txBody>
      </p:sp>
      <p:pic>
        <p:nvPicPr>
          <p:cNvPr id="588" name="Google Shape;588;p40"/>
          <p:cNvPicPr preferRelativeResize="0"/>
          <p:nvPr>
            <p:ph idx="5" type="pic"/>
          </p:nvPr>
        </p:nvPicPr>
        <p:blipFill rotWithShape="1">
          <a:blip r:embed="rId7">
            <a:alphaModFix/>
          </a:blip>
          <a:srcRect b="1037" l="0" r="0" t="1047"/>
          <a:stretch/>
        </p:blipFill>
        <p:spPr>
          <a:xfrm>
            <a:off x="230462"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589" name="Google Shape;589;p40"/>
          <p:cNvSpPr/>
          <p:nvPr/>
        </p:nvSpPr>
        <p:spPr>
          <a:xfrm>
            <a:off x="230442"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0" name="Google Shape;590;p40"/>
          <p:cNvSpPr/>
          <p:nvPr/>
        </p:nvSpPr>
        <p:spPr>
          <a:xfrm>
            <a:off x="32637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1" name="Google Shape;591;p40"/>
          <p:cNvSpPr/>
          <p:nvPr/>
        </p:nvSpPr>
        <p:spPr>
          <a:xfrm>
            <a:off x="61270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2" name="Google Shape;592;p40"/>
          <p:cNvSpPr/>
          <p:nvPr/>
        </p:nvSpPr>
        <p:spPr>
          <a:xfrm>
            <a:off x="899024"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3" name="Google Shape;593;p40"/>
          <p:cNvSpPr/>
          <p:nvPr/>
        </p:nvSpPr>
        <p:spPr>
          <a:xfrm>
            <a:off x="118534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4" name="Google Shape;594;p40"/>
          <p:cNvSpPr txBox="1"/>
          <p:nvPr/>
        </p:nvSpPr>
        <p:spPr>
          <a:xfrm>
            <a:off x="266793" y="3420081"/>
            <a:ext cx="1417800" cy="1269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In newton’s polynomial we can determine the coefficients ai  using the simple mathematical procedure. Since the polynomial goes through each data point, therefore for a data point (xi,yi), it’ll be f(xi)=yi, thus,</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f(x0)= a0=y0</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595" name="Google Shape;595;p40"/>
          <p:cNvSpPr/>
          <p:nvPr/>
        </p:nvSpPr>
        <p:spPr>
          <a:xfrm>
            <a:off x="678717"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96" name="Google Shape;596;p40"/>
          <p:cNvSpPr/>
          <p:nvPr/>
        </p:nvSpPr>
        <p:spPr>
          <a:xfrm>
            <a:off x="963803"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97" name="Google Shape;597;p40"/>
          <p:cNvSpPr/>
          <p:nvPr/>
        </p:nvSpPr>
        <p:spPr>
          <a:xfrm>
            <a:off x="400993"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598" name="Google Shape;598;p40"/>
          <p:cNvSpPr/>
          <p:nvPr/>
        </p:nvSpPr>
        <p:spPr>
          <a:xfrm>
            <a:off x="125539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599" name="Google Shape;599;p40"/>
          <p:cNvCxnSpPr/>
          <p:nvPr/>
        </p:nvCxnSpPr>
        <p:spPr>
          <a:xfrm>
            <a:off x="333755"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600" name="Google Shape;600;p40"/>
          <p:cNvCxnSpPr/>
          <p:nvPr/>
        </p:nvCxnSpPr>
        <p:spPr>
          <a:xfrm>
            <a:off x="333755"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601" name="Google Shape;601;p40"/>
          <p:cNvSpPr txBox="1"/>
          <p:nvPr/>
        </p:nvSpPr>
        <p:spPr>
          <a:xfrm>
            <a:off x="271809" y="2692389"/>
            <a:ext cx="12600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NEWTON POLYNOMIAL INTERPOLATION</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05" name="Shape 605"/>
        <p:cNvGrpSpPr/>
        <p:nvPr/>
      </p:nvGrpSpPr>
      <p:grpSpPr>
        <a:xfrm>
          <a:off x="0" y="0"/>
          <a:ext cx="0" cy="0"/>
          <a:chOff x="0" y="0"/>
          <a:chExt cx="0" cy="0"/>
        </a:xfrm>
      </p:grpSpPr>
      <p:sp>
        <p:nvSpPr>
          <p:cNvPr id="606" name="Google Shape;606;p41"/>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Clr>
                <a:srgbClr val="000000"/>
              </a:buClr>
              <a:buFont typeface="Arial"/>
              <a:buNone/>
            </a:pPr>
            <a:r>
              <a:rPr b="1" lang="en" sz="1200">
                <a:solidFill>
                  <a:schemeClr val="lt1"/>
                </a:solidFill>
                <a:latin typeface="Inter"/>
                <a:ea typeface="Inter"/>
                <a:cs typeface="Inter"/>
                <a:sym typeface="Inter"/>
              </a:rPr>
              <a:t>4.5 Machine Learning Implementation:</a:t>
            </a:r>
            <a:endParaRPr b="1" sz="1200">
              <a:solidFill>
                <a:schemeClr val="lt1"/>
              </a:solidFill>
              <a:latin typeface="Inter"/>
              <a:ea typeface="Inter"/>
              <a:cs typeface="Inter"/>
              <a:sym typeface="Inter"/>
            </a:endParaRPr>
          </a:p>
        </p:txBody>
      </p:sp>
      <p:sp>
        <p:nvSpPr>
          <p:cNvPr id="607" name="Google Shape;607;p41"/>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608" name="Google Shape;608;p41"/>
          <p:cNvSpPr txBox="1"/>
          <p:nvPr/>
        </p:nvSpPr>
        <p:spPr>
          <a:xfrm>
            <a:off x="598875" y="1578475"/>
            <a:ext cx="7473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The data was one hot encoded in the Rainfall and Humidity columns,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this data was then run in popular machine learning models,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and their RMSE was computed.</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609" name="Google Shape;609;p41"/>
          <p:cNvPicPr preferRelativeResize="0"/>
          <p:nvPr/>
        </p:nvPicPr>
        <p:blipFill>
          <a:blip r:embed="rId3">
            <a:alphaModFix/>
          </a:blip>
          <a:stretch>
            <a:fillRect/>
          </a:stretch>
        </p:blipFill>
        <p:spPr>
          <a:xfrm>
            <a:off x="453050" y="2694425"/>
            <a:ext cx="4886325" cy="914400"/>
          </a:xfrm>
          <a:prstGeom prst="rect">
            <a:avLst/>
          </a:prstGeom>
          <a:noFill/>
          <a:ln>
            <a:noFill/>
          </a:ln>
        </p:spPr>
      </p:pic>
      <p:pic>
        <p:nvPicPr>
          <p:cNvPr id="610" name="Google Shape;610;p41"/>
          <p:cNvPicPr preferRelativeResize="0"/>
          <p:nvPr/>
        </p:nvPicPr>
        <p:blipFill>
          <a:blip r:embed="rId4">
            <a:alphaModFix/>
          </a:blip>
          <a:stretch>
            <a:fillRect/>
          </a:stretch>
        </p:blipFill>
        <p:spPr>
          <a:xfrm>
            <a:off x="5502525" y="235388"/>
            <a:ext cx="3463701" cy="467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14" name="Shape 614"/>
        <p:cNvGrpSpPr/>
        <p:nvPr/>
      </p:nvGrpSpPr>
      <p:grpSpPr>
        <a:xfrm>
          <a:off x="0" y="0"/>
          <a:ext cx="0" cy="0"/>
          <a:chOff x="0" y="0"/>
          <a:chExt cx="0" cy="0"/>
        </a:xfrm>
      </p:grpSpPr>
      <p:sp>
        <p:nvSpPr>
          <p:cNvPr id="615" name="Google Shape;615;p42"/>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5.1 Error Analysis</a:t>
            </a:r>
            <a:endParaRPr b="1" sz="1200">
              <a:solidFill>
                <a:schemeClr val="lt1"/>
              </a:solidFill>
              <a:latin typeface="Inter"/>
              <a:ea typeface="Inter"/>
              <a:cs typeface="Inter"/>
              <a:sym typeface="Inter"/>
            </a:endParaRPr>
          </a:p>
        </p:txBody>
      </p:sp>
      <p:sp>
        <p:nvSpPr>
          <p:cNvPr id="616" name="Google Shape;616;p42"/>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617" name="Google Shape;617;p42"/>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618" name="Google Shape;618;p42"/>
          <p:cNvPicPr preferRelativeResize="0"/>
          <p:nvPr/>
        </p:nvPicPr>
        <p:blipFill>
          <a:blip r:embed="rId3">
            <a:alphaModFix/>
          </a:blip>
          <a:stretch>
            <a:fillRect/>
          </a:stretch>
        </p:blipFill>
        <p:spPr>
          <a:xfrm>
            <a:off x="794625" y="1496850"/>
            <a:ext cx="3215175" cy="3102750"/>
          </a:xfrm>
          <a:prstGeom prst="rect">
            <a:avLst/>
          </a:prstGeom>
          <a:noFill/>
          <a:ln>
            <a:noFill/>
          </a:ln>
        </p:spPr>
      </p:pic>
      <p:pic>
        <p:nvPicPr>
          <p:cNvPr id="619" name="Google Shape;619;p42"/>
          <p:cNvPicPr preferRelativeResize="0"/>
          <p:nvPr/>
        </p:nvPicPr>
        <p:blipFill>
          <a:blip r:embed="rId4">
            <a:alphaModFix/>
          </a:blip>
          <a:stretch>
            <a:fillRect/>
          </a:stretch>
        </p:blipFill>
        <p:spPr>
          <a:xfrm>
            <a:off x="5444177" y="1520488"/>
            <a:ext cx="3132975" cy="3055475"/>
          </a:xfrm>
          <a:prstGeom prst="rect">
            <a:avLst/>
          </a:prstGeom>
          <a:noFill/>
          <a:ln>
            <a:noFill/>
          </a:ln>
        </p:spPr>
      </p:pic>
      <p:sp>
        <p:nvSpPr>
          <p:cNvPr id="620" name="Google Shape;620;p42"/>
          <p:cNvSpPr txBox="1"/>
          <p:nvPr/>
        </p:nvSpPr>
        <p:spPr>
          <a:xfrm>
            <a:off x="1685875" y="4550850"/>
            <a:ext cx="13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4 day interval</a:t>
            </a:r>
            <a:endParaRPr>
              <a:solidFill>
                <a:schemeClr val="lt1"/>
              </a:solidFill>
              <a:latin typeface="Inter SemiBold"/>
              <a:ea typeface="Inter SemiBold"/>
              <a:cs typeface="Inter SemiBold"/>
              <a:sym typeface="Inter SemiBold"/>
            </a:endParaRPr>
          </a:p>
        </p:txBody>
      </p:sp>
      <p:sp>
        <p:nvSpPr>
          <p:cNvPr id="621" name="Google Shape;621;p42"/>
          <p:cNvSpPr txBox="1"/>
          <p:nvPr/>
        </p:nvSpPr>
        <p:spPr>
          <a:xfrm>
            <a:off x="6312713" y="4550850"/>
            <a:ext cx="13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7 day interval</a:t>
            </a:r>
            <a:endParaRPr>
              <a:solidFill>
                <a:schemeClr val="lt1"/>
              </a:solidFill>
              <a:latin typeface="Inter SemiBold"/>
              <a:ea typeface="Inter SemiBold"/>
              <a:cs typeface="Inter SemiBold"/>
              <a:sym typeface="Inter SemiBold"/>
            </a:endParaRPr>
          </a:p>
        </p:txBody>
      </p:sp>
      <p:sp>
        <p:nvSpPr>
          <p:cNvPr id="622" name="Google Shape;622;p42"/>
          <p:cNvSpPr txBox="1"/>
          <p:nvPr/>
        </p:nvSpPr>
        <p:spPr>
          <a:xfrm>
            <a:off x="2190550" y="4767675"/>
            <a:ext cx="61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26" name="Shape 626"/>
        <p:cNvGrpSpPr/>
        <p:nvPr/>
      </p:nvGrpSpPr>
      <p:grpSpPr>
        <a:xfrm>
          <a:off x="0" y="0"/>
          <a:ext cx="0" cy="0"/>
          <a:chOff x="0" y="0"/>
          <a:chExt cx="0" cy="0"/>
        </a:xfrm>
      </p:grpSpPr>
      <p:sp>
        <p:nvSpPr>
          <p:cNvPr id="627" name="Google Shape;627;p43"/>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5.1 Error Analysis</a:t>
            </a:r>
            <a:endParaRPr b="1" sz="1200">
              <a:solidFill>
                <a:schemeClr val="lt1"/>
              </a:solidFill>
              <a:latin typeface="Inter"/>
              <a:ea typeface="Inter"/>
              <a:cs typeface="Inter"/>
              <a:sym typeface="Inter"/>
            </a:endParaRPr>
          </a:p>
        </p:txBody>
      </p:sp>
      <p:sp>
        <p:nvSpPr>
          <p:cNvPr id="628" name="Google Shape;628;p43"/>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629" name="Google Shape;629;p43"/>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sp>
        <p:nvSpPr>
          <p:cNvPr id="630" name="Google Shape;630;p43"/>
          <p:cNvSpPr txBox="1"/>
          <p:nvPr/>
        </p:nvSpPr>
        <p:spPr>
          <a:xfrm>
            <a:off x="1685875" y="4550850"/>
            <a:ext cx="16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10</a:t>
            </a:r>
            <a:r>
              <a:rPr lang="en">
                <a:solidFill>
                  <a:schemeClr val="lt1"/>
                </a:solidFill>
                <a:latin typeface="Inter SemiBold"/>
                <a:ea typeface="Inter SemiBold"/>
                <a:cs typeface="Inter SemiBold"/>
                <a:sym typeface="Inter SemiBold"/>
              </a:rPr>
              <a:t> day interval</a:t>
            </a:r>
            <a:endParaRPr>
              <a:solidFill>
                <a:schemeClr val="lt1"/>
              </a:solidFill>
              <a:latin typeface="Inter SemiBold"/>
              <a:ea typeface="Inter SemiBold"/>
              <a:cs typeface="Inter SemiBold"/>
              <a:sym typeface="Inter SemiBold"/>
            </a:endParaRPr>
          </a:p>
        </p:txBody>
      </p:sp>
      <p:sp>
        <p:nvSpPr>
          <p:cNvPr id="631" name="Google Shape;631;p43"/>
          <p:cNvSpPr txBox="1"/>
          <p:nvPr/>
        </p:nvSpPr>
        <p:spPr>
          <a:xfrm>
            <a:off x="6065779" y="4550850"/>
            <a:ext cx="18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15</a:t>
            </a:r>
            <a:r>
              <a:rPr lang="en">
                <a:solidFill>
                  <a:schemeClr val="lt1"/>
                </a:solidFill>
                <a:latin typeface="Inter SemiBold"/>
                <a:ea typeface="Inter SemiBold"/>
                <a:cs typeface="Inter SemiBold"/>
                <a:sym typeface="Inter SemiBold"/>
              </a:rPr>
              <a:t> day interval</a:t>
            </a:r>
            <a:endParaRPr>
              <a:solidFill>
                <a:schemeClr val="lt1"/>
              </a:solidFill>
              <a:latin typeface="Inter SemiBold"/>
              <a:ea typeface="Inter SemiBold"/>
              <a:cs typeface="Inter SemiBold"/>
              <a:sym typeface="Inter SemiBold"/>
            </a:endParaRPr>
          </a:p>
        </p:txBody>
      </p:sp>
      <p:pic>
        <p:nvPicPr>
          <p:cNvPr id="632" name="Google Shape;632;p43"/>
          <p:cNvPicPr preferRelativeResize="0"/>
          <p:nvPr/>
        </p:nvPicPr>
        <p:blipFill>
          <a:blip r:embed="rId3">
            <a:alphaModFix/>
          </a:blip>
          <a:stretch>
            <a:fillRect/>
          </a:stretch>
        </p:blipFill>
        <p:spPr>
          <a:xfrm>
            <a:off x="817338" y="1532976"/>
            <a:ext cx="3132975" cy="3030524"/>
          </a:xfrm>
          <a:prstGeom prst="rect">
            <a:avLst/>
          </a:prstGeom>
          <a:noFill/>
          <a:ln>
            <a:noFill/>
          </a:ln>
        </p:spPr>
      </p:pic>
      <p:pic>
        <p:nvPicPr>
          <p:cNvPr id="633" name="Google Shape;633;p43"/>
          <p:cNvPicPr preferRelativeResize="0"/>
          <p:nvPr/>
        </p:nvPicPr>
        <p:blipFill>
          <a:blip r:embed="rId4">
            <a:alphaModFix/>
          </a:blip>
          <a:stretch>
            <a:fillRect/>
          </a:stretch>
        </p:blipFill>
        <p:spPr>
          <a:xfrm>
            <a:off x="5273175" y="1532975"/>
            <a:ext cx="3096017" cy="303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37" name="Shape 637"/>
        <p:cNvGrpSpPr/>
        <p:nvPr/>
      </p:nvGrpSpPr>
      <p:grpSpPr>
        <a:xfrm>
          <a:off x="0" y="0"/>
          <a:ext cx="0" cy="0"/>
          <a:chOff x="0" y="0"/>
          <a:chExt cx="0" cy="0"/>
        </a:xfrm>
      </p:grpSpPr>
      <p:sp>
        <p:nvSpPr>
          <p:cNvPr id="638" name="Google Shape;638;p44"/>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5.2 RMSE : Different numerical methods.</a:t>
            </a:r>
            <a:endParaRPr b="1" sz="1200">
              <a:solidFill>
                <a:schemeClr val="lt1"/>
              </a:solidFill>
              <a:latin typeface="Inter"/>
              <a:ea typeface="Inter"/>
              <a:cs typeface="Inter"/>
              <a:sym typeface="Inter"/>
            </a:endParaRPr>
          </a:p>
        </p:txBody>
      </p:sp>
      <p:sp>
        <p:nvSpPr>
          <p:cNvPr id="639" name="Google Shape;639;p44"/>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640" name="Google Shape;640;p44"/>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graphicFrame>
        <p:nvGraphicFramePr>
          <p:cNvPr id="641" name="Google Shape;641;p44"/>
          <p:cNvGraphicFramePr/>
          <p:nvPr/>
        </p:nvGraphicFramePr>
        <p:xfrm>
          <a:off x="614975" y="1578475"/>
          <a:ext cx="3000000" cy="3000000"/>
        </p:xfrm>
        <a:graphic>
          <a:graphicData uri="http://schemas.openxmlformats.org/drawingml/2006/table">
            <a:tbl>
              <a:tblPr>
                <a:noFill/>
                <a:tableStyleId>{DB3A0C59-4C39-4024-B7C9-9EC0A38C3948}</a:tableStyleId>
              </a:tblPr>
              <a:tblGrid>
                <a:gridCol w="1591300"/>
                <a:gridCol w="1580075"/>
                <a:gridCol w="1580075"/>
                <a:gridCol w="1580075"/>
                <a:gridCol w="1557675"/>
              </a:tblGrid>
              <a:tr h="393350">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Method</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4-day interval</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7-day interval</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10-day interval</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14-day interval</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9325">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Newton Interpolation</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15.623239900865638</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9.25665207889713</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9.374716099673819</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6.986638949359213</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619325">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Lagrange Interpolation</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15.623239900865629</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9.25665207889713</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9.374716099673826</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6.986638949359211</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619325">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Cubic Spline Interpolation</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27.56979532326306</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50.41442592842062</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52.19874928468699</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52.121808484764685</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619325">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Least Squares Fitting</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2.4341765411887177</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2.0989710269994846</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2.859426736855427</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3.464424463129617</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39" name="Shape 139"/>
        <p:cNvGrpSpPr/>
        <p:nvPr/>
      </p:nvGrpSpPr>
      <p:grpSpPr>
        <a:xfrm>
          <a:off x="0" y="0"/>
          <a:ext cx="0" cy="0"/>
          <a:chOff x="0" y="0"/>
          <a:chExt cx="0" cy="0"/>
        </a:xfrm>
      </p:grpSpPr>
      <p:sp>
        <p:nvSpPr>
          <p:cNvPr id="140" name="Google Shape;140;p27"/>
          <p:cNvSpPr txBox="1"/>
          <p:nvPr/>
        </p:nvSpPr>
        <p:spPr>
          <a:xfrm>
            <a:off x="2721600" y="758250"/>
            <a:ext cx="366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Inter"/>
                <a:ea typeface="Inter"/>
                <a:cs typeface="Inter"/>
                <a:sym typeface="Inter"/>
              </a:rPr>
              <a:t>GROUP MEMBERS</a:t>
            </a:r>
            <a:endParaRPr b="1" sz="3000">
              <a:solidFill>
                <a:schemeClr val="lt1"/>
              </a:solidFill>
              <a:latin typeface="Inter"/>
              <a:ea typeface="Inter"/>
              <a:cs typeface="Inter"/>
              <a:sym typeface="Inter"/>
            </a:endParaRPr>
          </a:p>
        </p:txBody>
      </p:sp>
      <p:pic>
        <p:nvPicPr>
          <p:cNvPr id="141" name="Google Shape;141;p27"/>
          <p:cNvPicPr preferRelativeResize="0"/>
          <p:nvPr/>
        </p:nvPicPr>
        <p:blipFill>
          <a:blip r:embed="rId3">
            <a:alphaModFix/>
          </a:blip>
          <a:stretch>
            <a:fillRect/>
          </a:stretch>
        </p:blipFill>
        <p:spPr>
          <a:xfrm>
            <a:off x="6756550" y="1677525"/>
            <a:ext cx="1585250" cy="1585250"/>
          </a:xfrm>
          <a:prstGeom prst="rect">
            <a:avLst/>
          </a:prstGeom>
          <a:noFill/>
          <a:ln>
            <a:noFill/>
          </a:ln>
        </p:spPr>
      </p:pic>
      <p:pic>
        <p:nvPicPr>
          <p:cNvPr id="142" name="Google Shape;142;p27"/>
          <p:cNvPicPr preferRelativeResize="0"/>
          <p:nvPr/>
        </p:nvPicPr>
        <p:blipFill>
          <a:blip r:embed="rId4">
            <a:alphaModFix/>
          </a:blip>
          <a:stretch>
            <a:fillRect/>
          </a:stretch>
        </p:blipFill>
        <p:spPr>
          <a:xfrm>
            <a:off x="802200" y="1677525"/>
            <a:ext cx="1585250" cy="1585250"/>
          </a:xfrm>
          <a:prstGeom prst="rect">
            <a:avLst/>
          </a:prstGeom>
          <a:noFill/>
          <a:ln>
            <a:noFill/>
          </a:ln>
        </p:spPr>
      </p:pic>
      <p:pic>
        <p:nvPicPr>
          <p:cNvPr id="143" name="Google Shape;143;p27"/>
          <p:cNvPicPr preferRelativeResize="0"/>
          <p:nvPr/>
        </p:nvPicPr>
        <p:blipFill>
          <a:blip r:embed="rId5">
            <a:alphaModFix/>
          </a:blip>
          <a:stretch>
            <a:fillRect/>
          </a:stretch>
        </p:blipFill>
        <p:spPr>
          <a:xfrm>
            <a:off x="4802350" y="1677525"/>
            <a:ext cx="1585250" cy="1585250"/>
          </a:xfrm>
          <a:prstGeom prst="rect">
            <a:avLst/>
          </a:prstGeom>
          <a:noFill/>
          <a:ln>
            <a:noFill/>
          </a:ln>
        </p:spPr>
      </p:pic>
      <p:pic>
        <p:nvPicPr>
          <p:cNvPr id="144" name="Google Shape;144;p27"/>
          <p:cNvPicPr preferRelativeResize="0"/>
          <p:nvPr/>
        </p:nvPicPr>
        <p:blipFill>
          <a:blip r:embed="rId6">
            <a:alphaModFix/>
          </a:blip>
          <a:stretch>
            <a:fillRect/>
          </a:stretch>
        </p:blipFill>
        <p:spPr>
          <a:xfrm>
            <a:off x="2761100" y="1713500"/>
            <a:ext cx="1585250" cy="1585250"/>
          </a:xfrm>
          <a:prstGeom prst="rect">
            <a:avLst/>
          </a:prstGeom>
          <a:noFill/>
          <a:ln>
            <a:noFill/>
          </a:ln>
        </p:spPr>
      </p:pic>
      <p:sp>
        <p:nvSpPr>
          <p:cNvPr id="145" name="Google Shape;145;p27"/>
          <p:cNvSpPr txBox="1"/>
          <p:nvPr/>
        </p:nvSpPr>
        <p:spPr>
          <a:xfrm>
            <a:off x="6756575" y="3308475"/>
            <a:ext cx="158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Yash Khandelwal</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20110236</a:t>
            </a:r>
            <a:endParaRPr>
              <a:solidFill>
                <a:schemeClr val="lt1"/>
              </a:solidFill>
              <a:latin typeface="Calibri"/>
              <a:ea typeface="Calibri"/>
              <a:cs typeface="Calibri"/>
              <a:sym typeface="Calibri"/>
            </a:endParaRPr>
          </a:p>
        </p:txBody>
      </p:sp>
      <p:sp>
        <p:nvSpPr>
          <p:cNvPr id="146" name="Google Shape;146;p27"/>
          <p:cNvSpPr txBox="1"/>
          <p:nvPr/>
        </p:nvSpPr>
        <p:spPr>
          <a:xfrm>
            <a:off x="1043750" y="3308475"/>
            <a:ext cx="1172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Aditi Agarwal</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20110006</a:t>
            </a:r>
            <a:endParaRPr>
              <a:solidFill>
                <a:schemeClr val="lt1"/>
              </a:solidFill>
              <a:latin typeface="Calibri"/>
              <a:ea typeface="Calibri"/>
              <a:cs typeface="Calibri"/>
              <a:sym typeface="Calibri"/>
            </a:endParaRPr>
          </a:p>
        </p:txBody>
      </p:sp>
      <p:sp>
        <p:nvSpPr>
          <p:cNvPr id="147" name="Google Shape;147;p27"/>
          <p:cNvSpPr txBox="1"/>
          <p:nvPr/>
        </p:nvSpPr>
        <p:spPr>
          <a:xfrm>
            <a:off x="5008775" y="3308475"/>
            <a:ext cx="1172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Tanvi Dixit</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20110212</a:t>
            </a:r>
            <a:endParaRPr>
              <a:solidFill>
                <a:schemeClr val="lt1"/>
              </a:solidFill>
              <a:latin typeface="Calibri"/>
              <a:ea typeface="Calibri"/>
              <a:cs typeface="Calibri"/>
              <a:sym typeface="Calibri"/>
            </a:endParaRPr>
          </a:p>
        </p:txBody>
      </p:sp>
      <p:sp>
        <p:nvSpPr>
          <p:cNvPr id="148" name="Google Shape;148;p27"/>
          <p:cNvSpPr txBox="1"/>
          <p:nvPr/>
        </p:nvSpPr>
        <p:spPr>
          <a:xfrm>
            <a:off x="2967525" y="3308475"/>
            <a:ext cx="1172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Pavidhar Jain</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20110136</a:t>
            </a:r>
            <a:endParaRPr>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45" name="Shape 645"/>
        <p:cNvGrpSpPr/>
        <p:nvPr/>
      </p:nvGrpSpPr>
      <p:grpSpPr>
        <a:xfrm>
          <a:off x="0" y="0"/>
          <a:ext cx="0" cy="0"/>
          <a:chOff x="0" y="0"/>
          <a:chExt cx="0" cy="0"/>
        </a:xfrm>
      </p:grpSpPr>
      <p:sp>
        <p:nvSpPr>
          <p:cNvPr id="646" name="Google Shape;646;p45"/>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5.2 RMSE : </a:t>
            </a:r>
            <a:endParaRPr b="1" sz="1200">
              <a:solidFill>
                <a:schemeClr val="lt1"/>
              </a:solidFill>
              <a:latin typeface="Inter"/>
              <a:ea typeface="Inter"/>
              <a:cs typeface="Inter"/>
              <a:sym typeface="Inter"/>
            </a:endParaRPr>
          </a:p>
        </p:txBody>
      </p:sp>
      <p:sp>
        <p:nvSpPr>
          <p:cNvPr id="647" name="Google Shape;647;p45"/>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648" name="Google Shape;648;p45"/>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graphicFrame>
        <p:nvGraphicFramePr>
          <p:cNvPr id="649" name="Google Shape;649;p45"/>
          <p:cNvGraphicFramePr/>
          <p:nvPr/>
        </p:nvGraphicFramePr>
        <p:xfrm>
          <a:off x="768625" y="1230350"/>
          <a:ext cx="3000000" cy="3000000"/>
        </p:xfrm>
        <a:graphic>
          <a:graphicData uri="http://schemas.openxmlformats.org/drawingml/2006/table">
            <a:tbl>
              <a:tblPr>
                <a:noFill/>
                <a:tableStyleId>{DB3A0C59-4C39-4024-B7C9-9EC0A38C3948}</a:tableStyleId>
              </a:tblPr>
              <a:tblGrid>
                <a:gridCol w="3415150"/>
                <a:gridCol w="4553400"/>
              </a:tblGrid>
              <a:tr h="12700">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Method</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RMSE</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chemeClr val="lt1"/>
                          </a:solidFill>
                          <a:latin typeface="Inter Medium"/>
                          <a:ea typeface="Inter Medium"/>
                          <a:cs typeface="Inter Medium"/>
                          <a:sym typeface="Inter Medium"/>
                        </a:rPr>
                        <a:t>Logistic Regression</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6.025407914866888</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DecisionTreeClassifier</a:t>
                      </a:r>
                      <a:endParaRPr sz="105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05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3.6495279220817114</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K Neighbors Classifier</a:t>
                      </a:r>
                      <a:endParaRPr sz="105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05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10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4.450341620655715</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Linear Discriminant Analysis</a:t>
                      </a:r>
                      <a:endParaRPr sz="105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05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05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5.611775746323709</a:t>
                      </a:r>
                      <a:endParaRPr sz="110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SVC</a:t>
                      </a:r>
                      <a:endParaRPr sz="105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05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5.531983174037846</a:t>
                      </a:r>
                      <a:endParaRPr sz="105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Gaussian NB</a:t>
                      </a:r>
                      <a:endParaRPr sz="1050">
                        <a:solidFill>
                          <a:schemeClr val="lt1"/>
                        </a:solidFill>
                        <a:latin typeface="Inter Medium"/>
                        <a:ea typeface="Inter Medium"/>
                        <a:cs typeface="Inter Medium"/>
                        <a:sym typeface="Inter Medium"/>
                      </a:endParaRPr>
                    </a:p>
                    <a:p>
                      <a:pPr indent="0" lvl="0" marL="0" rtl="0" algn="l">
                        <a:spcBef>
                          <a:spcPts val="0"/>
                        </a:spcBef>
                        <a:spcAft>
                          <a:spcPts val="0"/>
                        </a:spcAft>
                        <a:buNone/>
                      </a:pPr>
                      <a:r>
                        <a:t/>
                      </a:r>
                      <a:endParaRPr sz="105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Inter Medium"/>
                          <a:ea typeface="Inter Medium"/>
                          <a:cs typeface="Inter Medium"/>
                          <a:sym typeface="Inter Medium"/>
                        </a:rPr>
                        <a:t>6.896150512560751</a:t>
                      </a:r>
                      <a:endParaRPr sz="1050">
                        <a:solidFill>
                          <a:schemeClr val="lt1"/>
                        </a:solidFill>
                        <a:latin typeface="Inter Medium"/>
                        <a:ea typeface="Inter Medium"/>
                        <a:cs typeface="Inter Medium"/>
                        <a:sym typeface="Inter Medium"/>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53" name="Shape 653"/>
        <p:cNvGrpSpPr/>
        <p:nvPr/>
      </p:nvGrpSpPr>
      <p:grpSpPr>
        <a:xfrm>
          <a:off x="0" y="0"/>
          <a:ext cx="0" cy="0"/>
          <a:chOff x="0" y="0"/>
          <a:chExt cx="0" cy="0"/>
        </a:xfrm>
      </p:grpSpPr>
      <p:sp>
        <p:nvSpPr>
          <p:cNvPr id="654" name="Google Shape;654;p46"/>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5.3 Errors in different methods for different intervals:</a:t>
            </a:r>
            <a:endParaRPr b="1" sz="1200">
              <a:solidFill>
                <a:schemeClr val="lt1"/>
              </a:solidFill>
              <a:latin typeface="Inter"/>
              <a:ea typeface="Inter"/>
              <a:cs typeface="Inter"/>
              <a:sym typeface="Inter"/>
            </a:endParaRPr>
          </a:p>
        </p:txBody>
      </p:sp>
      <p:sp>
        <p:nvSpPr>
          <p:cNvPr id="655" name="Google Shape;655;p46"/>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656" name="Google Shape;656;p46"/>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657" name="Google Shape;657;p46"/>
          <p:cNvPicPr preferRelativeResize="0"/>
          <p:nvPr/>
        </p:nvPicPr>
        <p:blipFill>
          <a:blip r:embed="rId3">
            <a:alphaModFix/>
          </a:blip>
          <a:stretch>
            <a:fillRect/>
          </a:stretch>
        </p:blipFill>
        <p:spPr>
          <a:xfrm>
            <a:off x="721500" y="1245600"/>
            <a:ext cx="3262275" cy="3262275"/>
          </a:xfrm>
          <a:prstGeom prst="rect">
            <a:avLst/>
          </a:prstGeom>
          <a:noFill/>
          <a:ln>
            <a:noFill/>
          </a:ln>
        </p:spPr>
      </p:pic>
      <p:pic>
        <p:nvPicPr>
          <p:cNvPr id="658" name="Google Shape;658;p46"/>
          <p:cNvPicPr preferRelativeResize="0"/>
          <p:nvPr/>
        </p:nvPicPr>
        <p:blipFill>
          <a:blip r:embed="rId4">
            <a:alphaModFix/>
          </a:blip>
          <a:stretch>
            <a:fillRect/>
          </a:stretch>
        </p:blipFill>
        <p:spPr>
          <a:xfrm>
            <a:off x="4952300" y="1189312"/>
            <a:ext cx="3389375" cy="3372075"/>
          </a:xfrm>
          <a:prstGeom prst="rect">
            <a:avLst/>
          </a:prstGeom>
          <a:noFill/>
          <a:ln>
            <a:noFill/>
          </a:ln>
        </p:spPr>
      </p:pic>
      <p:sp>
        <p:nvSpPr>
          <p:cNvPr id="659" name="Google Shape;659;p46"/>
          <p:cNvSpPr txBox="1"/>
          <p:nvPr/>
        </p:nvSpPr>
        <p:spPr>
          <a:xfrm>
            <a:off x="1374475" y="4509975"/>
            <a:ext cx="251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Newton interpolation</a:t>
            </a:r>
            <a:endParaRPr>
              <a:solidFill>
                <a:schemeClr val="lt1"/>
              </a:solidFill>
              <a:latin typeface="Inter SemiBold"/>
              <a:ea typeface="Inter SemiBold"/>
              <a:cs typeface="Inter SemiBold"/>
              <a:sym typeface="Inter SemiBold"/>
            </a:endParaRPr>
          </a:p>
          <a:p>
            <a:pPr indent="0" lvl="0" marL="0" rtl="0" algn="l">
              <a:spcBef>
                <a:spcPts val="0"/>
              </a:spcBef>
              <a:spcAft>
                <a:spcPts val="0"/>
              </a:spcAft>
              <a:buNone/>
            </a:pPr>
            <a:r>
              <a:t/>
            </a:r>
            <a:endParaRPr>
              <a:solidFill>
                <a:schemeClr val="lt1"/>
              </a:solidFill>
              <a:latin typeface="Inter SemiBold"/>
              <a:ea typeface="Inter SemiBold"/>
              <a:cs typeface="Inter SemiBold"/>
              <a:sym typeface="Inter SemiBold"/>
            </a:endParaRPr>
          </a:p>
        </p:txBody>
      </p:sp>
      <p:sp>
        <p:nvSpPr>
          <p:cNvPr id="660" name="Google Shape;660;p46"/>
          <p:cNvSpPr txBox="1"/>
          <p:nvPr/>
        </p:nvSpPr>
        <p:spPr>
          <a:xfrm>
            <a:off x="5467725" y="4561375"/>
            <a:ext cx="25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Cubic Spline interpolation</a:t>
            </a:r>
            <a:endParaRPr>
              <a:solidFill>
                <a:schemeClr val="lt1"/>
              </a:solidFill>
              <a:latin typeface="Inter SemiBold"/>
              <a:ea typeface="Inter SemiBold"/>
              <a:cs typeface="Inter SemiBold"/>
              <a:sym typeface="Inter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64" name="Shape 664"/>
        <p:cNvGrpSpPr/>
        <p:nvPr/>
      </p:nvGrpSpPr>
      <p:grpSpPr>
        <a:xfrm>
          <a:off x="0" y="0"/>
          <a:ext cx="0" cy="0"/>
          <a:chOff x="0" y="0"/>
          <a:chExt cx="0" cy="0"/>
        </a:xfrm>
      </p:grpSpPr>
      <p:sp>
        <p:nvSpPr>
          <p:cNvPr id="665" name="Google Shape;665;p47"/>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5.3 Errors in different methods for different intervals:</a:t>
            </a:r>
            <a:endParaRPr b="1" sz="1200">
              <a:solidFill>
                <a:schemeClr val="lt1"/>
              </a:solidFill>
              <a:latin typeface="Inter"/>
              <a:ea typeface="Inter"/>
              <a:cs typeface="Inter"/>
              <a:sym typeface="Inter"/>
            </a:endParaRPr>
          </a:p>
        </p:txBody>
      </p:sp>
      <p:sp>
        <p:nvSpPr>
          <p:cNvPr id="666" name="Google Shape;666;p47"/>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667" name="Google Shape;667;p47"/>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668" name="Google Shape;668;p47"/>
          <p:cNvPicPr preferRelativeResize="0"/>
          <p:nvPr/>
        </p:nvPicPr>
        <p:blipFill>
          <a:blip r:embed="rId3">
            <a:alphaModFix/>
          </a:blip>
          <a:stretch>
            <a:fillRect/>
          </a:stretch>
        </p:blipFill>
        <p:spPr>
          <a:xfrm>
            <a:off x="542175" y="1218250"/>
            <a:ext cx="3466175" cy="3485000"/>
          </a:xfrm>
          <a:prstGeom prst="rect">
            <a:avLst/>
          </a:prstGeom>
          <a:noFill/>
          <a:ln>
            <a:noFill/>
          </a:ln>
        </p:spPr>
      </p:pic>
      <p:pic>
        <p:nvPicPr>
          <p:cNvPr id="669" name="Google Shape;669;p47"/>
          <p:cNvPicPr preferRelativeResize="0"/>
          <p:nvPr/>
        </p:nvPicPr>
        <p:blipFill>
          <a:blip r:embed="rId4">
            <a:alphaModFix/>
          </a:blip>
          <a:stretch>
            <a:fillRect/>
          </a:stretch>
        </p:blipFill>
        <p:spPr>
          <a:xfrm>
            <a:off x="4952400" y="1209225"/>
            <a:ext cx="3466175" cy="3502566"/>
          </a:xfrm>
          <a:prstGeom prst="rect">
            <a:avLst/>
          </a:prstGeom>
          <a:noFill/>
          <a:ln>
            <a:noFill/>
          </a:ln>
        </p:spPr>
      </p:pic>
      <p:sp>
        <p:nvSpPr>
          <p:cNvPr id="670" name="Google Shape;670;p47"/>
          <p:cNvSpPr txBox="1"/>
          <p:nvPr/>
        </p:nvSpPr>
        <p:spPr>
          <a:xfrm>
            <a:off x="1061913" y="4703250"/>
            <a:ext cx="24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Lagrange interpolation</a:t>
            </a:r>
            <a:endParaRPr>
              <a:solidFill>
                <a:schemeClr val="lt1"/>
              </a:solidFill>
              <a:latin typeface="Inter SemiBold"/>
              <a:ea typeface="Inter SemiBold"/>
              <a:cs typeface="Inter SemiBold"/>
              <a:sym typeface="Inter SemiBold"/>
            </a:endParaRPr>
          </a:p>
        </p:txBody>
      </p:sp>
      <p:sp>
        <p:nvSpPr>
          <p:cNvPr id="671" name="Google Shape;671;p47"/>
          <p:cNvSpPr txBox="1"/>
          <p:nvPr/>
        </p:nvSpPr>
        <p:spPr>
          <a:xfrm>
            <a:off x="5780905" y="4703250"/>
            <a:ext cx="23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Least Square fitting</a:t>
            </a:r>
            <a:endParaRPr>
              <a:solidFill>
                <a:schemeClr val="lt1"/>
              </a:solidFill>
              <a:latin typeface="Inter SemiBold"/>
              <a:ea typeface="Inter SemiBold"/>
              <a:cs typeface="Inter SemiBold"/>
              <a:sym typeface="Inter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75" name="Shape 675"/>
        <p:cNvGrpSpPr/>
        <p:nvPr/>
      </p:nvGrpSpPr>
      <p:grpSpPr>
        <a:xfrm>
          <a:off x="0" y="0"/>
          <a:ext cx="0" cy="0"/>
          <a:chOff x="0" y="0"/>
          <a:chExt cx="0" cy="0"/>
        </a:xfrm>
      </p:grpSpPr>
      <p:sp>
        <p:nvSpPr>
          <p:cNvPr id="676" name="Google Shape;676;p48"/>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5.4 Polynomial Analysis:</a:t>
            </a:r>
            <a:endParaRPr b="1" sz="1200">
              <a:solidFill>
                <a:schemeClr val="lt1"/>
              </a:solidFill>
              <a:latin typeface="Inter"/>
              <a:ea typeface="Inter"/>
              <a:cs typeface="Inter"/>
              <a:sym typeface="Inter"/>
            </a:endParaRPr>
          </a:p>
        </p:txBody>
      </p:sp>
      <p:sp>
        <p:nvSpPr>
          <p:cNvPr id="677" name="Google Shape;677;p48"/>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678" name="Google Shape;678;p48"/>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679" name="Google Shape;679;p48"/>
          <p:cNvPicPr preferRelativeResize="0"/>
          <p:nvPr/>
        </p:nvPicPr>
        <p:blipFill>
          <a:blip r:embed="rId3">
            <a:alphaModFix/>
          </a:blip>
          <a:stretch>
            <a:fillRect/>
          </a:stretch>
        </p:blipFill>
        <p:spPr>
          <a:xfrm>
            <a:off x="1215450" y="1325050"/>
            <a:ext cx="2709058" cy="2613725"/>
          </a:xfrm>
          <a:prstGeom prst="rect">
            <a:avLst/>
          </a:prstGeom>
          <a:noFill/>
          <a:ln>
            <a:noFill/>
          </a:ln>
        </p:spPr>
      </p:pic>
      <p:pic>
        <p:nvPicPr>
          <p:cNvPr id="680" name="Google Shape;680;p48"/>
          <p:cNvPicPr preferRelativeResize="0"/>
          <p:nvPr/>
        </p:nvPicPr>
        <p:blipFill>
          <a:blip r:embed="rId4">
            <a:alphaModFix/>
          </a:blip>
          <a:stretch>
            <a:fillRect/>
          </a:stretch>
        </p:blipFill>
        <p:spPr>
          <a:xfrm>
            <a:off x="5086283" y="1325050"/>
            <a:ext cx="2710530" cy="2613725"/>
          </a:xfrm>
          <a:prstGeom prst="rect">
            <a:avLst/>
          </a:prstGeom>
          <a:noFill/>
          <a:ln>
            <a:noFill/>
          </a:ln>
        </p:spPr>
      </p:pic>
      <p:sp>
        <p:nvSpPr>
          <p:cNvPr id="681" name="Google Shape;681;p48"/>
          <p:cNvSpPr txBox="1"/>
          <p:nvPr/>
        </p:nvSpPr>
        <p:spPr>
          <a:xfrm>
            <a:off x="1097900" y="4054975"/>
            <a:ext cx="2826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Inter"/>
                <a:ea typeface="Inter"/>
                <a:cs typeface="Inter"/>
                <a:sym typeface="Inter"/>
              </a:rPr>
              <a:t>The polynomial we obtained by using </a:t>
            </a:r>
            <a:r>
              <a:rPr b="1" lang="en" sz="1000">
                <a:solidFill>
                  <a:schemeClr val="lt1"/>
                </a:solidFill>
                <a:latin typeface="Inter"/>
                <a:ea typeface="Inter"/>
                <a:cs typeface="Inter"/>
                <a:sym typeface="Inter"/>
              </a:rPr>
              <a:t>Newton Method</a:t>
            </a:r>
            <a:r>
              <a:rPr lang="en" sz="1000">
                <a:solidFill>
                  <a:schemeClr val="lt1"/>
                </a:solidFill>
                <a:latin typeface="Inter"/>
                <a:ea typeface="Inter"/>
                <a:cs typeface="Inter"/>
                <a:sym typeface="Inter"/>
              </a:rPr>
              <a:t> looks like this because in the Newton method we predict the values in between the two points by connecting them with lines.</a:t>
            </a:r>
            <a:endParaRPr sz="1000">
              <a:solidFill>
                <a:schemeClr val="lt1"/>
              </a:solidFill>
              <a:latin typeface="Inter"/>
              <a:ea typeface="Inter"/>
              <a:cs typeface="Inter"/>
              <a:sym typeface="Inter"/>
            </a:endParaRPr>
          </a:p>
        </p:txBody>
      </p:sp>
      <p:sp>
        <p:nvSpPr>
          <p:cNvPr id="682" name="Google Shape;682;p48"/>
          <p:cNvSpPr txBox="1"/>
          <p:nvPr/>
        </p:nvSpPr>
        <p:spPr>
          <a:xfrm>
            <a:off x="5028250" y="4054975"/>
            <a:ext cx="2826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Inter"/>
                <a:ea typeface="Inter"/>
                <a:cs typeface="Inter"/>
                <a:sym typeface="Inter"/>
              </a:rPr>
              <a:t>The polynomial we obtained by using </a:t>
            </a:r>
            <a:r>
              <a:rPr b="1" lang="en" sz="1000">
                <a:solidFill>
                  <a:schemeClr val="lt1"/>
                </a:solidFill>
                <a:latin typeface="Inter"/>
                <a:ea typeface="Inter"/>
                <a:cs typeface="Inter"/>
                <a:sym typeface="Inter"/>
              </a:rPr>
              <a:t>Lagrange Method</a:t>
            </a:r>
            <a:r>
              <a:rPr lang="en" sz="1000">
                <a:solidFill>
                  <a:schemeClr val="lt1"/>
                </a:solidFill>
                <a:latin typeface="Inter"/>
                <a:ea typeface="Inter"/>
                <a:cs typeface="Inter"/>
                <a:sym typeface="Inter"/>
              </a:rPr>
              <a:t> looks like this because in the Lagrange method we predict the values between the two points by connecting them with lines.</a:t>
            </a:r>
            <a:endParaRPr sz="1000">
              <a:solidFill>
                <a:schemeClr val="lt1"/>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86" name="Shape 686"/>
        <p:cNvGrpSpPr/>
        <p:nvPr/>
      </p:nvGrpSpPr>
      <p:grpSpPr>
        <a:xfrm>
          <a:off x="0" y="0"/>
          <a:ext cx="0" cy="0"/>
          <a:chOff x="0" y="0"/>
          <a:chExt cx="0" cy="0"/>
        </a:xfrm>
      </p:grpSpPr>
      <p:sp>
        <p:nvSpPr>
          <p:cNvPr id="687" name="Google Shape;687;p49"/>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5.4 Polynomial Analysis:</a:t>
            </a:r>
            <a:endParaRPr b="1" sz="1200">
              <a:solidFill>
                <a:schemeClr val="lt1"/>
              </a:solidFill>
              <a:latin typeface="Inter"/>
              <a:ea typeface="Inter"/>
              <a:cs typeface="Inter"/>
              <a:sym typeface="Inter"/>
            </a:endParaRPr>
          </a:p>
        </p:txBody>
      </p:sp>
      <p:sp>
        <p:nvSpPr>
          <p:cNvPr id="688" name="Google Shape;688;p49"/>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sp>
        <p:nvSpPr>
          <p:cNvPr id="689" name="Google Shape;689;p49"/>
          <p:cNvSpPr txBox="1"/>
          <p:nvPr/>
        </p:nvSpPr>
        <p:spPr>
          <a:xfrm>
            <a:off x="1097900" y="4054975"/>
            <a:ext cx="28266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Inter"/>
                <a:ea typeface="Inter"/>
                <a:cs typeface="Inter"/>
                <a:sym typeface="Inter"/>
              </a:rPr>
              <a:t>The polynomial we obtained by using a </a:t>
            </a:r>
            <a:r>
              <a:rPr b="1" lang="en" sz="1000">
                <a:solidFill>
                  <a:schemeClr val="lt1"/>
                </a:solidFill>
                <a:latin typeface="Inter"/>
                <a:ea typeface="Inter"/>
                <a:cs typeface="Inter"/>
                <a:sym typeface="Inter"/>
              </a:rPr>
              <a:t>Cubic spline</a:t>
            </a:r>
            <a:r>
              <a:rPr lang="en" sz="1000">
                <a:solidFill>
                  <a:schemeClr val="lt1"/>
                </a:solidFill>
                <a:latin typeface="Inter"/>
                <a:ea typeface="Inter"/>
                <a:cs typeface="Inter"/>
                <a:sym typeface="Inter"/>
              </a:rPr>
              <a:t> looks like this because in this we join two points by a cubic function. At the ends, the first and second derivatives of the function are also along with its value.</a:t>
            </a:r>
            <a:endParaRPr sz="1000">
              <a:solidFill>
                <a:schemeClr val="lt1"/>
              </a:solidFill>
              <a:latin typeface="Inter"/>
              <a:ea typeface="Inter"/>
              <a:cs typeface="Inter"/>
              <a:sym typeface="Inter"/>
            </a:endParaRPr>
          </a:p>
          <a:p>
            <a:pPr indent="0" lvl="0" marL="0" rtl="0" algn="ctr">
              <a:spcBef>
                <a:spcPts val="0"/>
              </a:spcBef>
              <a:spcAft>
                <a:spcPts val="0"/>
              </a:spcAft>
              <a:buNone/>
            </a:pPr>
            <a:r>
              <a:t/>
            </a:r>
            <a:endParaRPr sz="1000">
              <a:solidFill>
                <a:schemeClr val="lt1"/>
              </a:solidFill>
              <a:latin typeface="Inter"/>
              <a:ea typeface="Inter"/>
              <a:cs typeface="Inter"/>
              <a:sym typeface="Inter"/>
            </a:endParaRPr>
          </a:p>
          <a:p>
            <a:pPr indent="0" lvl="0" marL="0" rtl="0" algn="ctr">
              <a:spcBef>
                <a:spcPts val="0"/>
              </a:spcBef>
              <a:spcAft>
                <a:spcPts val="0"/>
              </a:spcAft>
              <a:buNone/>
            </a:pPr>
            <a:r>
              <a:t/>
            </a:r>
            <a:endParaRPr sz="1000">
              <a:solidFill>
                <a:schemeClr val="lt1"/>
              </a:solidFill>
              <a:latin typeface="Inter"/>
              <a:ea typeface="Inter"/>
              <a:cs typeface="Inter"/>
              <a:sym typeface="Inter"/>
            </a:endParaRPr>
          </a:p>
        </p:txBody>
      </p:sp>
      <p:sp>
        <p:nvSpPr>
          <p:cNvPr id="690" name="Google Shape;690;p49"/>
          <p:cNvSpPr txBox="1"/>
          <p:nvPr/>
        </p:nvSpPr>
        <p:spPr>
          <a:xfrm>
            <a:off x="5028250" y="4054975"/>
            <a:ext cx="28266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Inter"/>
                <a:ea typeface="Inter"/>
                <a:cs typeface="Inter"/>
                <a:sym typeface="Inter"/>
              </a:rPr>
              <a:t>The graph that we obtained while performing the </a:t>
            </a:r>
            <a:r>
              <a:rPr b="1" lang="en" sz="1000">
                <a:solidFill>
                  <a:schemeClr val="lt1"/>
                </a:solidFill>
                <a:latin typeface="Inter"/>
                <a:ea typeface="Inter"/>
                <a:cs typeface="Inter"/>
                <a:sym typeface="Inter"/>
              </a:rPr>
              <a:t>Least square method</a:t>
            </a:r>
            <a:r>
              <a:rPr lang="en" sz="1000">
                <a:solidFill>
                  <a:schemeClr val="lt1"/>
                </a:solidFill>
                <a:latin typeface="Inter"/>
                <a:ea typeface="Inter"/>
                <a:cs typeface="Inter"/>
                <a:sym typeface="Inter"/>
              </a:rPr>
              <a:t> looks like this because in it the square of the distances of all the points from a single line is minimum. Which in this case is the orange line.</a:t>
            </a:r>
            <a:endParaRPr sz="1000">
              <a:solidFill>
                <a:schemeClr val="lt1"/>
              </a:solidFill>
              <a:latin typeface="Inter"/>
              <a:ea typeface="Inter"/>
              <a:cs typeface="Inter"/>
              <a:sym typeface="Inter"/>
            </a:endParaRPr>
          </a:p>
          <a:p>
            <a:pPr indent="0" lvl="0" marL="0" rtl="0" algn="ctr">
              <a:spcBef>
                <a:spcPts val="0"/>
              </a:spcBef>
              <a:spcAft>
                <a:spcPts val="0"/>
              </a:spcAft>
              <a:buNone/>
            </a:pPr>
            <a:r>
              <a:t/>
            </a:r>
            <a:endParaRPr sz="1000">
              <a:solidFill>
                <a:schemeClr val="lt1"/>
              </a:solidFill>
              <a:latin typeface="Inter"/>
              <a:ea typeface="Inter"/>
              <a:cs typeface="Inter"/>
              <a:sym typeface="Inter"/>
            </a:endParaRPr>
          </a:p>
          <a:p>
            <a:pPr indent="0" lvl="0" marL="0" rtl="0" algn="ctr">
              <a:spcBef>
                <a:spcPts val="0"/>
              </a:spcBef>
              <a:spcAft>
                <a:spcPts val="0"/>
              </a:spcAft>
              <a:buNone/>
            </a:pPr>
            <a:r>
              <a:t/>
            </a:r>
            <a:endParaRPr sz="1000">
              <a:solidFill>
                <a:schemeClr val="lt1"/>
              </a:solidFill>
              <a:latin typeface="Inter"/>
              <a:ea typeface="Inter"/>
              <a:cs typeface="Inter"/>
              <a:sym typeface="Inter"/>
            </a:endParaRPr>
          </a:p>
        </p:txBody>
      </p:sp>
      <p:pic>
        <p:nvPicPr>
          <p:cNvPr id="691" name="Google Shape;691;p49"/>
          <p:cNvPicPr preferRelativeResize="0"/>
          <p:nvPr/>
        </p:nvPicPr>
        <p:blipFill>
          <a:blip r:embed="rId3">
            <a:alphaModFix/>
          </a:blip>
          <a:stretch>
            <a:fillRect/>
          </a:stretch>
        </p:blipFill>
        <p:spPr>
          <a:xfrm>
            <a:off x="5028250" y="1025373"/>
            <a:ext cx="3103000" cy="3092750"/>
          </a:xfrm>
          <a:prstGeom prst="rect">
            <a:avLst/>
          </a:prstGeom>
          <a:noFill/>
          <a:ln>
            <a:noFill/>
          </a:ln>
        </p:spPr>
      </p:pic>
      <p:pic>
        <p:nvPicPr>
          <p:cNvPr id="692" name="Google Shape;692;p49"/>
          <p:cNvPicPr preferRelativeResize="0"/>
          <p:nvPr/>
        </p:nvPicPr>
        <p:blipFill>
          <a:blip r:embed="rId4">
            <a:alphaModFix/>
          </a:blip>
          <a:stretch>
            <a:fillRect/>
          </a:stretch>
        </p:blipFill>
        <p:spPr>
          <a:xfrm>
            <a:off x="598875" y="1133025"/>
            <a:ext cx="3601900" cy="2950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696" name="Shape 696"/>
        <p:cNvGrpSpPr/>
        <p:nvPr/>
      </p:nvGrpSpPr>
      <p:grpSpPr>
        <a:xfrm>
          <a:off x="0" y="0"/>
          <a:ext cx="0" cy="0"/>
          <a:chOff x="0" y="0"/>
          <a:chExt cx="0" cy="0"/>
        </a:xfrm>
      </p:grpSpPr>
      <p:sp>
        <p:nvSpPr>
          <p:cNvPr id="697" name="Google Shape;697;p50"/>
          <p:cNvSpPr txBox="1"/>
          <p:nvPr/>
        </p:nvSpPr>
        <p:spPr>
          <a:xfrm>
            <a:off x="223052" y="260400"/>
            <a:ext cx="8388900" cy="42174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6. CONCLUSION: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t/>
            </a:r>
            <a:endParaRPr b="1" sz="2400">
              <a:solidFill>
                <a:srgbClr val="E50914"/>
              </a:solidFill>
              <a:latin typeface="Inter"/>
              <a:ea typeface="Inter"/>
              <a:cs typeface="Inter"/>
              <a:sym typeface="Inter"/>
            </a:endParaRPr>
          </a:p>
          <a:p>
            <a:pPr indent="-317500" lvl="0" marL="457200" marR="0" rtl="0" algn="l">
              <a:lnSpc>
                <a:spcPct val="150000"/>
              </a:lnSpc>
              <a:spcBef>
                <a:spcPts val="0"/>
              </a:spcBef>
              <a:spcAft>
                <a:spcPts val="0"/>
              </a:spcAft>
              <a:buClr>
                <a:schemeClr val="lt1"/>
              </a:buClr>
              <a:buSzPts val="1400"/>
              <a:buFont typeface="Inter"/>
              <a:buChar char="●"/>
            </a:pPr>
            <a:r>
              <a:rPr lang="en" sz="1200">
                <a:solidFill>
                  <a:schemeClr val="lt1"/>
                </a:solidFill>
                <a:latin typeface="Inter"/>
                <a:ea typeface="Inter"/>
                <a:cs typeface="Inter"/>
                <a:sym typeface="Inter"/>
              </a:rPr>
              <a:t>T</a:t>
            </a:r>
            <a:r>
              <a:rPr lang="en" sz="1300">
                <a:solidFill>
                  <a:schemeClr val="lt1"/>
                </a:solidFill>
                <a:latin typeface="Inter"/>
                <a:ea typeface="Inter"/>
                <a:cs typeface="Inter"/>
                <a:sym typeface="Inter"/>
              </a:rPr>
              <a:t>he maximum error was in the cubic spline method and the least in the least square method. This is major because the data inputted wasn’t linear rather was very irregular thus, led to a huge error in cubic spline which is mostly used for non-linear inputs. </a:t>
            </a:r>
            <a:endParaRPr sz="1300">
              <a:solidFill>
                <a:schemeClr val="lt1"/>
              </a:solidFill>
              <a:latin typeface="Inter"/>
              <a:ea typeface="Inter"/>
              <a:cs typeface="Inter"/>
              <a:sym typeface="Inter"/>
            </a:endParaRPr>
          </a:p>
          <a:p>
            <a:pPr indent="0" lvl="0" marL="457200" marR="0" rtl="0" algn="l">
              <a:lnSpc>
                <a:spcPct val="150000"/>
              </a:lnSpc>
              <a:spcBef>
                <a:spcPts val="0"/>
              </a:spcBef>
              <a:spcAft>
                <a:spcPts val="0"/>
              </a:spcAft>
              <a:buNone/>
            </a:pPr>
            <a:r>
              <a:t/>
            </a:r>
            <a:endParaRPr sz="1300">
              <a:solidFill>
                <a:schemeClr val="lt1"/>
              </a:solidFill>
              <a:latin typeface="Inter"/>
              <a:ea typeface="Inter"/>
              <a:cs typeface="Inter"/>
              <a:sym typeface="Inter"/>
            </a:endParaRPr>
          </a:p>
          <a:p>
            <a:pPr indent="-311150" lvl="0" marL="457200" marR="0" rtl="0" algn="l">
              <a:lnSpc>
                <a:spcPct val="150000"/>
              </a:lnSpc>
              <a:spcBef>
                <a:spcPts val="0"/>
              </a:spcBef>
              <a:spcAft>
                <a:spcPts val="0"/>
              </a:spcAft>
              <a:buClr>
                <a:schemeClr val="lt1"/>
              </a:buClr>
              <a:buSzPts val="1300"/>
              <a:buFont typeface="Inter"/>
              <a:buChar char="●"/>
            </a:pPr>
            <a:r>
              <a:rPr lang="en" sz="1300">
                <a:solidFill>
                  <a:schemeClr val="lt1"/>
                </a:solidFill>
                <a:latin typeface="Inter"/>
                <a:ea typeface="Inter"/>
                <a:cs typeface="Inter"/>
                <a:sym typeface="Inter"/>
              </a:rPr>
              <a:t>We also obtained polynomial graphs for each of the methods for the  entire year and they followed their basic principles. The graph for Newton’s and Lagrange had points linearly connected while the cubic spline method connected points with cubical functions and the least square method predicted the best fit curve for the data.</a:t>
            </a:r>
            <a:endParaRPr sz="1300">
              <a:solidFill>
                <a:schemeClr val="lt1"/>
              </a:solidFill>
              <a:latin typeface="Inter"/>
              <a:ea typeface="Inter"/>
              <a:cs typeface="Inter"/>
              <a:sym typeface="Inter"/>
            </a:endParaRPr>
          </a:p>
          <a:p>
            <a:pPr indent="0" lvl="0" marL="0" marR="0" rtl="0" algn="l">
              <a:lnSpc>
                <a:spcPct val="150000"/>
              </a:lnSpc>
              <a:spcBef>
                <a:spcPts val="0"/>
              </a:spcBef>
              <a:spcAft>
                <a:spcPts val="0"/>
              </a:spcAft>
              <a:buClr>
                <a:schemeClr val="dk1"/>
              </a:buClr>
              <a:buSzPts val="1100"/>
              <a:buFont typeface="Arial"/>
              <a:buNone/>
            </a:pPr>
            <a:r>
              <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Clr>
                <a:schemeClr val="dk1"/>
              </a:buClr>
              <a:buSzPts val="1100"/>
              <a:buFont typeface="Arial"/>
              <a:buNone/>
            </a:pPr>
            <a:r>
              <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None/>
            </a:pPr>
            <a:r>
              <a:t/>
            </a:r>
            <a:endParaRPr sz="1000">
              <a:solidFill>
                <a:schemeClr val="lt1"/>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701" name="Shape 701"/>
        <p:cNvGrpSpPr/>
        <p:nvPr/>
      </p:nvGrpSpPr>
      <p:grpSpPr>
        <a:xfrm>
          <a:off x="0" y="0"/>
          <a:ext cx="0" cy="0"/>
          <a:chOff x="0" y="0"/>
          <a:chExt cx="0" cy="0"/>
        </a:xfrm>
      </p:grpSpPr>
      <p:sp>
        <p:nvSpPr>
          <p:cNvPr id="702" name="Google Shape;702;p51"/>
          <p:cNvSpPr txBox="1"/>
          <p:nvPr/>
        </p:nvSpPr>
        <p:spPr>
          <a:xfrm>
            <a:off x="223052" y="260400"/>
            <a:ext cx="8388900" cy="48408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6. CONCLUSION</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SzPts val="1100"/>
              <a:buNone/>
            </a:pPr>
            <a:r>
              <a:t/>
            </a:r>
            <a:endParaRPr sz="1300">
              <a:solidFill>
                <a:schemeClr val="lt1"/>
              </a:solidFill>
              <a:latin typeface="Inter"/>
              <a:ea typeface="Inter"/>
              <a:cs typeface="Inter"/>
              <a:sym typeface="Inter"/>
            </a:endParaRPr>
          </a:p>
          <a:p>
            <a:pPr indent="-311150" lvl="0" marL="457200" rtl="0" algn="l">
              <a:lnSpc>
                <a:spcPct val="150000"/>
              </a:lnSpc>
              <a:spcBef>
                <a:spcPts val="0"/>
              </a:spcBef>
              <a:spcAft>
                <a:spcPts val="0"/>
              </a:spcAft>
              <a:buClr>
                <a:schemeClr val="lt1"/>
              </a:buClr>
              <a:buSzPts val="1300"/>
              <a:buFont typeface="Inter"/>
              <a:buChar char="●"/>
            </a:pPr>
            <a:r>
              <a:rPr lang="en" sz="1300">
                <a:solidFill>
                  <a:schemeClr val="lt1"/>
                </a:solidFill>
                <a:latin typeface="Inter"/>
                <a:ea typeface="Inter"/>
                <a:cs typeface="Inter"/>
                <a:sym typeface="Inter"/>
              </a:rPr>
              <a:t>T</a:t>
            </a:r>
            <a:r>
              <a:rPr lang="en" sz="1300">
                <a:solidFill>
                  <a:schemeClr val="lt1"/>
                </a:solidFill>
                <a:latin typeface="Inter"/>
                <a:ea typeface="Inter"/>
                <a:cs typeface="Inter"/>
                <a:sym typeface="Inter"/>
              </a:rPr>
              <a:t>he error obtained via the Machine Learning model is greater than the least square methods. This is because we have applied the Machine learning model to the entire data set of 365 days while the least square method and other interpolation methods are applied to a set of data ranging from four to fourteen days. Thus, in the long run, the Machine Learning model will provide more accurate results thus, it’s used extensively for weather-forecasting purposes due to its ability to take all factors into consideration simultaneously. </a:t>
            </a:r>
            <a:endParaRPr sz="1300">
              <a:solidFill>
                <a:schemeClr val="lt1"/>
              </a:solidFill>
              <a:latin typeface="Inter"/>
              <a:ea typeface="Inter"/>
              <a:cs typeface="Inter"/>
              <a:sym typeface="Inter"/>
            </a:endParaRPr>
          </a:p>
          <a:p>
            <a:pPr indent="0" lvl="0" marL="457200" rtl="0" algn="l">
              <a:lnSpc>
                <a:spcPct val="150000"/>
              </a:lnSpc>
              <a:spcBef>
                <a:spcPts val="0"/>
              </a:spcBef>
              <a:spcAft>
                <a:spcPts val="0"/>
              </a:spcAft>
              <a:buNone/>
            </a:pPr>
            <a:r>
              <a:t/>
            </a:r>
            <a:endParaRPr sz="1300">
              <a:solidFill>
                <a:schemeClr val="lt1"/>
              </a:solidFill>
              <a:latin typeface="Inter"/>
              <a:ea typeface="Inter"/>
              <a:cs typeface="Inter"/>
              <a:sym typeface="Inter"/>
            </a:endParaRPr>
          </a:p>
          <a:p>
            <a:pPr indent="-311150" lvl="0" marL="457200" rtl="0" algn="l">
              <a:lnSpc>
                <a:spcPct val="150000"/>
              </a:lnSpc>
              <a:spcBef>
                <a:spcPts val="0"/>
              </a:spcBef>
              <a:spcAft>
                <a:spcPts val="0"/>
              </a:spcAft>
              <a:buClr>
                <a:schemeClr val="lt1"/>
              </a:buClr>
              <a:buSzPts val="1300"/>
              <a:buFont typeface="Inter"/>
              <a:buChar char="●"/>
            </a:pPr>
            <a:r>
              <a:rPr lang="en" sz="1300">
                <a:solidFill>
                  <a:schemeClr val="lt1"/>
                </a:solidFill>
                <a:latin typeface="Inter"/>
                <a:ea typeface="Inter"/>
                <a:cs typeface="Inter"/>
                <a:sym typeface="Inter"/>
              </a:rPr>
              <a:t>On changing the intervals of consideration we expected to see less error with an increasing set of input. This is observed to some extent in Newton’s and Lagrange’s method, but as we are dealing with data on weather it is not only erratic and unpredictable but also varies on various factors that the linear interpolation doesn't take into account. </a:t>
            </a:r>
            <a:endParaRPr sz="1300">
              <a:solidFill>
                <a:schemeClr val="lt1"/>
              </a:solidFill>
              <a:latin typeface="Inter"/>
              <a:ea typeface="Inter"/>
              <a:cs typeface="Inter"/>
              <a:sym typeface="Inter"/>
            </a:endParaRPr>
          </a:p>
          <a:p>
            <a:pPr indent="0" lvl="0" marL="0" marR="0" rtl="0" algn="l">
              <a:lnSpc>
                <a:spcPct val="15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None/>
            </a:pPr>
            <a:r>
              <a:t/>
            </a:r>
            <a:endParaRPr sz="1000">
              <a:solidFill>
                <a:schemeClr val="lt1"/>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706" name="Shape 706"/>
        <p:cNvGrpSpPr/>
        <p:nvPr/>
      </p:nvGrpSpPr>
      <p:grpSpPr>
        <a:xfrm>
          <a:off x="0" y="0"/>
          <a:ext cx="0" cy="0"/>
          <a:chOff x="0" y="0"/>
          <a:chExt cx="0" cy="0"/>
        </a:xfrm>
      </p:grpSpPr>
      <p:grpSp>
        <p:nvGrpSpPr>
          <p:cNvPr id="707" name="Google Shape;707;p52"/>
          <p:cNvGrpSpPr/>
          <p:nvPr/>
        </p:nvGrpSpPr>
        <p:grpSpPr>
          <a:xfrm>
            <a:off x="2971799" y="2051543"/>
            <a:ext cx="3200401" cy="966667"/>
            <a:chOff x="3262471" y="3795965"/>
            <a:chExt cx="5672750" cy="1713430"/>
          </a:xfrm>
        </p:grpSpPr>
        <p:sp>
          <p:nvSpPr>
            <p:cNvPr id="708" name="Google Shape;708;p52"/>
            <p:cNvSpPr/>
            <p:nvPr/>
          </p:nvSpPr>
          <p:spPr>
            <a:xfrm>
              <a:off x="6182817" y="3811149"/>
              <a:ext cx="842201" cy="1513444"/>
            </a:xfrm>
            <a:custGeom>
              <a:rect b="b" l="l" r="r" t="t"/>
              <a:pathLst>
                <a:path extrusionOk="0" h="1513444" w="842201">
                  <a:moveTo>
                    <a:pt x="603913" y="864791"/>
                  </a:moveTo>
                  <a:lnTo>
                    <a:pt x="603913" y="833209"/>
                  </a:lnTo>
                  <a:cubicBezTo>
                    <a:pt x="603913" y="565739"/>
                    <a:pt x="603913" y="298399"/>
                    <a:pt x="603913" y="30930"/>
                  </a:cubicBezTo>
                  <a:cubicBezTo>
                    <a:pt x="603913" y="6366"/>
                    <a:pt x="609762" y="-1042"/>
                    <a:pt x="634975" y="-132"/>
                  </a:cubicBezTo>
                  <a:cubicBezTo>
                    <a:pt x="694629" y="1817"/>
                    <a:pt x="754544" y="1167"/>
                    <a:pt x="814328" y="-132"/>
                  </a:cubicBezTo>
                  <a:cubicBezTo>
                    <a:pt x="833953" y="-132"/>
                    <a:pt x="842140" y="3507"/>
                    <a:pt x="842140" y="25861"/>
                  </a:cubicBezTo>
                  <a:cubicBezTo>
                    <a:pt x="841530" y="512973"/>
                    <a:pt x="841530" y="1000085"/>
                    <a:pt x="842140" y="1487198"/>
                  </a:cubicBezTo>
                  <a:cubicBezTo>
                    <a:pt x="842140" y="1501884"/>
                    <a:pt x="843700" y="1514101"/>
                    <a:pt x="820956" y="1513191"/>
                  </a:cubicBezTo>
                  <a:cubicBezTo>
                    <a:pt x="745576" y="1508252"/>
                    <a:pt x="669936" y="1504873"/>
                    <a:pt x="594296" y="1502404"/>
                  </a:cubicBezTo>
                  <a:cubicBezTo>
                    <a:pt x="577881" y="1504704"/>
                    <a:pt x="562701" y="1493254"/>
                    <a:pt x="560401" y="1476839"/>
                  </a:cubicBezTo>
                  <a:cubicBezTo>
                    <a:pt x="560336" y="1476385"/>
                    <a:pt x="560284" y="1475943"/>
                    <a:pt x="560245" y="1475501"/>
                  </a:cubicBezTo>
                  <a:cubicBezTo>
                    <a:pt x="466539" y="1128622"/>
                    <a:pt x="363866" y="784212"/>
                    <a:pt x="257814" y="440972"/>
                  </a:cubicBezTo>
                  <a:cubicBezTo>
                    <a:pt x="255344" y="432654"/>
                    <a:pt x="252225" y="424596"/>
                    <a:pt x="249236" y="415759"/>
                  </a:cubicBezTo>
                  <a:cubicBezTo>
                    <a:pt x="239099" y="424726"/>
                    <a:pt x="244037" y="435903"/>
                    <a:pt x="244037" y="445261"/>
                  </a:cubicBezTo>
                  <a:cubicBezTo>
                    <a:pt x="244037" y="782262"/>
                    <a:pt x="243258" y="1119264"/>
                    <a:pt x="244037" y="1456396"/>
                  </a:cubicBezTo>
                  <a:cubicBezTo>
                    <a:pt x="244037" y="1486548"/>
                    <a:pt x="235070" y="1492526"/>
                    <a:pt x="207127" y="1490967"/>
                  </a:cubicBezTo>
                  <a:cubicBezTo>
                    <a:pt x="147473" y="1487718"/>
                    <a:pt x="87558" y="1486678"/>
                    <a:pt x="27774" y="1487198"/>
                  </a:cubicBezTo>
                  <a:cubicBezTo>
                    <a:pt x="5030" y="1487198"/>
                    <a:pt x="-39" y="1480439"/>
                    <a:pt x="-39" y="1458605"/>
                  </a:cubicBezTo>
                  <a:cubicBezTo>
                    <a:pt x="741" y="1186197"/>
                    <a:pt x="741" y="913788"/>
                    <a:pt x="-39" y="641379"/>
                  </a:cubicBezTo>
                  <a:cubicBezTo>
                    <a:pt x="-39" y="437593"/>
                    <a:pt x="-39" y="233806"/>
                    <a:pt x="-39" y="30540"/>
                  </a:cubicBezTo>
                  <a:cubicBezTo>
                    <a:pt x="-39" y="7406"/>
                    <a:pt x="5420" y="-132"/>
                    <a:pt x="29594" y="258"/>
                  </a:cubicBezTo>
                  <a:cubicBezTo>
                    <a:pt x="123299" y="1687"/>
                    <a:pt x="217005" y="1297"/>
                    <a:pt x="310580" y="258"/>
                  </a:cubicBezTo>
                  <a:cubicBezTo>
                    <a:pt x="329945" y="258"/>
                    <a:pt x="336573" y="6236"/>
                    <a:pt x="342942" y="25081"/>
                  </a:cubicBezTo>
                  <a:cubicBezTo>
                    <a:pt x="428069" y="298010"/>
                    <a:pt x="511897" y="570938"/>
                    <a:pt x="592736" y="845166"/>
                  </a:cubicBezTo>
                  <a:cubicBezTo>
                    <a:pt x="594815" y="852184"/>
                    <a:pt x="598195" y="858943"/>
                    <a:pt x="600924" y="865831"/>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9" name="Google Shape;709;p52"/>
            <p:cNvSpPr/>
            <p:nvPr/>
          </p:nvSpPr>
          <p:spPr>
            <a:xfrm>
              <a:off x="4189789" y="3811979"/>
              <a:ext cx="836850" cy="1598380"/>
            </a:xfrm>
            <a:custGeom>
              <a:rect b="b" l="l" r="r" t="t"/>
              <a:pathLst>
                <a:path extrusionOk="0" h="1598380" w="836850">
                  <a:moveTo>
                    <a:pt x="871" y="799888"/>
                  </a:moveTo>
                  <a:cubicBezTo>
                    <a:pt x="871" y="545285"/>
                    <a:pt x="871" y="290811"/>
                    <a:pt x="-39" y="36208"/>
                  </a:cubicBezTo>
                  <a:cubicBezTo>
                    <a:pt x="-39" y="6316"/>
                    <a:pt x="8669" y="467"/>
                    <a:pt x="36352" y="1247"/>
                  </a:cubicBezTo>
                  <a:cubicBezTo>
                    <a:pt x="103154" y="3067"/>
                    <a:pt x="169957" y="2417"/>
                    <a:pt x="236759" y="597"/>
                  </a:cubicBezTo>
                  <a:cubicBezTo>
                    <a:pt x="261843" y="-182"/>
                    <a:pt x="270550" y="4626"/>
                    <a:pt x="270290" y="32569"/>
                  </a:cubicBezTo>
                  <a:cubicBezTo>
                    <a:pt x="268861" y="227518"/>
                    <a:pt x="270290" y="422467"/>
                    <a:pt x="268861" y="617416"/>
                  </a:cubicBezTo>
                  <a:cubicBezTo>
                    <a:pt x="268861" y="646008"/>
                    <a:pt x="277569" y="648737"/>
                    <a:pt x="302522" y="647178"/>
                  </a:cubicBezTo>
                  <a:cubicBezTo>
                    <a:pt x="379072" y="642239"/>
                    <a:pt x="455882" y="638210"/>
                    <a:pt x="532432" y="637950"/>
                  </a:cubicBezTo>
                  <a:cubicBezTo>
                    <a:pt x="561024" y="637950"/>
                    <a:pt x="563754" y="628203"/>
                    <a:pt x="563624" y="604289"/>
                  </a:cubicBezTo>
                  <a:cubicBezTo>
                    <a:pt x="562714" y="413369"/>
                    <a:pt x="563624" y="222449"/>
                    <a:pt x="562584" y="31529"/>
                  </a:cubicBezTo>
                  <a:cubicBezTo>
                    <a:pt x="562584" y="7486"/>
                    <a:pt x="567653" y="-702"/>
                    <a:pt x="593256" y="-182"/>
                  </a:cubicBezTo>
                  <a:cubicBezTo>
                    <a:pt x="664997" y="1637"/>
                    <a:pt x="736868" y="1247"/>
                    <a:pt x="808609" y="-182"/>
                  </a:cubicBezTo>
                  <a:cubicBezTo>
                    <a:pt x="831353" y="-182"/>
                    <a:pt x="836812" y="6576"/>
                    <a:pt x="836812" y="28670"/>
                  </a:cubicBezTo>
                  <a:cubicBezTo>
                    <a:pt x="836292" y="516822"/>
                    <a:pt x="836292" y="1005013"/>
                    <a:pt x="836812" y="1493256"/>
                  </a:cubicBezTo>
                  <a:cubicBezTo>
                    <a:pt x="836812" y="1517819"/>
                    <a:pt x="827324" y="1523538"/>
                    <a:pt x="806660" y="1524838"/>
                  </a:cubicBezTo>
                  <a:cubicBezTo>
                    <a:pt x="730110" y="1529776"/>
                    <a:pt x="653690" y="1534975"/>
                    <a:pt x="577400" y="1541213"/>
                  </a:cubicBezTo>
                  <a:cubicBezTo>
                    <a:pt x="556735" y="1542903"/>
                    <a:pt x="563234" y="1528997"/>
                    <a:pt x="563104" y="1520029"/>
                  </a:cubicBezTo>
                  <a:cubicBezTo>
                    <a:pt x="563104" y="1462454"/>
                    <a:pt x="563104" y="1404749"/>
                    <a:pt x="563104" y="1347044"/>
                  </a:cubicBezTo>
                  <a:cubicBezTo>
                    <a:pt x="563104" y="1192905"/>
                    <a:pt x="563104" y="1038765"/>
                    <a:pt x="563104" y="884755"/>
                  </a:cubicBezTo>
                  <a:cubicBezTo>
                    <a:pt x="563104" y="862661"/>
                    <a:pt x="558555" y="855773"/>
                    <a:pt x="535421" y="857333"/>
                  </a:cubicBezTo>
                  <a:cubicBezTo>
                    <a:pt x="451983" y="862531"/>
                    <a:pt x="368454" y="866560"/>
                    <a:pt x="284847" y="869420"/>
                  </a:cubicBezTo>
                  <a:cubicBezTo>
                    <a:pt x="261583" y="870199"/>
                    <a:pt x="269381" y="885795"/>
                    <a:pt x="269381" y="896452"/>
                  </a:cubicBezTo>
                  <a:cubicBezTo>
                    <a:pt x="268861" y="1058481"/>
                    <a:pt x="268861" y="1220587"/>
                    <a:pt x="269381" y="1382785"/>
                  </a:cubicBezTo>
                  <a:cubicBezTo>
                    <a:pt x="269381" y="1437370"/>
                    <a:pt x="269381" y="1492086"/>
                    <a:pt x="269381" y="1546802"/>
                  </a:cubicBezTo>
                  <a:cubicBezTo>
                    <a:pt x="269381" y="1562918"/>
                    <a:pt x="264702" y="1570196"/>
                    <a:pt x="248716" y="1571885"/>
                  </a:cubicBezTo>
                  <a:cubicBezTo>
                    <a:pt x="171776" y="1580554"/>
                    <a:pt x="94746" y="1589210"/>
                    <a:pt x="17637" y="1597878"/>
                  </a:cubicBezTo>
                  <a:cubicBezTo>
                    <a:pt x="4640" y="1599308"/>
                    <a:pt x="-428" y="1595799"/>
                    <a:pt x="91" y="1582153"/>
                  </a:cubicBezTo>
                  <a:cubicBezTo>
                    <a:pt x="871" y="1558239"/>
                    <a:pt x="91" y="1534455"/>
                    <a:pt x="91" y="1510541"/>
                  </a:cubicBezTo>
                  <a:cubicBezTo>
                    <a:pt x="611" y="1273393"/>
                    <a:pt x="871" y="1036517"/>
                    <a:pt x="871" y="799888"/>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0" name="Google Shape;710;p52"/>
            <p:cNvSpPr/>
            <p:nvPr/>
          </p:nvSpPr>
          <p:spPr>
            <a:xfrm>
              <a:off x="7206499" y="3811551"/>
              <a:ext cx="874580" cy="1605119"/>
            </a:xfrm>
            <a:custGeom>
              <a:rect b="b" l="l" r="r" t="t"/>
              <a:pathLst>
                <a:path extrusionOk="0" h="1605119" w="874580">
                  <a:moveTo>
                    <a:pt x="348330" y="911437"/>
                  </a:moveTo>
                  <a:cubicBezTo>
                    <a:pt x="320907" y="957705"/>
                    <a:pt x="295304" y="999944"/>
                    <a:pt x="271260" y="1043092"/>
                  </a:cubicBezTo>
                  <a:cubicBezTo>
                    <a:pt x="268037" y="1052398"/>
                    <a:pt x="267049" y="1062327"/>
                    <a:pt x="268401" y="1072075"/>
                  </a:cubicBezTo>
                  <a:cubicBezTo>
                    <a:pt x="268401" y="1220236"/>
                    <a:pt x="267621" y="1368397"/>
                    <a:pt x="268401" y="1516558"/>
                  </a:cubicBezTo>
                  <a:cubicBezTo>
                    <a:pt x="268401" y="1542551"/>
                    <a:pt x="259953" y="1545540"/>
                    <a:pt x="237989" y="1543591"/>
                  </a:cubicBezTo>
                  <a:cubicBezTo>
                    <a:pt x="165559" y="1536924"/>
                    <a:pt x="93168" y="1531244"/>
                    <a:pt x="20816" y="1526565"/>
                  </a:cubicBezTo>
                  <a:cubicBezTo>
                    <a:pt x="5350" y="1525526"/>
                    <a:pt x="-1278" y="1520717"/>
                    <a:pt x="151" y="1505381"/>
                  </a:cubicBezTo>
                  <a:cubicBezTo>
                    <a:pt x="411" y="1500403"/>
                    <a:pt x="411" y="1495413"/>
                    <a:pt x="151" y="1490435"/>
                  </a:cubicBezTo>
                  <a:cubicBezTo>
                    <a:pt x="151" y="1005233"/>
                    <a:pt x="151" y="520018"/>
                    <a:pt x="151" y="34817"/>
                  </a:cubicBezTo>
                  <a:cubicBezTo>
                    <a:pt x="151" y="8044"/>
                    <a:pt x="6000" y="-1054"/>
                    <a:pt x="34462" y="-144"/>
                  </a:cubicBezTo>
                  <a:cubicBezTo>
                    <a:pt x="103214" y="2195"/>
                    <a:pt x="171966" y="1675"/>
                    <a:pt x="240718" y="-144"/>
                  </a:cubicBezTo>
                  <a:cubicBezTo>
                    <a:pt x="263462" y="-144"/>
                    <a:pt x="268791" y="5834"/>
                    <a:pt x="268661" y="28188"/>
                  </a:cubicBezTo>
                  <a:cubicBezTo>
                    <a:pt x="267751" y="221058"/>
                    <a:pt x="268661" y="413927"/>
                    <a:pt x="268661" y="606797"/>
                  </a:cubicBezTo>
                  <a:lnTo>
                    <a:pt x="268661" y="636429"/>
                  </a:lnTo>
                  <a:lnTo>
                    <a:pt x="272949" y="638118"/>
                  </a:lnTo>
                  <a:cubicBezTo>
                    <a:pt x="297513" y="592630"/>
                    <a:pt x="322207" y="547142"/>
                    <a:pt x="346380" y="501654"/>
                  </a:cubicBezTo>
                  <a:cubicBezTo>
                    <a:pt x="429987" y="343096"/>
                    <a:pt x="513607" y="184537"/>
                    <a:pt x="597215" y="25979"/>
                  </a:cubicBezTo>
                  <a:cubicBezTo>
                    <a:pt x="602959" y="9772"/>
                    <a:pt x="619114" y="-352"/>
                    <a:pt x="636204" y="1545"/>
                  </a:cubicBezTo>
                  <a:cubicBezTo>
                    <a:pt x="706906" y="3105"/>
                    <a:pt x="777646" y="3105"/>
                    <a:pt x="848438" y="1545"/>
                  </a:cubicBezTo>
                  <a:cubicBezTo>
                    <a:pt x="874432" y="1545"/>
                    <a:pt x="877161" y="6354"/>
                    <a:pt x="864814" y="28708"/>
                  </a:cubicBezTo>
                  <a:cubicBezTo>
                    <a:pt x="753564" y="231065"/>
                    <a:pt x="643872" y="434202"/>
                    <a:pt x="531842" y="636169"/>
                  </a:cubicBezTo>
                  <a:cubicBezTo>
                    <a:pt x="517000" y="659238"/>
                    <a:pt x="515375" y="688402"/>
                    <a:pt x="527553" y="712979"/>
                  </a:cubicBezTo>
                  <a:cubicBezTo>
                    <a:pt x="648252" y="994836"/>
                    <a:pt x="760582" y="1280020"/>
                    <a:pt x="864555" y="1568545"/>
                  </a:cubicBezTo>
                  <a:cubicBezTo>
                    <a:pt x="867284" y="1575952"/>
                    <a:pt x="870403" y="1583230"/>
                    <a:pt x="872872" y="1590639"/>
                  </a:cubicBezTo>
                  <a:cubicBezTo>
                    <a:pt x="876771" y="1602206"/>
                    <a:pt x="874302" y="1606235"/>
                    <a:pt x="860526" y="1604545"/>
                  </a:cubicBezTo>
                  <a:cubicBezTo>
                    <a:pt x="779518" y="1595356"/>
                    <a:pt x="698497" y="1586700"/>
                    <a:pt x="617489" y="1578552"/>
                  </a:cubicBezTo>
                  <a:cubicBezTo>
                    <a:pt x="599944" y="1576862"/>
                    <a:pt x="598904" y="1562696"/>
                    <a:pt x="594745" y="1551259"/>
                  </a:cubicBezTo>
                  <a:cubicBezTo>
                    <a:pt x="517415" y="1338375"/>
                    <a:pt x="435277" y="1127180"/>
                    <a:pt x="348330" y="911437"/>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1" name="Google Shape;711;p52"/>
            <p:cNvSpPr/>
            <p:nvPr/>
          </p:nvSpPr>
          <p:spPr>
            <a:xfrm>
              <a:off x="5146488" y="3811325"/>
              <a:ext cx="919811" cy="1515269"/>
            </a:xfrm>
            <a:custGeom>
              <a:rect b="b" l="l" r="r" t="t"/>
              <a:pathLst>
                <a:path extrusionOk="0" h="1515269" w="919811">
                  <a:moveTo>
                    <a:pt x="460021" y="82"/>
                  </a:moveTo>
                  <a:cubicBezTo>
                    <a:pt x="515906" y="82"/>
                    <a:pt x="571662" y="992"/>
                    <a:pt x="627547" y="82"/>
                  </a:cubicBezTo>
                  <a:cubicBezTo>
                    <a:pt x="647042" y="82"/>
                    <a:pt x="655620" y="5931"/>
                    <a:pt x="659259" y="25036"/>
                  </a:cubicBezTo>
                  <a:cubicBezTo>
                    <a:pt x="696429" y="226093"/>
                    <a:pt x="734899" y="426760"/>
                    <a:pt x="771679" y="627818"/>
                  </a:cubicBezTo>
                  <a:cubicBezTo>
                    <a:pt x="801051" y="788325"/>
                    <a:pt x="828734" y="949223"/>
                    <a:pt x="856677" y="1109991"/>
                  </a:cubicBezTo>
                  <a:cubicBezTo>
                    <a:pt x="877471" y="1229170"/>
                    <a:pt x="896966" y="1348609"/>
                    <a:pt x="918541" y="1467527"/>
                  </a:cubicBezTo>
                  <a:cubicBezTo>
                    <a:pt x="921530" y="1483383"/>
                    <a:pt x="919841" y="1486243"/>
                    <a:pt x="904894" y="1486372"/>
                  </a:cubicBezTo>
                  <a:cubicBezTo>
                    <a:pt x="828215" y="1487412"/>
                    <a:pt x="751405" y="1488062"/>
                    <a:pt x="674725" y="1491051"/>
                  </a:cubicBezTo>
                  <a:cubicBezTo>
                    <a:pt x="655100" y="1491701"/>
                    <a:pt x="650291" y="1481694"/>
                    <a:pt x="648732" y="1467657"/>
                  </a:cubicBezTo>
                  <a:cubicBezTo>
                    <a:pt x="635735" y="1386948"/>
                    <a:pt x="623388" y="1306240"/>
                    <a:pt x="612341" y="1225401"/>
                  </a:cubicBezTo>
                  <a:cubicBezTo>
                    <a:pt x="609872" y="1207076"/>
                    <a:pt x="602594" y="1202397"/>
                    <a:pt x="585438" y="1202917"/>
                  </a:cubicBezTo>
                  <a:cubicBezTo>
                    <a:pt x="493812" y="1205516"/>
                    <a:pt x="402056" y="1204086"/>
                    <a:pt x="310430" y="1209285"/>
                  </a:cubicBezTo>
                  <a:cubicBezTo>
                    <a:pt x="292235" y="1210325"/>
                    <a:pt x="285607" y="1217603"/>
                    <a:pt x="283397" y="1232419"/>
                  </a:cubicBezTo>
                  <a:cubicBezTo>
                    <a:pt x="270921" y="1315246"/>
                    <a:pt x="258795" y="1398086"/>
                    <a:pt x="247007" y="1480914"/>
                  </a:cubicBezTo>
                  <a:cubicBezTo>
                    <a:pt x="245187" y="1493910"/>
                    <a:pt x="243108" y="1502618"/>
                    <a:pt x="226212" y="1503268"/>
                  </a:cubicBezTo>
                  <a:cubicBezTo>
                    <a:pt x="157590" y="1506257"/>
                    <a:pt x="88968" y="1510416"/>
                    <a:pt x="20346" y="1514835"/>
                  </a:cubicBezTo>
                  <a:cubicBezTo>
                    <a:pt x="2801" y="1516004"/>
                    <a:pt x="-2528" y="1513275"/>
                    <a:pt x="981" y="1493131"/>
                  </a:cubicBezTo>
                  <a:cubicBezTo>
                    <a:pt x="19047" y="1389158"/>
                    <a:pt x="34513" y="1285185"/>
                    <a:pt x="52058" y="1181213"/>
                  </a:cubicBezTo>
                  <a:cubicBezTo>
                    <a:pt x="70513" y="1071651"/>
                    <a:pt x="90008" y="962220"/>
                    <a:pt x="109373" y="852788"/>
                  </a:cubicBezTo>
                  <a:cubicBezTo>
                    <a:pt x="130076" y="736690"/>
                    <a:pt x="151001" y="620578"/>
                    <a:pt x="172146" y="504480"/>
                  </a:cubicBezTo>
                  <a:cubicBezTo>
                    <a:pt x="194761" y="380752"/>
                    <a:pt x="218025" y="257545"/>
                    <a:pt x="240898" y="133427"/>
                  </a:cubicBezTo>
                  <a:cubicBezTo>
                    <a:pt x="247787" y="96777"/>
                    <a:pt x="253895" y="59866"/>
                    <a:pt x="260653" y="23086"/>
                  </a:cubicBezTo>
                  <a:cubicBezTo>
                    <a:pt x="263513" y="6061"/>
                    <a:pt x="271310" y="-698"/>
                    <a:pt x="290026" y="-178"/>
                  </a:cubicBezTo>
                  <a:cubicBezTo>
                    <a:pt x="346821" y="1252"/>
                    <a:pt x="403746" y="-178"/>
                    <a:pt x="460541" y="-178"/>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2" name="Google Shape;712;p52"/>
            <p:cNvSpPr/>
            <p:nvPr/>
          </p:nvSpPr>
          <p:spPr>
            <a:xfrm>
              <a:off x="8144105" y="3795965"/>
              <a:ext cx="791116" cy="1713430"/>
            </a:xfrm>
            <a:custGeom>
              <a:rect b="b" l="l" r="r" t="t"/>
              <a:pathLst>
                <a:path extrusionOk="0" h="1713430" w="791116">
                  <a:moveTo>
                    <a:pt x="664895" y="461355"/>
                  </a:moveTo>
                  <a:cubicBezTo>
                    <a:pt x="630064" y="461355"/>
                    <a:pt x="595103" y="460576"/>
                    <a:pt x="560272" y="461355"/>
                  </a:cubicBezTo>
                  <a:cubicBezTo>
                    <a:pt x="541037" y="461355"/>
                    <a:pt x="534279" y="455507"/>
                    <a:pt x="534279" y="435362"/>
                  </a:cubicBezTo>
                  <a:cubicBezTo>
                    <a:pt x="534279" y="396372"/>
                    <a:pt x="537138" y="358033"/>
                    <a:pt x="527131" y="320082"/>
                  </a:cubicBezTo>
                  <a:cubicBezTo>
                    <a:pt x="513900" y="263391"/>
                    <a:pt x="461004" y="225064"/>
                    <a:pt x="403013" y="230146"/>
                  </a:cubicBezTo>
                  <a:cubicBezTo>
                    <a:pt x="330622" y="232745"/>
                    <a:pt x="293712" y="265367"/>
                    <a:pt x="281235" y="331649"/>
                  </a:cubicBezTo>
                  <a:cubicBezTo>
                    <a:pt x="261610" y="435622"/>
                    <a:pt x="300340" y="521400"/>
                    <a:pt x="364283" y="599769"/>
                  </a:cubicBezTo>
                  <a:cubicBezTo>
                    <a:pt x="414190" y="660853"/>
                    <a:pt x="473325" y="712969"/>
                    <a:pt x="529600" y="767815"/>
                  </a:cubicBezTo>
                  <a:cubicBezTo>
                    <a:pt x="624865" y="860870"/>
                    <a:pt x="710512" y="960685"/>
                    <a:pt x="755871" y="1088701"/>
                  </a:cubicBezTo>
                  <a:cubicBezTo>
                    <a:pt x="788271" y="1184538"/>
                    <a:pt x="798500" y="1286483"/>
                    <a:pt x="785763" y="1386843"/>
                  </a:cubicBezTo>
                  <a:cubicBezTo>
                    <a:pt x="781396" y="1436931"/>
                    <a:pt x="770115" y="1486189"/>
                    <a:pt x="752232" y="1533184"/>
                  </a:cubicBezTo>
                  <a:cubicBezTo>
                    <a:pt x="705834" y="1647814"/>
                    <a:pt x="618627" y="1710328"/>
                    <a:pt x="495679" y="1713057"/>
                  </a:cubicBezTo>
                  <a:cubicBezTo>
                    <a:pt x="363114" y="1715916"/>
                    <a:pt x="240036" y="1682515"/>
                    <a:pt x="140222" y="1588810"/>
                  </a:cubicBezTo>
                  <a:cubicBezTo>
                    <a:pt x="68091" y="1521098"/>
                    <a:pt x="30141" y="1435190"/>
                    <a:pt x="12726" y="1339535"/>
                  </a:cubicBezTo>
                  <a:cubicBezTo>
                    <a:pt x="2692" y="1273889"/>
                    <a:pt x="-1441" y="1207464"/>
                    <a:pt x="379" y="1141077"/>
                  </a:cubicBezTo>
                  <a:cubicBezTo>
                    <a:pt x="379" y="1119633"/>
                    <a:pt x="4018" y="1111445"/>
                    <a:pt x="28711" y="1114304"/>
                  </a:cubicBezTo>
                  <a:cubicBezTo>
                    <a:pt x="92914" y="1121972"/>
                    <a:pt x="157508" y="1127301"/>
                    <a:pt x="222101" y="1131590"/>
                  </a:cubicBezTo>
                  <a:cubicBezTo>
                    <a:pt x="247314" y="1133409"/>
                    <a:pt x="257192" y="1141727"/>
                    <a:pt x="256542" y="1169410"/>
                  </a:cubicBezTo>
                  <a:cubicBezTo>
                    <a:pt x="254982" y="1223735"/>
                    <a:pt x="251993" y="1278451"/>
                    <a:pt x="263690" y="1332387"/>
                  </a:cubicBezTo>
                  <a:cubicBezTo>
                    <a:pt x="284224" y="1426482"/>
                    <a:pt x="377670" y="1454945"/>
                    <a:pt x="451751" y="1435450"/>
                  </a:cubicBezTo>
                  <a:cubicBezTo>
                    <a:pt x="495159" y="1424143"/>
                    <a:pt x="516734" y="1380734"/>
                    <a:pt x="521672" y="1325369"/>
                  </a:cubicBezTo>
                  <a:cubicBezTo>
                    <a:pt x="534669" y="1192544"/>
                    <a:pt x="476184" y="1089741"/>
                    <a:pt x="391706" y="996295"/>
                  </a:cubicBezTo>
                  <a:cubicBezTo>
                    <a:pt x="321265" y="918316"/>
                    <a:pt x="240556" y="851773"/>
                    <a:pt x="171674" y="773014"/>
                  </a:cubicBezTo>
                  <a:cubicBezTo>
                    <a:pt x="102792" y="694254"/>
                    <a:pt x="43917" y="610686"/>
                    <a:pt x="22603" y="506454"/>
                  </a:cubicBezTo>
                  <a:cubicBezTo>
                    <a:pt x="1289" y="402221"/>
                    <a:pt x="3888" y="299938"/>
                    <a:pt x="43917" y="200644"/>
                  </a:cubicBezTo>
                  <a:cubicBezTo>
                    <a:pt x="76214" y="117531"/>
                    <a:pt x="144628" y="53652"/>
                    <a:pt x="229769" y="27139"/>
                  </a:cubicBezTo>
                  <a:cubicBezTo>
                    <a:pt x="330193" y="-6496"/>
                    <a:pt x="438416" y="-9160"/>
                    <a:pt x="540387" y="19471"/>
                  </a:cubicBezTo>
                  <a:cubicBezTo>
                    <a:pt x="683350" y="58461"/>
                    <a:pt x="752492" y="160354"/>
                    <a:pt x="778485" y="298248"/>
                  </a:cubicBezTo>
                  <a:cubicBezTo>
                    <a:pt x="786777" y="347102"/>
                    <a:pt x="790870" y="396593"/>
                    <a:pt x="790702" y="446149"/>
                  </a:cubicBezTo>
                  <a:cubicBezTo>
                    <a:pt x="790702" y="464734"/>
                    <a:pt x="784983" y="469803"/>
                    <a:pt x="766788" y="469023"/>
                  </a:cubicBezTo>
                  <a:cubicBezTo>
                    <a:pt x="732997" y="467594"/>
                    <a:pt x="699076" y="469023"/>
                    <a:pt x="665284" y="469023"/>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3" name="Google Shape;713;p52"/>
            <p:cNvSpPr/>
            <p:nvPr/>
          </p:nvSpPr>
          <p:spPr>
            <a:xfrm>
              <a:off x="3262471" y="3814082"/>
              <a:ext cx="818966" cy="1684929"/>
            </a:xfrm>
            <a:custGeom>
              <a:rect b="b" l="l" r="r" t="t"/>
              <a:pathLst>
                <a:path extrusionOk="0" h="1684929" w="818966">
                  <a:moveTo>
                    <a:pt x="275891" y="956473"/>
                  </a:moveTo>
                  <a:cubicBezTo>
                    <a:pt x="275891" y="726824"/>
                    <a:pt x="275891" y="497304"/>
                    <a:pt x="275891" y="267654"/>
                  </a:cubicBezTo>
                  <a:cubicBezTo>
                    <a:pt x="275891" y="240101"/>
                    <a:pt x="271602" y="230614"/>
                    <a:pt x="240930" y="232304"/>
                  </a:cubicBezTo>
                  <a:cubicBezTo>
                    <a:pt x="167369" y="236332"/>
                    <a:pt x="93549" y="235033"/>
                    <a:pt x="19988" y="237242"/>
                  </a:cubicBezTo>
                  <a:cubicBezTo>
                    <a:pt x="3612" y="237242"/>
                    <a:pt x="-287" y="232433"/>
                    <a:pt x="-27" y="217227"/>
                  </a:cubicBezTo>
                  <a:cubicBezTo>
                    <a:pt x="623" y="152244"/>
                    <a:pt x="1143" y="87262"/>
                    <a:pt x="-27" y="23448"/>
                  </a:cubicBezTo>
                  <a:cubicBezTo>
                    <a:pt x="-27" y="2914"/>
                    <a:pt x="8031" y="1614"/>
                    <a:pt x="24407" y="1614"/>
                  </a:cubicBezTo>
                  <a:cubicBezTo>
                    <a:pt x="175817" y="1614"/>
                    <a:pt x="327357" y="1614"/>
                    <a:pt x="479288" y="964"/>
                  </a:cubicBezTo>
                  <a:cubicBezTo>
                    <a:pt x="583260" y="964"/>
                    <a:pt x="687233" y="964"/>
                    <a:pt x="790296" y="-205"/>
                  </a:cubicBezTo>
                  <a:cubicBezTo>
                    <a:pt x="812260" y="-205"/>
                    <a:pt x="819538" y="4993"/>
                    <a:pt x="818889" y="27867"/>
                  </a:cubicBezTo>
                  <a:cubicBezTo>
                    <a:pt x="817199" y="83362"/>
                    <a:pt x="817199" y="139118"/>
                    <a:pt x="818889" y="194743"/>
                  </a:cubicBezTo>
                  <a:cubicBezTo>
                    <a:pt x="819538" y="217877"/>
                    <a:pt x="811480" y="222946"/>
                    <a:pt x="789776" y="222816"/>
                  </a:cubicBezTo>
                  <a:cubicBezTo>
                    <a:pt x="719985" y="222816"/>
                    <a:pt x="650323" y="224895"/>
                    <a:pt x="580531" y="223986"/>
                  </a:cubicBezTo>
                  <a:cubicBezTo>
                    <a:pt x="551939" y="223986"/>
                    <a:pt x="541541" y="230484"/>
                    <a:pt x="542321" y="261936"/>
                  </a:cubicBezTo>
                  <a:cubicBezTo>
                    <a:pt x="543621" y="712268"/>
                    <a:pt x="543101" y="1162469"/>
                    <a:pt x="543491" y="1612801"/>
                  </a:cubicBezTo>
                  <a:cubicBezTo>
                    <a:pt x="543491" y="1634506"/>
                    <a:pt x="543491" y="1647632"/>
                    <a:pt x="513989" y="1650751"/>
                  </a:cubicBezTo>
                  <a:cubicBezTo>
                    <a:pt x="442117" y="1658419"/>
                    <a:pt x="371026" y="1671546"/>
                    <a:pt x="299415" y="1683893"/>
                  </a:cubicBezTo>
                  <a:cubicBezTo>
                    <a:pt x="276931" y="1687792"/>
                    <a:pt x="275891" y="1677655"/>
                    <a:pt x="275891" y="1660239"/>
                  </a:cubicBezTo>
                  <a:cubicBezTo>
                    <a:pt x="276151" y="1425612"/>
                    <a:pt x="276151" y="1191023"/>
                    <a:pt x="275891" y="956473"/>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4" name="Google Shape;714;p52"/>
            <p:cNvSpPr/>
            <p:nvPr/>
          </p:nvSpPr>
          <p:spPr>
            <a:xfrm>
              <a:off x="5468970" y="4075573"/>
              <a:ext cx="246263" cy="731707"/>
            </a:xfrm>
            <a:custGeom>
              <a:rect b="b" l="l" r="r" t="t"/>
              <a:pathLst>
                <a:path extrusionOk="0" h="731707" w="246263">
                  <a:moveTo>
                    <a:pt x="125323" y="-205"/>
                  </a:moveTo>
                  <a:cubicBezTo>
                    <a:pt x="147157" y="126641"/>
                    <a:pt x="169381" y="253488"/>
                    <a:pt x="190306" y="380465"/>
                  </a:cubicBezTo>
                  <a:cubicBezTo>
                    <a:pt x="209151" y="490026"/>
                    <a:pt x="227346" y="599717"/>
                    <a:pt x="245671" y="709408"/>
                  </a:cubicBezTo>
                  <a:cubicBezTo>
                    <a:pt x="247751" y="721365"/>
                    <a:pt x="244242" y="727994"/>
                    <a:pt x="230465" y="728124"/>
                  </a:cubicBezTo>
                  <a:cubicBezTo>
                    <a:pt x="158724" y="728903"/>
                    <a:pt x="87503" y="729683"/>
                    <a:pt x="15242" y="731502"/>
                  </a:cubicBezTo>
                  <a:cubicBezTo>
                    <a:pt x="-3863" y="731502"/>
                    <a:pt x="-224" y="719416"/>
                    <a:pt x="1205" y="709798"/>
                  </a:cubicBezTo>
                  <a:cubicBezTo>
                    <a:pt x="9263" y="657812"/>
                    <a:pt x="18361" y="605046"/>
                    <a:pt x="27199" y="552670"/>
                  </a:cubicBezTo>
                  <a:cubicBezTo>
                    <a:pt x="44523" y="450776"/>
                    <a:pt x="61861" y="348883"/>
                    <a:pt x="79185" y="246990"/>
                  </a:cubicBezTo>
                  <a:cubicBezTo>
                    <a:pt x="93130" y="164682"/>
                    <a:pt x="107219" y="82362"/>
                    <a:pt x="121424" y="54"/>
                  </a:cubicBezTo>
                  <a:close/>
                </a:path>
              </a:pathLst>
            </a:custGeom>
            <a:solidFill>
              <a:srgbClr val="17161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8"/>
          <p:cNvSpPr txBox="1"/>
          <p:nvPr/>
        </p:nvSpPr>
        <p:spPr>
          <a:xfrm>
            <a:off x="598885" y="324824"/>
            <a:ext cx="4032300" cy="438600"/>
          </a:xfrm>
          <a:prstGeom prst="rect">
            <a:avLst/>
          </a:prstGeom>
          <a:noFill/>
          <a:ln>
            <a:noFill/>
          </a:ln>
        </p:spPr>
        <p:txBody>
          <a:bodyPr anchorCtr="0" anchor="t" bIns="34275" lIns="68575" spcFirstLastPara="1" rIns="68575" wrap="square" tIns="34275">
            <a:spAutoFit/>
          </a:bodyPr>
          <a:lstStyle/>
          <a:p>
            <a:pPr indent="-381000" lvl="0" marL="457200" marR="0" rtl="0" algn="l">
              <a:spcBef>
                <a:spcPts val="0"/>
              </a:spcBef>
              <a:spcAft>
                <a:spcPts val="0"/>
              </a:spcAft>
              <a:buClr>
                <a:srgbClr val="E50914"/>
              </a:buClr>
              <a:buSzPts val="2400"/>
              <a:buFont typeface="Inter"/>
              <a:buAutoNum type="arabicPeriod"/>
            </a:pPr>
            <a:r>
              <a:rPr b="1" lang="en" sz="2400">
                <a:solidFill>
                  <a:srgbClr val="E50914"/>
                </a:solidFill>
                <a:latin typeface="Inter"/>
                <a:ea typeface="Inter"/>
                <a:cs typeface="Inter"/>
                <a:sym typeface="Inter"/>
              </a:rPr>
              <a:t>INTRODUCTION:</a:t>
            </a:r>
            <a:endParaRPr b="1" sz="2400">
              <a:solidFill>
                <a:srgbClr val="E50914"/>
              </a:solidFill>
              <a:latin typeface="Inter"/>
              <a:ea typeface="Inter"/>
              <a:cs typeface="Inter"/>
              <a:sym typeface="Inter"/>
            </a:endParaRPr>
          </a:p>
        </p:txBody>
      </p:sp>
      <p:sp>
        <p:nvSpPr>
          <p:cNvPr id="154" name="Google Shape;154;p28"/>
          <p:cNvSpPr txBox="1"/>
          <p:nvPr/>
        </p:nvSpPr>
        <p:spPr>
          <a:xfrm>
            <a:off x="598869" y="812081"/>
            <a:ext cx="7857000" cy="28059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Clr>
                <a:schemeClr val="dk1"/>
              </a:buClr>
              <a:buFont typeface="Arial"/>
              <a:buNone/>
            </a:pPr>
            <a:r>
              <a:rPr b="1" lang="en">
                <a:solidFill>
                  <a:schemeClr val="lt1"/>
                </a:solidFill>
                <a:latin typeface="Inter"/>
                <a:ea typeface="Inter"/>
                <a:cs typeface="Inter"/>
                <a:sym typeface="Inter"/>
              </a:rPr>
              <a:t>WEATHER FORECASTING:</a:t>
            </a:r>
            <a:endParaRPr b="1" sz="12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200">
                <a:solidFill>
                  <a:schemeClr val="lt1"/>
                </a:solidFill>
                <a:latin typeface="Inter Light"/>
                <a:ea typeface="Inter Light"/>
                <a:cs typeface="Inter Light"/>
                <a:sym typeface="Inter Light"/>
              </a:rPr>
              <a:t>Weather forecasting is the use of technology to predict the weather of a place at a particular time.</a:t>
            </a:r>
            <a:endParaRPr b="1" sz="12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t/>
            </a:r>
            <a:endParaRPr b="1" sz="12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a:solidFill>
                  <a:schemeClr val="lt1"/>
                </a:solidFill>
                <a:latin typeface="Inter"/>
                <a:ea typeface="Inter"/>
                <a:cs typeface="Inter"/>
                <a:sym typeface="Inter"/>
              </a:rPr>
              <a:t>BUT HOW IS IT DONE?</a:t>
            </a:r>
            <a:endParaRPr b="1">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rPr lang="en" sz="1200">
                <a:solidFill>
                  <a:schemeClr val="lt1"/>
                </a:solidFill>
                <a:latin typeface="Inter"/>
                <a:ea typeface="Inter"/>
                <a:cs typeface="Inter"/>
                <a:sym typeface="Inter"/>
              </a:rPr>
              <a:t>Weather forecasting is done these days through data on various weather conditions such as temperature, pressure, humidity, wind and cloud movement, sunlight, precipitation, and many more through multiple devices and satellites. This data over some time is used to predict the weather of the next few days using advanced algorithms.</a:t>
            </a:r>
            <a:endParaRPr sz="1200">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t/>
            </a:r>
            <a:endParaRPr sz="1200">
              <a:solidFill>
                <a:schemeClr val="lt1"/>
              </a:solidFill>
              <a:latin typeface="Inter"/>
              <a:ea typeface="Inter"/>
              <a:cs typeface="Inter"/>
              <a:sym typeface="Inter"/>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Clr>
                <a:schemeClr val="dk1"/>
              </a:buClr>
              <a:buFont typeface="Arial"/>
              <a:buNone/>
            </a:pPr>
            <a:r>
              <a:t/>
            </a:r>
            <a:endParaRPr b="1" sz="1200">
              <a:solidFill>
                <a:schemeClr val="lt1"/>
              </a:solidFill>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lt1"/>
              </a:solidFill>
              <a:latin typeface="Inter"/>
              <a:ea typeface="Inter"/>
              <a:cs typeface="Inter"/>
              <a:sym typeface="Inter"/>
            </a:endParaRPr>
          </a:p>
        </p:txBody>
      </p:sp>
      <p:pic>
        <p:nvPicPr>
          <p:cNvPr id="155" name="Google Shape;155;p28"/>
          <p:cNvPicPr preferRelativeResize="0"/>
          <p:nvPr/>
        </p:nvPicPr>
        <p:blipFill>
          <a:blip r:embed="rId3">
            <a:alphaModFix/>
          </a:blip>
          <a:stretch>
            <a:fillRect/>
          </a:stretch>
        </p:blipFill>
        <p:spPr>
          <a:xfrm>
            <a:off x="1941997" y="2739225"/>
            <a:ext cx="4157100" cy="19956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 name="Shape 159"/>
        <p:cNvGrpSpPr/>
        <p:nvPr/>
      </p:nvGrpSpPr>
      <p:grpSpPr>
        <a:xfrm>
          <a:off x="0" y="0"/>
          <a:ext cx="0" cy="0"/>
          <a:chOff x="0" y="0"/>
          <a:chExt cx="0" cy="0"/>
        </a:xfrm>
      </p:grpSpPr>
      <p:sp>
        <p:nvSpPr>
          <p:cNvPr id="160" name="Google Shape;160;p29"/>
          <p:cNvSpPr txBox="1"/>
          <p:nvPr/>
        </p:nvSpPr>
        <p:spPr>
          <a:xfrm>
            <a:off x="598885" y="324824"/>
            <a:ext cx="4032300" cy="438600"/>
          </a:xfrm>
          <a:prstGeom prst="rect">
            <a:avLst/>
          </a:prstGeom>
          <a:noFill/>
          <a:ln>
            <a:noFill/>
          </a:ln>
        </p:spPr>
        <p:txBody>
          <a:bodyPr anchorCtr="0" anchor="t" bIns="34275" lIns="68575" spcFirstLastPara="1" rIns="68575" wrap="square" tIns="34275">
            <a:spAutoFit/>
          </a:bodyPr>
          <a:lstStyle/>
          <a:p>
            <a:pPr indent="-381000" lvl="0" marL="457200" marR="0" rtl="0" algn="l">
              <a:spcBef>
                <a:spcPts val="0"/>
              </a:spcBef>
              <a:spcAft>
                <a:spcPts val="0"/>
              </a:spcAft>
              <a:buClr>
                <a:srgbClr val="E50914"/>
              </a:buClr>
              <a:buSzPts val="2400"/>
              <a:buFont typeface="Inter"/>
              <a:buAutoNum type="arabicPeriod"/>
            </a:pPr>
            <a:r>
              <a:rPr b="1" lang="en" sz="2400">
                <a:solidFill>
                  <a:srgbClr val="E50914"/>
                </a:solidFill>
                <a:latin typeface="Inter"/>
                <a:ea typeface="Inter"/>
                <a:cs typeface="Inter"/>
                <a:sym typeface="Inter"/>
              </a:rPr>
              <a:t>INTRODUCTION:</a:t>
            </a:r>
            <a:endParaRPr b="1" sz="2400">
              <a:solidFill>
                <a:srgbClr val="E50914"/>
              </a:solidFill>
              <a:latin typeface="Inter"/>
              <a:ea typeface="Inter"/>
              <a:cs typeface="Inter"/>
              <a:sym typeface="Inter"/>
            </a:endParaRPr>
          </a:p>
        </p:txBody>
      </p:sp>
      <p:sp>
        <p:nvSpPr>
          <p:cNvPr id="161" name="Google Shape;161;p29"/>
          <p:cNvSpPr txBox="1"/>
          <p:nvPr/>
        </p:nvSpPr>
        <p:spPr>
          <a:xfrm>
            <a:off x="598873" y="812075"/>
            <a:ext cx="4727100" cy="36618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None/>
            </a:pPr>
            <a:r>
              <a:rPr b="1" lang="en" sz="1200">
                <a:solidFill>
                  <a:schemeClr val="lt1"/>
                </a:solidFill>
                <a:latin typeface="Inter"/>
                <a:ea typeface="Inter"/>
                <a:cs typeface="Inter"/>
                <a:sym typeface="Inter"/>
              </a:rPr>
              <a:t>WHAT ARE WE DOING?</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rPr b="1" lang="en" sz="1000">
                <a:solidFill>
                  <a:schemeClr val="lt1"/>
                </a:solidFill>
                <a:latin typeface="Inter Light"/>
                <a:ea typeface="Inter Light"/>
                <a:cs typeface="Inter Light"/>
                <a:sym typeface="Inter Light"/>
              </a:rPr>
              <a:t>We wanted to check how methods of interpolation that were taught in this course would work on this abrupt data. Thus we have used four linear interpolation methods on certain data intervals and predicted values and checked their accuracy. The data used here is from the University of California, Irvine’s repository consisting of the weather data of Chicago in the year 1995. This data varies drastically and unpredictably; thus, we changed our approach and fit our models accordingly. We also used linear and logistic regression models of machine learning on the entire database and checked its accuracy.</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rPr b="1" lang="en" sz="1200">
                <a:solidFill>
                  <a:schemeClr val="lt1"/>
                </a:solidFill>
                <a:latin typeface="Inter"/>
                <a:ea typeface="Inter"/>
                <a:cs typeface="Inter"/>
                <a:sym typeface="Inter"/>
              </a:rPr>
              <a:t>WHY ARE WE DOING THIS?</a:t>
            </a:r>
            <a:endParaRPr b="1" sz="1200">
              <a:solidFill>
                <a:schemeClr val="lt1"/>
              </a:solidFill>
              <a:latin typeface="Inter"/>
              <a:ea typeface="Inter"/>
              <a:cs typeface="Inter"/>
              <a:sym typeface="Inter"/>
            </a:endParaRPr>
          </a:p>
          <a:p>
            <a:pPr indent="0" lvl="0" marL="0" rtl="0" algn="l">
              <a:lnSpc>
                <a:spcPct val="115000"/>
              </a:lnSpc>
              <a:spcBef>
                <a:spcPts val="0"/>
              </a:spcBef>
              <a:spcAft>
                <a:spcPts val="0"/>
              </a:spcAft>
              <a:buNone/>
            </a:pPr>
            <a:r>
              <a:rPr b="1" lang="en" sz="1000">
                <a:solidFill>
                  <a:schemeClr val="lt1"/>
                </a:solidFill>
                <a:latin typeface="Inter Light"/>
                <a:ea typeface="Inter Light"/>
                <a:cs typeface="Inter Light"/>
                <a:sym typeface="Inter Light"/>
              </a:rPr>
              <a:t>Since the weather data is so erratic and turbulent, we wanted to see how we can apply the techniques taught to us during this course on this data. Furthermore we wanted to explore how machine learning which is commonly used to predict data would work on this erratic database.</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t/>
            </a:r>
            <a:endParaRPr sz="1000">
              <a:solidFill>
                <a:schemeClr val="lt1"/>
              </a:solidFill>
              <a:latin typeface="Inter"/>
              <a:ea typeface="Inter"/>
              <a:cs typeface="Inter"/>
              <a:sym typeface="Inter"/>
            </a:endParaRPr>
          </a:p>
        </p:txBody>
      </p:sp>
      <p:pic>
        <p:nvPicPr>
          <p:cNvPr id="162" name="Google Shape;162;p29"/>
          <p:cNvPicPr preferRelativeResize="0"/>
          <p:nvPr/>
        </p:nvPicPr>
        <p:blipFill>
          <a:blip r:embed="rId3">
            <a:alphaModFix/>
          </a:blip>
          <a:stretch>
            <a:fillRect/>
          </a:stretch>
        </p:blipFill>
        <p:spPr>
          <a:xfrm>
            <a:off x="5446225" y="270525"/>
            <a:ext cx="3358925" cy="4276950"/>
          </a:xfrm>
          <a:prstGeom prst="rect">
            <a:avLst/>
          </a:prstGeom>
          <a:noFill/>
          <a:ln>
            <a:noFill/>
          </a:ln>
        </p:spPr>
      </p:pic>
      <p:sp>
        <p:nvSpPr>
          <p:cNvPr id="163" name="Google Shape;163;p29"/>
          <p:cNvSpPr txBox="1"/>
          <p:nvPr/>
        </p:nvSpPr>
        <p:spPr>
          <a:xfrm>
            <a:off x="6850850" y="4592800"/>
            <a:ext cx="14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Data set</a:t>
            </a:r>
            <a:endParaRPr>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sp>
        <p:nvSpPr>
          <p:cNvPr id="168" name="Google Shape;168;p30"/>
          <p:cNvSpPr txBox="1"/>
          <p:nvPr/>
        </p:nvSpPr>
        <p:spPr>
          <a:xfrm>
            <a:off x="598873" y="324825"/>
            <a:ext cx="4841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2. MATHEMATICAL MODEL:</a:t>
            </a:r>
            <a:endParaRPr b="1" sz="2400">
              <a:solidFill>
                <a:srgbClr val="E50914"/>
              </a:solidFill>
              <a:latin typeface="Inter"/>
              <a:ea typeface="Inter"/>
              <a:cs typeface="Inter"/>
              <a:sym typeface="Inter"/>
            </a:endParaRPr>
          </a:p>
        </p:txBody>
      </p:sp>
      <p:sp>
        <p:nvSpPr>
          <p:cNvPr id="169" name="Google Shape;169;p30"/>
          <p:cNvSpPr txBox="1"/>
          <p:nvPr/>
        </p:nvSpPr>
        <p:spPr>
          <a:xfrm>
            <a:off x="598869" y="812081"/>
            <a:ext cx="7857000" cy="43299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SzPts val="1100"/>
              <a:buNone/>
            </a:pPr>
            <a:r>
              <a:rPr b="1" lang="en" sz="1200">
                <a:solidFill>
                  <a:schemeClr val="lt1"/>
                </a:solidFill>
                <a:latin typeface="Inter"/>
                <a:ea typeface="Inter"/>
                <a:cs typeface="Inter"/>
                <a:sym typeface="Inter"/>
              </a:rPr>
              <a:t>2.1 Bifurcation of the dataset and obtaining points for analysis:</a:t>
            </a:r>
            <a:endParaRPr b="1" sz="1200">
              <a:solidFill>
                <a:schemeClr val="lt1"/>
              </a:solidFill>
              <a:latin typeface="Inter"/>
              <a:ea typeface="Inter"/>
              <a:cs typeface="Inter"/>
              <a:sym typeface="Inter"/>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We imported a dataset from the University of California, Irvine’s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repository consisting of the weather data of Chicago in the year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1995. This entire data was plotted on a graph to get a basic idea of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the data trends. On plotting, we obtained a rather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irregular and unpredictable graph.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Thus, we decided to divide this data into quarterly segments each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representing the prevalent four seasons.</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Clr>
                <a:schemeClr val="dk1"/>
              </a:buClr>
              <a:buFont typeface="Arial"/>
              <a:buNone/>
            </a:pPr>
            <a:r>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The points we got were: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Clr>
                <a:schemeClr val="dk1"/>
              </a:buClr>
              <a:buFont typeface="Arial"/>
              <a:buNone/>
            </a:pPr>
            <a:r>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Clr>
                <a:schemeClr val="dk1"/>
              </a:buClr>
              <a:buFont typeface="Arial"/>
              <a:buNone/>
            </a:pPr>
            <a:r>
              <a:rPr lang="en" sz="1500">
                <a:solidFill>
                  <a:srgbClr val="FF0000"/>
                </a:solidFill>
                <a:latin typeface="Courier New"/>
                <a:ea typeface="Courier New"/>
                <a:cs typeface="Courier New"/>
                <a:sym typeface="Courier New"/>
              </a:rPr>
              <a:t>       [46, 109, 214, 308]</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rPr b="1" lang="en" sz="1000">
                <a:solidFill>
                  <a:schemeClr val="lt1"/>
                </a:solidFill>
                <a:latin typeface="Inter Light"/>
                <a:ea typeface="Inter Light"/>
                <a:cs typeface="Inter Light"/>
                <a:sym typeface="Inter Light"/>
              </a:rPr>
              <a:t>Using the intervals surrounding the point of concern, we will be using interpolation techniques like Newton’s method, Lagrange’s method, Cubic spline method and Least Square method for </a:t>
            </a:r>
            <a:r>
              <a:rPr b="1" lang="en" sz="1000">
                <a:solidFill>
                  <a:schemeClr val="lt1"/>
                </a:solidFill>
                <a:latin typeface="Inter Light"/>
                <a:ea typeface="Inter Light"/>
                <a:cs typeface="Inter Light"/>
                <a:sym typeface="Inter Light"/>
              </a:rPr>
              <a:t>comparison</a:t>
            </a:r>
            <a:r>
              <a:rPr b="1" lang="en" sz="1000">
                <a:solidFill>
                  <a:schemeClr val="lt1"/>
                </a:solidFill>
                <a:latin typeface="Inter Light"/>
                <a:ea typeface="Inter Light"/>
                <a:cs typeface="Inter Light"/>
                <a:sym typeface="Inter Light"/>
              </a:rPr>
              <a:t> and </a:t>
            </a:r>
            <a:r>
              <a:rPr b="1" lang="en" sz="1000">
                <a:solidFill>
                  <a:schemeClr val="lt1"/>
                </a:solidFill>
                <a:latin typeface="Inter Light"/>
                <a:ea typeface="Inter Light"/>
                <a:cs typeface="Inter Light"/>
                <a:sym typeface="Inter Light"/>
              </a:rPr>
              <a:t>prediction</a:t>
            </a:r>
            <a:r>
              <a:rPr b="1" lang="en" sz="1000">
                <a:solidFill>
                  <a:schemeClr val="lt1"/>
                </a:solidFill>
                <a:latin typeface="Inter Light"/>
                <a:ea typeface="Inter Light"/>
                <a:cs typeface="Inter Light"/>
                <a:sym typeface="Inter Light"/>
              </a:rPr>
              <a:t>.</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t/>
            </a:r>
            <a:endParaRPr sz="1000">
              <a:solidFill>
                <a:schemeClr val="lt1"/>
              </a:solidFill>
              <a:latin typeface="Inter"/>
              <a:ea typeface="Inter"/>
              <a:cs typeface="Inter"/>
              <a:sym typeface="Inter"/>
            </a:endParaRPr>
          </a:p>
        </p:txBody>
      </p:sp>
      <p:pic>
        <p:nvPicPr>
          <p:cNvPr id="170" name="Google Shape;170;p30"/>
          <p:cNvPicPr preferRelativeResize="0"/>
          <p:nvPr/>
        </p:nvPicPr>
        <p:blipFill rotWithShape="1">
          <a:blip r:embed="rId3">
            <a:alphaModFix/>
          </a:blip>
          <a:srcRect b="0" l="1661" r="0" t="0"/>
          <a:stretch/>
        </p:blipFill>
        <p:spPr>
          <a:xfrm>
            <a:off x="4907550" y="1126050"/>
            <a:ext cx="3939600" cy="2891400"/>
          </a:xfrm>
          <a:prstGeom prst="rect">
            <a:avLst/>
          </a:prstGeom>
          <a:noFill/>
          <a:ln>
            <a:noFill/>
          </a:ln>
          <a:effectLst>
            <a:outerShdw blurRad="57150" rotWithShape="0" algn="bl" dir="14220000" dist="66675">
              <a:schemeClr val="lt1">
                <a:alpha val="50000"/>
              </a:scheme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p31"/>
          <p:cNvSpPr txBox="1"/>
          <p:nvPr/>
        </p:nvSpPr>
        <p:spPr>
          <a:xfrm>
            <a:off x="598869" y="306256"/>
            <a:ext cx="7857000" cy="46653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SzPts val="1100"/>
              <a:buNone/>
            </a:pPr>
            <a:r>
              <a:rPr b="1" lang="en" sz="1200">
                <a:solidFill>
                  <a:schemeClr val="lt1"/>
                </a:solidFill>
                <a:latin typeface="Inter"/>
                <a:ea typeface="Inter"/>
                <a:cs typeface="Inter"/>
                <a:sym typeface="Inter"/>
              </a:rPr>
              <a:t>2.2 Best Model to incorporate and predict the values based on different methods and intervals:</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By using numerical methods of interpolation namely Newton’s method, Lagrange’s method, Cubic Spline method, and Least Squares method we will predict the values of these days using a varying input dataset. As the data corresponds to the weather of an area it is erratic in nature thus to predict a specific day, it is more sensible to choose an interval of inputs to get much better results.</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b="1" lang="en" sz="1200">
                <a:solidFill>
                  <a:schemeClr val="lt1"/>
                </a:solidFill>
                <a:latin typeface="Inter"/>
                <a:ea typeface="Inter"/>
                <a:cs typeface="Inter"/>
                <a:sym typeface="Inter"/>
              </a:rPr>
              <a:t>2.3 Advancing to Machine Learning models:</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In the aforementioned methods, we are able to take into account at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max one of the factors on which the weather of a place might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depend. Due to this, we observe great values of errors in prediction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with these models. Thus in accordance with today's used methods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of weather-forecasting which use a great deal of Machine Learning,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we incorporated this into our project. The Machine Learning model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would be more accurate as it takes into consideration the majority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of the factors and their respective contribution to the final result.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t/>
            </a:r>
            <a:endParaRPr sz="1000">
              <a:solidFill>
                <a:schemeClr val="lt1"/>
              </a:solidFill>
              <a:latin typeface="Inter"/>
              <a:ea typeface="Inter"/>
              <a:cs typeface="Inter"/>
              <a:sym typeface="Inter"/>
            </a:endParaRPr>
          </a:p>
        </p:txBody>
      </p:sp>
      <p:pic>
        <p:nvPicPr>
          <p:cNvPr id="176" name="Google Shape;176;p31"/>
          <p:cNvPicPr preferRelativeResize="0"/>
          <p:nvPr/>
        </p:nvPicPr>
        <p:blipFill>
          <a:blip r:embed="rId3">
            <a:alphaModFix/>
          </a:blip>
          <a:stretch>
            <a:fillRect/>
          </a:stretch>
        </p:blipFill>
        <p:spPr>
          <a:xfrm>
            <a:off x="4829425" y="1872175"/>
            <a:ext cx="4061651" cy="270777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80" name="Shape 180"/>
        <p:cNvGrpSpPr/>
        <p:nvPr/>
      </p:nvGrpSpPr>
      <p:grpSpPr>
        <a:xfrm>
          <a:off x="0" y="0"/>
          <a:ext cx="0" cy="0"/>
          <a:chOff x="0" y="0"/>
          <a:chExt cx="0" cy="0"/>
        </a:xfrm>
      </p:grpSpPr>
      <p:sp>
        <p:nvSpPr>
          <p:cNvPr id="181" name="Google Shape;181;p32"/>
          <p:cNvSpPr txBox="1"/>
          <p:nvPr/>
        </p:nvSpPr>
        <p:spPr>
          <a:xfrm>
            <a:off x="598885" y="324824"/>
            <a:ext cx="40323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3. Numerical Analysis :</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Methods used for interpolation:</a:t>
            </a:r>
            <a:endParaRPr b="1" sz="1200">
              <a:solidFill>
                <a:schemeClr val="lt1"/>
              </a:solidFill>
              <a:latin typeface="Inter"/>
              <a:ea typeface="Inter"/>
              <a:cs typeface="Inter"/>
              <a:sym typeface="Inter"/>
            </a:endParaRPr>
          </a:p>
        </p:txBody>
      </p:sp>
      <p:sp>
        <p:nvSpPr>
          <p:cNvPr id="182" name="Google Shape;182;p32"/>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pic>
        <p:nvPicPr>
          <p:cNvPr id="183" name="Google Shape;183;p32"/>
          <p:cNvPicPr preferRelativeResize="0"/>
          <p:nvPr>
            <p:ph idx="2" type="pic"/>
          </p:nvPr>
        </p:nvPicPr>
        <p:blipFill rotWithShape="1">
          <a:blip r:embed="rId3">
            <a:alphaModFix/>
          </a:blip>
          <a:srcRect b="1037" l="0" r="0" t="1047"/>
          <a:stretch/>
        </p:blipFill>
        <p:spPr>
          <a:xfrm>
            <a:off x="5733629" y="1965061"/>
            <a:ext cx="1469100" cy="1793700"/>
          </a:xfrm>
          <a:prstGeom prst="roundRect">
            <a:avLst>
              <a:gd fmla="val 7823" name="adj"/>
            </a:avLst>
          </a:prstGeom>
          <a:noFill/>
          <a:ln>
            <a:noFill/>
          </a:ln>
          <a:effectLst>
            <a:outerShdw blurRad="177800" rotWithShape="0" algn="t" dir="5400000" dist="190500">
              <a:srgbClr val="000000">
                <a:alpha val="60000"/>
              </a:srgbClr>
            </a:outerShdw>
          </a:effectLst>
        </p:spPr>
      </p:pic>
      <p:pic>
        <p:nvPicPr>
          <p:cNvPr id="184" name="Google Shape;184;p32"/>
          <p:cNvPicPr preferRelativeResize="0"/>
          <p:nvPr>
            <p:ph idx="3" type="pic"/>
          </p:nvPr>
        </p:nvPicPr>
        <p:blipFill rotWithShape="1">
          <a:blip r:embed="rId4">
            <a:alphaModFix/>
          </a:blip>
          <a:srcRect b="1037" l="0" r="0" t="1047"/>
          <a:stretch/>
        </p:blipFill>
        <p:spPr>
          <a:xfrm>
            <a:off x="2094919" y="1965061"/>
            <a:ext cx="1469100" cy="1793700"/>
          </a:xfrm>
          <a:prstGeom prst="roundRect">
            <a:avLst>
              <a:gd fmla="val 7594" name="adj"/>
            </a:avLst>
          </a:prstGeom>
          <a:noFill/>
          <a:ln>
            <a:noFill/>
          </a:ln>
          <a:effectLst>
            <a:outerShdw blurRad="114300" rotWithShape="0" algn="t" dir="5400000" dist="63500">
              <a:srgbClr val="000000">
                <a:alpha val="46666"/>
              </a:srgbClr>
            </a:outerShdw>
          </a:effectLst>
        </p:spPr>
      </p:pic>
      <p:sp>
        <p:nvSpPr>
          <p:cNvPr id="185" name="Google Shape;185;p32"/>
          <p:cNvSpPr/>
          <p:nvPr/>
        </p:nvSpPr>
        <p:spPr>
          <a:xfrm>
            <a:off x="5701825"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6" name="Google Shape;186;p32"/>
          <p:cNvSpPr/>
          <p:nvPr/>
        </p:nvSpPr>
        <p:spPr>
          <a:xfrm>
            <a:off x="582498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7" name="Google Shape;187;p32"/>
          <p:cNvSpPr/>
          <p:nvPr/>
        </p:nvSpPr>
        <p:spPr>
          <a:xfrm>
            <a:off x="611131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8" name="Google Shape;188;p32"/>
          <p:cNvSpPr/>
          <p:nvPr/>
        </p:nvSpPr>
        <p:spPr>
          <a:xfrm>
            <a:off x="639763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9" name="Google Shape;189;p32"/>
          <p:cNvSpPr/>
          <p:nvPr/>
        </p:nvSpPr>
        <p:spPr>
          <a:xfrm>
            <a:off x="668396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0" name="Google Shape;190;p32"/>
          <p:cNvSpPr txBox="1"/>
          <p:nvPr/>
        </p:nvSpPr>
        <p:spPr>
          <a:xfrm>
            <a:off x="5765406" y="3420081"/>
            <a:ext cx="1417800" cy="7158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The least squares method is a statistical procedure to find the best fit for a set of data points by minimizing the sum of the offsets or residuals of points from the plotted curve.</a:t>
            </a:r>
            <a:endParaRPr sz="600">
              <a:solidFill>
                <a:schemeClr val="lt1"/>
              </a:solidFill>
              <a:latin typeface="Inter"/>
              <a:ea typeface="Inter"/>
              <a:cs typeface="Inter"/>
              <a:sym typeface="Inter"/>
            </a:endParaRPr>
          </a:p>
        </p:txBody>
      </p:sp>
      <p:sp>
        <p:nvSpPr>
          <p:cNvPr id="191" name="Google Shape;191;p32"/>
          <p:cNvSpPr/>
          <p:nvPr/>
        </p:nvSpPr>
        <p:spPr>
          <a:xfrm>
            <a:off x="617733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192" name="Google Shape;192;p32"/>
          <p:cNvSpPr/>
          <p:nvPr/>
        </p:nvSpPr>
        <p:spPr>
          <a:xfrm>
            <a:off x="646241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193" name="Google Shape;193;p32"/>
          <p:cNvSpPr/>
          <p:nvPr/>
        </p:nvSpPr>
        <p:spPr>
          <a:xfrm>
            <a:off x="589960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194" name="Google Shape;194;p32"/>
          <p:cNvSpPr/>
          <p:nvPr/>
        </p:nvSpPr>
        <p:spPr>
          <a:xfrm>
            <a:off x="675400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195" name="Google Shape;195;p32"/>
          <p:cNvSpPr/>
          <p:nvPr/>
        </p:nvSpPr>
        <p:spPr>
          <a:xfrm>
            <a:off x="2079013"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6" name="Google Shape;196;p32"/>
          <p:cNvSpPr/>
          <p:nvPr/>
        </p:nvSpPr>
        <p:spPr>
          <a:xfrm>
            <a:off x="218627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7" name="Google Shape;197;p32"/>
          <p:cNvSpPr/>
          <p:nvPr/>
        </p:nvSpPr>
        <p:spPr>
          <a:xfrm>
            <a:off x="247260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8" name="Google Shape;198;p32"/>
          <p:cNvSpPr/>
          <p:nvPr/>
        </p:nvSpPr>
        <p:spPr>
          <a:xfrm>
            <a:off x="275892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9" name="Google Shape;199;p32"/>
          <p:cNvSpPr/>
          <p:nvPr/>
        </p:nvSpPr>
        <p:spPr>
          <a:xfrm>
            <a:off x="304525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0" name="Google Shape;200;p32"/>
          <p:cNvSpPr txBox="1"/>
          <p:nvPr/>
        </p:nvSpPr>
        <p:spPr>
          <a:xfrm>
            <a:off x="2126696" y="3420081"/>
            <a:ext cx="1417800" cy="1158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The Lagrange interpolation formula is a method for determining a polynomial, known as a Lagrange polynomial, that takes on specific values at random places. Lagrange's interpolation is a polynomial approximation to f(x) of Nth degree.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201" name="Google Shape;201;p32"/>
          <p:cNvSpPr/>
          <p:nvPr/>
        </p:nvSpPr>
        <p:spPr>
          <a:xfrm>
            <a:off x="253862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02" name="Google Shape;202;p32"/>
          <p:cNvSpPr/>
          <p:nvPr/>
        </p:nvSpPr>
        <p:spPr>
          <a:xfrm>
            <a:off x="3884353"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3" name="Google Shape;203;p32"/>
          <p:cNvSpPr/>
          <p:nvPr/>
        </p:nvSpPr>
        <p:spPr>
          <a:xfrm>
            <a:off x="282370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04" name="Google Shape;204;p32"/>
          <p:cNvSpPr/>
          <p:nvPr/>
        </p:nvSpPr>
        <p:spPr>
          <a:xfrm>
            <a:off x="226089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05" name="Google Shape;205;p32"/>
          <p:cNvSpPr/>
          <p:nvPr/>
        </p:nvSpPr>
        <p:spPr>
          <a:xfrm>
            <a:off x="311529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206" name="Google Shape;206;p32"/>
          <p:cNvCxnSpPr/>
          <p:nvPr/>
        </p:nvCxnSpPr>
        <p:spPr>
          <a:xfrm>
            <a:off x="583184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07" name="Google Shape;207;p32"/>
          <p:cNvCxnSpPr/>
          <p:nvPr/>
        </p:nvCxnSpPr>
        <p:spPr>
          <a:xfrm>
            <a:off x="5831848" y="3382062"/>
            <a:ext cx="380700" cy="0"/>
          </a:xfrm>
          <a:prstGeom prst="straightConnector1">
            <a:avLst/>
          </a:prstGeom>
          <a:noFill/>
          <a:ln cap="rnd" cmpd="sng" w="44450">
            <a:solidFill>
              <a:srgbClr val="E50914"/>
            </a:solidFill>
            <a:prstDash val="solid"/>
            <a:miter lim="800000"/>
            <a:headEnd len="sm" w="sm" type="none"/>
            <a:tailEnd len="sm" w="sm" type="none"/>
          </a:ln>
        </p:spPr>
      </p:cxnSp>
      <p:cxnSp>
        <p:nvCxnSpPr>
          <p:cNvPr id="208" name="Google Shape;208;p32"/>
          <p:cNvCxnSpPr/>
          <p:nvPr/>
        </p:nvCxnSpPr>
        <p:spPr>
          <a:xfrm>
            <a:off x="2193659"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09" name="Google Shape;209;p32"/>
          <p:cNvCxnSpPr/>
          <p:nvPr/>
        </p:nvCxnSpPr>
        <p:spPr>
          <a:xfrm>
            <a:off x="2193659" y="3382062"/>
            <a:ext cx="759900" cy="0"/>
          </a:xfrm>
          <a:prstGeom prst="straightConnector1">
            <a:avLst/>
          </a:prstGeom>
          <a:noFill/>
          <a:ln cap="rnd" cmpd="sng" w="44450">
            <a:solidFill>
              <a:srgbClr val="E50914"/>
            </a:solidFill>
            <a:prstDash val="solid"/>
            <a:miter lim="800000"/>
            <a:headEnd len="sm" w="sm" type="none"/>
            <a:tailEnd len="sm" w="sm" type="none"/>
          </a:ln>
        </p:spPr>
      </p:cxnSp>
      <p:sp>
        <p:nvSpPr>
          <p:cNvPr id="210" name="Google Shape;210;p32"/>
          <p:cNvSpPr txBox="1"/>
          <p:nvPr/>
        </p:nvSpPr>
        <p:spPr>
          <a:xfrm>
            <a:off x="5765510" y="2815409"/>
            <a:ext cx="11640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LEAST SQUARE METHOD</a:t>
            </a:r>
            <a:endParaRPr sz="1100"/>
          </a:p>
        </p:txBody>
      </p:sp>
      <p:sp>
        <p:nvSpPr>
          <p:cNvPr id="211" name="Google Shape;211;p32"/>
          <p:cNvSpPr txBox="1"/>
          <p:nvPr/>
        </p:nvSpPr>
        <p:spPr>
          <a:xfrm>
            <a:off x="2166759" y="2692389"/>
            <a:ext cx="1325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LAGRANGE INTERPOLATION METHOD</a:t>
            </a:r>
            <a:endParaRPr sz="1100"/>
          </a:p>
        </p:txBody>
      </p:sp>
      <p:sp>
        <p:nvSpPr>
          <p:cNvPr id="212" name="Google Shape;212;p32"/>
          <p:cNvSpPr/>
          <p:nvPr/>
        </p:nvSpPr>
        <p:spPr>
          <a:xfrm>
            <a:off x="3863699"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13" name="Google Shape;213;p32"/>
          <p:cNvPicPr preferRelativeResize="0"/>
          <p:nvPr>
            <p:ph idx="4" type="pic"/>
          </p:nvPr>
        </p:nvPicPr>
        <p:blipFill rotWithShape="1">
          <a:blip r:embed="rId5">
            <a:alphaModFix/>
          </a:blip>
          <a:srcRect b="1037" l="0" r="0" t="1047"/>
          <a:stretch/>
        </p:blipFill>
        <p:spPr>
          <a:xfrm>
            <a:off x="3863697" y="1965061"/>
            <a:ext cx="1469100" cy="1793700"/>
          </a:xfrm>
          <a:prstGeom prst="roundRect">
            <a:avLst>
              <a:gd fmla="val 8967" name="adj"/>
            </a:avLst>
          </a:prstGeom>
          <a:noFill/>
          <a:ln>
            <a:noFill/>
          </a:ln>
          <a:effectLst>
            <a:outerShdw blurRad="114300" rotWithShape="0" algn="t" dir="5400000" dist="63500">
              <a:srgbClr val="000000">
                <a:alpha val="46670"/>
              </a:srgbClr>
            </a:outerShdw>
          </a:effectLst>
        </p:spPr>
      </p:pic>
      <p:sp>
        <p:nvSpPr>
          <p:cNvPr id="214" name="Google Shape;214;p32"/>
          <p:cNvSpPr/>
          <p:nvPr/>
        </p:nvSpPr>
        <p:spPr>
          <a:xfrm>
            <a:off x="3863689"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32"/>
          <p:cNvSpPr/>
          <p:nvPr/>
        </p:nvSpPr>
        <p:spPr>
          <a:xfrm>
            <a:off x="3955056"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32"/>
          <p:cNvSpPr/>
          <p:nvPr/>
        </p:nvSpPr>
        <p:spPr>
          <a:xfrm>
            <a:off x="424138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2"/>
          <p:cNvSpPr/>
          <p:nvPr/>
        </p:nvSpPr>
        <p:spPr>
          <a:xfrm>
            <a:off x="452770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2"/>
          <p:cNvSpPr/>
          <p:nvPr/>
        </p:nvSpPr>
        <p:spPr>
          <a:xfrm>
            <a:off x="481403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2"/>
          <p:cNvSpPr txBox="1"/>
          <p:nvPr/>
        </p:nvSpPr>
        <p:spPr>
          <a:xfrm>
            <a:off x="3895473" y="3420081"/>
            <a:ext cx="1417800" cy="9375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Cubic spline interpolation is a way of finding a curve that connects data points with a degree of three or less. Splines are polynomial that are smooth and continuous across a given plot and also continuous first and second derivatives where they join.</a:t>
            </a:r>
            <a:endParaRPr sz="600">
              <a:solidFill>
                <a:schemeClr val="lt1"/>
              </a:solidFill>
              <a:latin typeface="Inter"/>
              <a:ea typeface="Inter"/>
              <a:cs typeface="Inter"/>
              <a:sym typeface="Inter"/>
            </a:endParaRPr>
          </a:p>
        </p:txBody>
      </p:sp>
      <p:sp>
        <p:nvSpPr>
          <p:cNvPr id="220" name="Google Shape;220;p32"/>
          <p:cNvSpPr/>
          <p:nvPr/>
        </p:nvSpPr>
        <p:spPr>
          <a:xfrm>
            <a:off x="4307398"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21" name="Google Shape;221;p32"/>
          <p:cNvSpPr/>
          <p:nvPr/>
        </p:nvSpPr>
        <p:spPr>
          <a:xfrm>
            <a:off x="4592484"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22" name="Google Shape;222;p32"/>
          <p:cNvSpPr/>
          <p:nvPr/>
        </p:nvSpPr>
        <p:spPr>
          <a:xfrm>
            <a:off x="4029674"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23" name="Google Shape;223;p32"/>
          <p:cNvSpPr/>
          <p:nvPr/>
        </p:nvSpPr>
        <p:spPr>
          <a:xfrm>
            <a:off x="488407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224" name="Google Shape;224;p32"/>
          <p:cNvCxnSpPr/>
          <p:nvPr/>
        </p:nvCxnSpPr>
        <p:spPr>
          <a:xfrm>
            <a:off x="3955056"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25" name="Google Shape;225;p32"/>
          <p:cNvCxnSpPr/>
          <p:nvPr/>
        </p:nvCxnSpPr>
        <p:spPr>
          <a:xfrm>
            <a:off x="3955056" y="3382062"/>
            <a:ext cx="120300" cy="0"/>
          </a:xfrm>
          <a:prstGeom prst="straightConnector1">
            <a:avLst/>
          </a:prstGeom>
          <a:noFill/>
          <a:ln cap="rnd" cmpd="sng" w="44450">
            <a:solidFill>
              <a:srgbClr val="E50914"/>
            </a:solidFill>
            <a:prstDash val="solid"/>
            <a:miter lim="800000"/>
            <a:headEnd len="sm" w="sm" type="none"/>
            <a:tailEnd len="sm" w="sm" type="none"/>
          </a:ln>
        </p:spPr>
      </p:cxnSp>
      <p:sp>
        <p:nvSpPr>
          <p:cNvPr id="226" name="Google Shape;226;p32"/>
          <p:cNvSpPr txBox="1"/>
          <p:nvPr/>
        </p:nvSpPr>
        <p:spPr>
          <a:xfrm>
            <a:off x="3927595" y="2815389"/>
            <a:ext cx="13254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CUBIC SPLINE INTERPOLATION</a:t>
            </a:r>
            <a:endParaRPr sz="1100"/>
          </a:p>
        </p:txBody>
      </p:sp>
      <p:pic>
        <p:nvPicPr>
          <p:cNvPr id="227" name="Google Shape;227;p32"/>
          <p:cNvPicPr preferRelativeResize="0"/>
          <p:nvPr>
            <p:ph idx="5" type="pic"/>
          </p:nvPr>
        </p:nvPicPr>
        <p:blipFill rotWithShape="1">
          <a:blip r:embed="rId6">
            <a:alphaModFix/>
          </a:blip>
          <a:srcRect b="6792" l="0" r="0" t="6784"/>
          <a:stretch/>
        </p:blipFill>
        <p:spPr>
          <a:xfrm>
            <a:off x="7380574"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228" name="Google Shape;228;p32"/>
          <p:cNvSpPr/>
          <p:nvPr/>
        </p:nvSpPr>
        <p:spPr>
          <a:xfrm>
            <a:off x="7380605" y="1965052"/>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9" name="Google Shape;229;p32"/>
          <p:cNvSpPr/>
          <p:nvPr/>
        </p:nvSpPr>
        <p:spPr>
          <a:xfrm>
            <a:off x="747648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0" name="Google Shape;230;p32"/>
          <p:cNvSpPr/>
          <p:nvPr/>
        </p:nvSpPr>
        <p:spPr>
          <a:xfrm>
            <a:off x="776281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1" name="Google Shape;231;p32"/>
          <p:cNvSpPr/>
          <p:nvPr/>
        </p:nvSpPr>
        <p:spPr>
          <a:xfrm>
            <a:off x="8049137"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2" name="Google Shape;232;p32"/>
          <p:cNvSpPr/>
          <p:nvPr/>
        </p:nvSpPr>
        <p:spPr>
          <a:xfrm>
            <a:off x="833546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2"/>
          <p:cNvSpPr txBox="1"/>
          <p:nvPr/>
        </p:nvSpPr>
        <p:spPr>
          <a:xfrm>
            <a:off x="7416905" y="3420081"/>
            <a:ext cx="1417800" cy="14916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Machine Learning models like Logistic Regression, Decision Tree Classifier, K Neighbors Classifier, Linear Discriminant Analysis, SVC, and GaussianNB were used to predict these values. This model was applied to the entire dataset and took into account factors like rainfall, temperature and humidity for the entire year to predict the same four values.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234" name="Google Shape;234;p32"/>
          <p:cNvSpPr/>
          <p:nvPr/>
        </p:nvSpPr>
        <p:spPr>
          <a:xfrm>
            <a:off x="7828830"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35" name="Google Shape;235;p32"/>
          <p:cNvSpPr/>
          <p:nvPr/>
        </p:nvSpPr>
        <p:spPr>
          <a:xfrm>
            <a:off x="8113916"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36" name="Google Shape;236;p32"/>
          <p:cNvSpPr/>
          <p:nvPr/>
        </p:nvSpPr>
        <p:spPr>
          <a:xfrm>
            <a:off x="7551106"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37" name="Google Shape;237;p32"/>
          <p:cNvSpPr/>
          <p:nvPr/>
        </p:nvSpPr>
        <p:spPr>
          <a:xfrm>
            <a:off x="8405507"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238" name="Google Shape;238;p32"/>
          <p:cNvCxnSpPr/>
          <p:nvPr/>
        </p:nvCxnSpPr>
        <p:spPr>
          <a:xfrm>
            <a:off x="748386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39" name="Google Shape;239;p32"/>
          <p:cNvCxnSpPr/>
          <p:nvPr/>
        </p:nvCxnSpPr>
        <p:spPr>
          <a:xfrm>
            <a:off x="7483868"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240" name="Google Shape;240;p32"/>
          <p:cNvSpPr txBox="1"/>
          <p:nvPr/>
        </p:nvSpPr>
        <p:spPr>
          <a:xfrm>
            <a:off x="7481046" y="2860464"/>
            <a:ext cx="12600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MACHINE LEARNING </a:t>
            </a:r>
            <a:endParaRPr sz="1100"/>
          </a:p>
        </p:txBody>
      </p:sp>
      <p:pic>
        <p:nvPicPr>
          <p:cNvPr id="241" name="Google Shape;241;p32"/>
          <p:cNvPicPr preferRelativeResize="0"/>
          <p:nvPr>
            <p:ph idx="5" type="pic"/>
          </p:nvPr>
        </p:nvPicPr>
        <p:blipFill rotWithShape="1">
          <a:blip r:embed="rId7">
            <a:alphaModFix/>
          </a:blip>
          <a:srcRect b="1037" l="0" r="0" t="1047"/>
          <a:stretch/>
        </p:blipFill>
        <p:spPr>
          <a:xfrm>
            <a:off x="230462"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242" name="Google Shape;242;p32"/>
          <p:cNvSpPr/>
          <p:nvPr/>
        </p:nvSpPr>
        <p:spPr>
          <a:xfrm>
            <a:off x="230442"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32"/>
          <p:cNvSpPr/>
          <p:nvPr/>
        </p:nvSpPr>
        <p:spPr>
          <a:xfrm>
            <a:off x="32637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2"/>
          <p:cNvSpPr/>
          <p:nvPr/>
        </p:nvSpPr>
        <p:spPr>
          <a:xfrm>
            <a:off x="61270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5" name="Google Shape;245;p32"/>
          <p:cNvSpPr/>
          <p:nvPr/>
        </p:nvSpPr>
        <p:spPr>
          <a:xfrm>
            <a:off x="899024"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2"/>
          <p:cNvSpPr/>
          <p:nvPr/>
        </p:nvSpPr>
        <p:spPr>
          <a:xfrm>
            <a:off x="118534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32"/>
          <p:cNvSpPr txBox="1"/>
          <p:nvPr/>
        </p:nvSpPr>
        <p:spPr>
          <a:xfrm>
            <a:off x="266793" y="3420081"/>
            <a:ext cx="1417800" cy="1269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In newton’s polynomial we can determine the coefficients ai  using the simple mathematical procedure. Since the polynomial goes through each data point, therefore for a data point (xi,yi), it’ll be f(xi)=yi, thus,</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f(x0)= a0=y0</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248" name="Google Shape;248;p32"/>
          <p:cNvSpPr/>
          <p:nvPr/>
        </p:nvSpPr>
        <p:spPr>
          <a:xfrm>
            <a:off x="678717"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49" name="Google Shape;249;p32"/>
          <p:cNvSpPr/>
          <p:nvPr/>
        </p:nvSpPr>
        <p:spPr>
          <a:xfrm>
            <a:off x="963803"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50" name="Google Shape;250;p32"/>
          <p:cNvSpPr/>
          <p:nvPr/>
        </p:nvSpPr>
        <p:spPr>
          <a:xfrm>
            <a:off x="400993"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51" name="Google Shape;251;p32"/>
          <p:cNvSpPr/>
          <p:nvPr/>
        </p:nvSpPr>
        <p:spPr>
          <a:xfrm>
            <a:off x="125539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252" name="Google Shape;252;p32"/>
          <p:cNvCxnSpPr/>
          <p:nvPr/>
        </p:nvCxnSpPr>
        <p:spPr>
          <a:xfrm>
            <a:off x="333755"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53" name="Google Shape;253;p32"/>
          <p:cNvCxnSpPr/>
          <p:nvPr/>
        </p:nvCxnSpPr>
        <p:spPr>
          <a:xfrm>
            <a:off x="333755"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254" name="Google Shape;254;p32"/>
          <p:cNvSpPr txBox="1"/>
          <p:nvPr/>
        </p:nvSpPr>
        <p:spPr>
          <a:xfrm>
            <a:off x="271809" y="2692389"/>
            <a:ext cx="12600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NEWTON POLYNOMIAL INTERPOLATION</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58" name="Shape 258"/>
        <p:cNvGrpSpPr/>
        <p:nvPr/>
      </p:nvGrpSpPr>
      <p:grpSpPr>
        <a:xfrm>
          <a:off x="0" y="0"/>
          <a:ext cx="0" cy="0"/>
          <a:chOff x="0" y="0"/>
          <a:chExt cx="0" cy="0"/>
        </a:xfrm>
      </p:grpSpPr>
      <p:sp>
        <p:nvSpPr>
          <p:cNvPr id="259" name="Google Shape;259;p33"/>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4.1 Newton Interpolation :</a:t>
            </a:r>
            <a:endParaRPr b="1" sz="1200">
              <a:solidFill>
                <a:schemeClr val="lt1"/>
              </a:solidFill>
              <a:latin typeface="Inter"/>
              <a:ea typeface="Inter"/>
              <a:cs typeface="Inter"/>
              <a:sym typeface="Inter"/>
            </a:endParaRPr>
          </a:p>
        </p:txBody>
      </p:sp>
      <p:sp>
        <p:nvSpPr>
          <p:cNvPr id="260" name="Google Shape;260;p33"/>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pic>
        <p:nvPicPr>
          <p:cNvPr id="261" name="Google Shape;261;p33"/>
          <p:cNvPicPr preferRelativeResize="0"/>
          <p:nvPr/>
        </p:nvPicPr>
        <p:blipFill>
          <a:blip r:embed="rId3">
            <a:alphaModFix/>
          </a:blip>
          <a:stretch>
            <a:fillRect/>
          </a:stretch>
        </p:blipFill>
        <p:spPr>
          <a:xfrm>
            <a:off x="684750" y="3045813"/>
            <a:ext cx="3990975" cy="1114425"/>
          </a:xfrm>
          <a:prstGeom prst="rect">
            <a:avLst/>
          </a:prstGeom>
          <a:noFill/>
          <a:ln>
            <a:noFill/>
          </a:ln>
        </p:spPr>
      </p:pic>
      <p:pic>
        <p:nvPicPr>
          <p:cNvPr id="262" name="Google Shape;262;p33"/>
          <p:cNvPicPr preferRelativeResize="0"/>
          <p:nvPr/>
        </p:nvPicPr>
        <p:blipFill>
          <a:blip r:embed="rId4">
            <a:alphaModFix/>
          </a:blip>
          <a:stretch>
            <a:fillRect/>
          </a:stretch>
        </p:blipFill>
        <p:spPr>
          <a:xfrm>
            <a:off x="5172000" y="3045825"/>
            <a:ext cx="3219450" cy="1066800"/>
          </a:xfrm>
          <a:prstGeom prst="rect">
            <a:avLst/>
          </a:prstGeom>
          <a:noFill/>
          <a:ln>
            <a:noFill/>
          </a:ln>
        </p:spPr>
      </p:pic>
      <p:sp>
        <p:nvSpPr>
          <p:cNvPr id="263" name="Google Shape;263;p33"/>
          <p:cNvSpPr txBox="1"/>
          <p:nvPr/>
        </p:nvSpPr>
        <p:spPr>
          <a:xfrm>
            <a:off x="598875" y="1578475"/>
            <a:ext cx="7473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a:t>
            </a:r>
            <a:r>
              <a:rPr lang="en" sz="1000">
                <a:solidFill>
                  <a:schemeClr val="lt1"/>
                </a:solidFill>
                <a:latin typeface="Inter"/>
                <a:ea typeface="Inter"/>
                <a:cs typeface="Inter"/>
                <a:sym typeface="Inter"/>
              </a:rPr>
              <a:t>The primary approach in this method was to create a coefficient matrix of the divided differences. For this purpose, a top to down approach was followed, and each subsequent entry was computed recursively using the entry of the previous column.</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-On the computation of this matrix, the polynomial was computed using another function in which a for loop was run and the temperature of the given day was calculated by inputting it in the polynomial computed using divided differences.</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67" name="Shape 267"/>
        <p:cNvGrpSpPr/>
        <p:nvPr/>
      </p:nvGrpSpPr>
      <p:grpSpPr>
        <a:xfrm>
          <a:off x="0" y="0"/>
          <a:ext cx="0" cy="0"/>
          <a:chOff x="0" y="0"/>
          <a:chExt cx="0" cy="0"/>
        </a:xfrm>
      </p:grpSpPr>
      <p:sp>
        <p:nvSpPr>
          <p:cNvPr id="268" name="Google Shape;268;p34"/>
          <p:cNvSpPr txBox="1"/>
          <p:nvPr/>
        </p:nvSpPr>
        <p:spPr>
          <a:xfrm>
            <a:off x="598885" y="324824"/>
            <a:ext cx="40323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3. Numerical Analysis :</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Methods used for interpolation:</a:t>
            </a:r>
            <a:endParaRPr b="1" sz="1200">
              <a:solidFill>
                <a:schemeClr val="lt1"/>
              </a:solidFill>
              <a:latin typeface="Inter"/>
              <a:ea typeface="Inter"/>
              <a:cs typeface="Inter"/>
              <a:sym typeface="Inter"/>
            </a:endParaRPr>
          </a:p>
        </p:txBody>
      </p:sp>
      <p:sp>
        <p:nvSpPr>
          <p:cNvPr id="269" name="Google Shape;269;p34"/>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pic>
        <p:nvPicPr>
          <p:cNvPr id="270" name="Google Shape;270;p34"/>
          <p:cNvPicPr preferRelativeResize="0"/>
          <p:nvPr>
            <p:ph idx="2" type="pic"/>
          </p:nvPr>
        </p:nvPicPr>
        <p:blipFill rotWithShape="1">
          <a:blip r:embed="rId3">
            <a:alphaModFix/>
          </a:blip>
          <a:srcRect b="1037" l="0" r="0" t="1047"/>
          <a:stretch/>
        </p:blipFill>
        <p:spPr>
          <a:xfrm>
            <a:off x="5733629" y="1965061"/>
            <a:ext cx="1469100" cy="1793700"/>
          </a:xfrm>
          <a:prstGeom prst="roundRect">
            <a:avLst>
              <a:gd fmla="val 7823" name="adj"/>
            </a:avLst>
          </a:prstGeom>
          <a:noFill/>
          <a:ln>
            <a:noFill/>
          </a:ln>
          <a:effectLst>
            <a:outerShdw blurRad="177800" rotWithShape="0" algn="t" dir="5400000" dist="190500">
              <a:srgbClr val="000000">
                <a:alpha val="60000"/>
              </a:srgbClr>
            </a:outerShdw>
          </a:effectLst>
        </p:spPr>
      </p:pic>
      <p:pic>
        <p:nvPicPr>
          <p:cNvPr id="271" name="Google Shape;271;p34"/>
          <p:cNvPicPr preferRelativeResize="0"/>
          <p:nvPr>
            <p:ph idx="3" type="pic"/>
          </p:nvPr>
        </p:nvPicPr>
        <p:blipFill rotWithShape="1">
          <a:blip r:embed="rId4">
            <a:alphaModFix/>
          </a:blip>
          <a:srcRect b="1037" l="0" r="0" t="1047"/>
          <a:stretch/>
        </p:blipFill>
        <p:spPr>
          <a:xfrm>
            <a:off x="2094919" y="1965061"/>
            <a:ext cx="1469100" cy="1793700"/>
          </a:xfrm>
          <a:prstGeom prst="roundRect">
            <a:avLst>
              <a:gd fmla="val 7594" name="adj"/>
            </a:avLst>
          </a:prstGeom>
          <a:noFill/>
          <a:ln>
            <a:noFill/>
          </a:ln>
          <a:effectLst>
            <a:outerShdw blurRad="114300" rotWithShape="0" algn="t" dir="5400000" dist="63500">
              <a:srgbClr val="000000">
                <a:alpha val="46670"/>
              </a:srgbClr>
            </a:outerShdw>
          </a:effectLst>
        </p:spPr>
      </p:pic>
      <p:sp>
        <p:nvSpPr>
          <p:cNvPr id="272" name="Google Shape;272;p34"/>
          <p:cNvSpPr/>
          <p:nvPr/>
        </p:nvSpPr>
        <p:spPr>
          <a:xfrm>
            <a:off x="5701825"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3" name="Google Shape;273;p34"/>
          <p:cNvSpPr/>
          <p:nvPr/>
        </p:nvSpPr>
        <p:spPr>
          <a:xfrm>
            <a:off x="582498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4" name="Google Shape;274;p34"/>
          <p:cNvSpPr/>
          <p:nvPr/>
        </p:nvSpPr>
        <p:spPr>
          <a:xfrm>
            <a:off x="611131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5" name="Google Shape;275;p34"/>
          <p:cNvSpPr/>
          <p:nvPr/>
        </p:nvSpPr>
        <p:spPr>
          <a:xfrm>
            <a:off x="639763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6" name="Google Shape;276;p34"/>
          <p:cNvSpPr/>
          <p:nvPr/>
        </p:nvSpPr>
        <p:spPr>
          <a:xfrm>
            <a:off x="668396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34"/>
          <p:cNvSpPr txBox="1"/>
          <p:nvPr/>
        </p:nvSpPr>
        <p:spPr>
          <a:xfrm>
            <a:off x="5765406" y="3420081"/>
            <a:ext cx="1417800" cy="7158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The least squares method is a statistical procedure to find the best fit for a set of data points by minimizing the sum of the offsets or residuals of points from the plotted curve.</a:t>
            </a:r>
            <a:endParaRPr sz="600">
              <a:solidFill>
                <a:schemeClr val="lt1"/>
              </a:solidFill>
              <a:latin typeface="Inter"/>
              <a:ea typeface="Inter"/>
              <a:cs typeface="Inter"/>
              <a:sym typeface="Inter"/>
            </a:endParaRPr>
          </a:p>
        </p:txBody>
      </p:sp>
      <p:sp>
        <p:nvSpPr>
          <p:cNvPr id="278" name="Google Shape;278;p34"/>
          <p:cNvSpPr/>
          <p:nvPr/>
        </p:nvSpPr>
        <p:spPr>
          <a:xfrm>
            <a:off x="617733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79" name="Google Shape;279;p34"/>
          <p:cNvSpPr/>
          <p:nvPr/>
        </p:nvSpPr>
        <p:spPr>
          <a:xfrm>
            <a:off x="646241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80" name="Google Shape;280;p34"/>
          <p:cNvSpPr/>
          <p:nvPr/>
        </p:nvSpPr>
        <p:spPr>
          <a:xfrm>
            <a:off x="589960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81" name="Google Shape;281;p34"/>
          <p:cNvSpPr/>
          <p:nvPr/>
        </p:nvSpPr>
        <p:spPr>
          <a:xfrm>
            <a:off x="675400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82" name="Google Shape;282;p34"/>
          <p:cNvSpPr/>
          <p:nvPr/>
        </p:nvSpPr>
        <p:spPr>
          <a:xfrm>
            <a:off x="2079013"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3" name="Google Shape;283;p34"/>
          <p:cNvSpPr/>
          <p:nvPr/>
        </p:nvSpPr>
        <p:spPr>
          <a:xfrm>
            <a:off x="218627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4" name="Google Shape;284;p34"/>
          <p:cNvSpPr/>
          <p:nvPr/>
        </p:nvSpPr>
        <p:spPr>
          <a:xfrm>
            <a:off x="247260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5" name="Google Shape;285;p34"/>
          <p:cNvSpPr/>
          <p:nvPr/>
        </p:nvSpPr>
        <p:spPr>
          <a:xfrm>
            <a:off x="275892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6" name="Google Shape;286;p34"/>
          <p:cNvSpPr/>
          <p:nvPr/>
        </p:nvSpPr>
        <p:spPr>
          <a:xfrm>
            <a:off x="304525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7" name="Google Shape;287;p34"/>
          <p:cNvSpPr txBox="1"/>
          <p:nvPr/>
        </p:nvSpPr>
        <p:spPr>
          <a:xfrm>
            <a:off x="2126696" y="3420081"/>
            <a:ext cx="1417800" cy="1158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The Lagrange interpolation formula is a method for determining a polynomial, known as a Lagrange polynomial, that takes on specific values at random places. Lagrange's interpolation is a polynomial approximation to f(x) of Nth degree.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288" name="Google Shape;288;p34"/>
          <p:cNvSpPr/>
          <p:nvPr/>
        </p:nvSpPr>
        <p:spPr>
          <a:xfrm>
            <a:off x="253862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89" name="Google Shape;289;p34"/>
          <p:cNvSpPr/>
          <p:nvPr/>
        </p:nvSpPr>
        <p:spPr>
          <a:xfrm>
            <a:off x="3884353"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0" name="Google Shape;290;p34"/>
          <p:cNvSpPr/>
          <p:nvPr/>
        </p:nvSpPr>
        <p:spPr>
          <a:xfrm>
            <a:off x="282370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91" name="Google Shape;291;p34"/>
          <p:cNvSpPr/>
          <p:nvPr/>
        </p:nvSpPr>
        <p:spPr>
          <a:xfrm>
            <a:off x="226089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92" name="Google Shape;292;p34"/>
          <p:cNvSpPr/>
          <p:nvPr/>
        </p:nvSpPr>
        <p:spPr>
          <a:xfrm>
            <a:off x="311529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293" name="Google Shape;293;p34"/>
          <p:cNvCxnSpPr/>
          <p:nvPr/>
        </p:nvCxnSpPr>
        <p:spPr>
          <a:xfrm>
            <a:off x="583184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94" name="Google Shape;294;p34"/>
          <p:cNvCxnSpPr/>
          <p:nvPr/>
        </p:nvCxnSpPr>
        <p:spPr>
          <a:xfrm>
            <a:off x="5831848" y="3382062"/>
            <a:ext cx="380700" cy="0"/>
          </a:xfrm>
          <a:prstGeom prst="straightConnector1">
            <a:avLst/>
          </a:prstGeom>
          <a:noFill/>
          <a:ln cap="rnd" cmpd="sng" w="44450">
            <a:solidFill>
              <a:srgbClr val="E50914"/>
            </a:solidFill>
            <a:prstDash val="solid"/>
            <a:miter lim="800000"/>
            <a:headEnd len="sm" w="sm" type="none"/>
            <a:tailEnd len="sm" w="sm" type="none"/>
          </a:ln>
        </p:spPr>
      </p:cxnSp>
      <p:cxnSp>
        <p:nvCxnSpPr>
          <p:cNvPr id="295" name="Google Shape;295;p34"/>
          <p:cNvCxnSpPr/>
          <p:nvPr/>
        </p:nvCxnSpPr>
        <p:spPr>
          <a:xfrm>
            <a:off x="2193659"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96" name="Google Shape;296;p34"/>
          <p:cNvCxnSpPr/>
          <p:nvPr/>
        </p:nvCxnSpPr>
        <p:spPr>
          <a:xfrm>
            <a:off x="2193659" y="3382062"/>
            <a:ext cx="759900" cy="0"/>
          </a:xfrm>
          <a:prstGeom prst="straightConnector1">
            <a:avLst/>
          </a:prstGeom>
          <a:noFill/>
          <a:ln cap="rnd" cmpd="sng" w="44450">
            <a:solidFill>
              <a:srgbClr val="E50914"/>
            </a:solidFill>
            <a:prstDash val="solid"/>
            <a:miter lim="800000"/>
            <a:headEnd len="sm" w="sm" type="none"/>
            <a:tailEnd len="sm" w="sm" type="none"/>
          </a:ln>
        </p:spPr>
      </p:cxnSp>
      <p:sp>
        <p:nvSpPr>
          <p:cNvPr id="297" name="Google Shape;297;p34"/>
          <p:cNvSpPr txBox="1"/>
          <p:nvPr/>
        </p:nvSpPr>
        <p:spPr>
          <a:xfrm>
            <a:off x="5765510" y="2815409"/>
            <a:ext cx="11640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LEAST SQUARE METHOD</a:t>
            </a:r>
            <a:endParaRPr sz="1100"/>
          </a:p>
        </p:txBody>
      </p:sp>
      <p:sp>
        <p:nvSpPr>
          <p:cNvPr id="298" name="Google Shape;298;p34"/>
          <p:cNvSpPr txBox="1"/>
          <p:nvPr/>
        </p:nvSpPr>
        <p:spPr>
          <a:xfrm>
            <a:off x="2166759" y="2692389"/>
            <a:ext cx="1325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LAGRANGE INTERPOLATION METHOD</a:t>
            </a:r>
            <a:endParaRPr sz="1100"/>
          </a:p>
        </p:txBody>
      </p:sp>
      <p:sp>
        <p:nvSpPr>
          <p:cNvPr id="299" name="Google Shape;299;p34"/>
          <p:cNvSpPr/>
          <p:nvPr/>
        </p:nvSpPr>
        <p:spPr>
          <a:xfrm>
            <a:off x="3863699"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00" name="Google Shape;300;p34"/>
          <p:cNvPicPr preferRelativeResize="0"/>
          <p:nvPr>
            <p:ph idx="4" type="pic"/>
          </p:nvPr>
        </p:nvPicPr>
        <p:blipFill rotWithShape="1">
          <a:blip r:embed="rId5">
            <a:alphaModFix/>
          </a:blip>
          <a:srcRect b="1037" l="0" r="0" t="1047"/>
          <a:stretch/>
        </p:blipFill>
        <p:spPr>
          <a:xfrm>
            <a:off x="3863697" y="1965061"/>
            <a:ext cx="1469100" cy="1793700"/>
          </a:xfrm>
          <a:prstGeom prst="roundRect">
            <a:avLst>
              <a:gd fmla="val 8967" name="adj"/>
            </a:avLst>
          </a:prstGeom>
          <a:noFill/>
          <a:ln>
            <a:noFill/>
          </a:ln>
          <a:effectLst>
            <a:outerShdw blurRad="114300" rotWithShape="0" algn="t" dir="5400000" dist="63500">
              <a:srgbClr val="000000">
                <a:alpha val="46670"/>
              </a:srgbClr>
            </a:outerShdw>
          </a:effectLst>
        </p:spPr>
      </p:pic>
      <p:sp>
        <p:nvSpPr>
          <p:cNvPr id="301" name="Google Shape;301;p34"/>
          <p:cNvSpPr/>
          <p:nvPr/>
        </p:nvSpPr>
        <p:spPr>
          <a:xfrm>
            <a:off x="3863689"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2" name="Google Shape;302;p34"/>
          <p:cNvSpPr/>
          <p:nvPr/>
        </p:nvSpPr>
        <p:spPr>
          <a:xfrm>
            <a:off x="3955056"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3" name="Google Shape;303;p34"/>
          <p:cNvSpPr/>
          <p:nvPr/>
        </p:nvSpPr>
        <p:spPr>
          <a:xfrm>
            <a:off x="424138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34"/>
          <p:cNvSpPr/>
          <p:nvPr/>
        </p:nvSpPr>
        <p:spPr>
          <a:xfrm>
            <a:off x="452770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5" name="Google Shape;305;p34"/>
          <p:cNvSpPr/>
          <p:nvPr/>
        </p:nvSpPr>
        <p:spPr>
          <a:xfrm>
            <a:off x="481403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6" name="Google Shape;306;p34"/>
          <p:cNvSpPr txBox="1"/>
          <p:nvPr/>
        </p:nvSpPr>
        <p:spPr>
          <a:xfrm>
            <a:off x="3895473" y="3420081"/>
            <a:ext cx="1417800" cy="9375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Cubic spline interpolation is a way of finding a curve that connects data points with a degree of three or less. Splines are polynomial that are smooth and continuous across a given plot and also continuous first and second derivatives where they join.</a:t>
            </a:r>
            <a:endParaRPr sz="600">
              <a:solidFill>
                <a:schemeClr val="lt1"/>
              </a:solidFill>
              <a:latin typeface="Inter"/>
              <a:ea typeface="Inter"/>
              <a:cs typeface="Inter"/>
              <a:sym typeface="Inter"/>
            </a:endParaRPr>
          </a:p>
        </p:txBody>
      </p:sp>
      <p:sp>
        <p:nvSpPr>
          <p:cNvPr id="307" name="Google Shape;307;p34"/>
          <p:cNvSpPr/>
          <p:nvPr/>
        </p:nvSpPr>
        <p:spPr>
          <a:xfrm>
            <a:off x="4307398"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08" name="Google Shape;308;p34"/>
          <p:cNvSpPr/>
          <p:nvPr/>
        </p:nvSpPr>
        <p:spPr>
          <a:xfrm>
            <a:off x="4592484"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09" name="Google Shape;309;p34"/>
          <p:cNvSpPr/>
          <p:nvPr/>
        </p:nvSpPr>
        <p:spPr>
          <a:xfrm>
            <a:off x="4029674"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10" name="Google Shape;310;p34"/>
          <p:cNvSpPr/>
          <p:nvPr/>
        </p:nvSpPr>
        <p:spPr>
          <a:xfrm>
            <a:off x="488407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311" name="Google Shape;311;p34"/>
          <p:cNvCxnSpPr/>
          <p:nvPr/>
        </p:nvCxnSpPr>
        <p:spPr>
          <a:xfrm>
            <a:off x="3955056"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312" name="Google Shape;312;p34"/>
          <p:cNvCxnSpPr/>
          <p:nvPr/>
        </p:nvCxnSpPr>
        <p:spPr>
          <a:xfrm>
            <a:off x="3955056" y="3382062"/>
            <a:ext cx="120300" cy="0"/>
          </a:xfrm>
          <a:prstGeom prst="straightConnector1">
            <a:avLst/>
          </a:prstGeom>
          <a:noFill/>
          <a:ln cap="rnd" cmpd="sng" w="44450">
            <a:solidFill>
              <a:srgbClr val="E50914"/>
            </a:solidFill>
            <a:prstDash val="solid"/>
            <a:miter lim="800000"/>
            <a:headEnd len="sm" w="sm" type="none"/>
            <a:tailEnd len="sm" w="sm" type="none"/>
          </a:ln>
        </p:spPr>
      </p:cxnSp>
      <p:sp>
        <p:nvSpPr>
          <p:cNvPr id="313" name="Google Shape;313;p34"/>
          <p:cNvSpPr txBox="1"/>
          <p:nvPr/>
        </p:nvSpPr>
        <p:spPr>
          <a:xfrm>
            <a:off x="3927595" y="2815389"/>
            <a:ext cx="13254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CUBIC SPLINE INTERPOLATION</a:t>
            </a:r>
            <a:endParaRPr sz="1100"/>
          </a:p>
        </p:txBody>
      </p:sp>
      <p:pic>
        <p:nvPicPr>
          <p:cNvPr id="314" name="Google Shape;314;p34"/>
          <p:cNvPicPr preferRelativeResize="0"/>
          <p:nvPr>
            <p:ph idx="5" type="pic"/>
          </p:nvPr>
        </p:nvPicPr>
        <p:blipFill rotWithShape="1">
          <a:blip r:embed="rId6">
            <a:alphaModFix/>
          </a:blip>
          <a:srcRect b="6792" l="0" r="0" t="6784"/>
          <a:stretch/>
        </p:blipFill>
        <p:spPr>
          <a:xfrm>
            <a:off x="7380574"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315" name="Google Shape;315;p34"/>
          <p:cNvSpPr/>
          <p:nvPr/>
        </p:nvSpPr>
        <p:spPr>
          <a:xfrm>
            <a:off x="7380605" y="1965052"/>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Google Shape;316;p34"/>
          <p:cNvSpPr/>
          <p:nvPr/>
        </p:nvSpPr>
        <p:spPr>
          <a:xfrm>
            <a:off x="747648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7" name="Google Shape;317;p34"/>
          <p:cNvSpPr/>
          <p:nvPr/>
        </p:nvSpPr>
        <p:spPr>
          <a:xfrm>
            <a:off x="776281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8" name="Google Shape;318;p34"/>
          <p:cNvSpPr/>
          <p:nvPr/>
        </p:nvSpPr>
        <p:spPr>
          <a:xfrm>
            <a:off x="8049137"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p34"/>
          <p:cNvSpPr/>
          <p:nvPr/>
        </p:nvSpPr>
        <p:spPr>
          <a:xfrm>
            <a:off x="833546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0" name="Google Shape;320;p34"/>
          <p:cNvSpPr txBox="1"/>
          <p:nvPr/>
        </p:nvSpPr>
        <p:spPr>
          <a:xfrm>
            <a:off x="7416905" y="3420081"/>
            <a:ext cx="1417800" cy="14916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Machine Learning models like Logistic Regression, Decision Tree Classifier, K Neighbors Classifier, Linear Discriminant Analysis, SVC, and GaussianNB were used to predict these values. This model was applied to the entire dataset and took into account factors like rainfall, temperature and humidity for the entire year to predict the same four values.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321" name="Google Shape;321;p34"/>
          <p:cNvSpPr/>
          <p:nvPr/>
        </p:nvSpPr>
        <p:spPr>
          <a:xfrm>
            <a:off x="7828830"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22" name="Google Shape;322;p34"/>
          <p:cNvSpPr/>
          <p:nvPr/>
        </p:nvSpPr>
        <p:spPr>
          <a:xfrm>
            <a:off x="8113916"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23" name="Google Shape;323;p34"/>
          <p:cNvSpPr/>
          <p:nvPr/>
        </p:nvSpPr>
        <p:spPr>
          <a:xfrm>
            <a:off x="7551106"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24" name="Google Shape;324;p34"/>
          <p:cNvSpPr/>
          <p:nvPr/>
        </p:nvSpPr>
        <p:spPr>
          <a:xfrm>
            <a:off x="8405507"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325" name="Google Shape;325;p34"/>
          <p:cNvCxnSpPr/>
          <p:nvPr/>
        </p:nvCxnSpPr>
        <p:spPr>
          <a:xfrm>
            <a:off x="748386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326" name="Google Shape;326;p34"/>
          <p:cNvCxnSpPr/>
          <p:nvPr/>
        </p:nvCxnSpPr>
        <p:spPr>
          <a:xfrm>
            <a:off x="7483868"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327" name="Google Shape;327;p34"/>
          <p:cNvSpPr txBox="1"/>
          <p:nvPr/>
        </p:nvSpPr>
        <p:spPr>
          <a:xfrm>
            <a:off x="7481046" y="2860464"/>
            <a:ext cx="12600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MACHINE LEARNING </a:t>
            </a:r>
            <a:endParaRPr sz="1100"/>
          </a:p>
        </p:txBody>
      </p:sp>
      <p:pic>
        <p:nvPicPr>
          <p:cNvPr id="328" name="Google Shape;328;p34"/>
          <p:cNvPicPr preferRelativeResize="0"/>
          <p:nvPr>
            <p:ph idx="5" type="pic"/>
          </p:nvPr>
        </p:nvPicPr>
        <p:blipFill rotWithShape="1">
          <a:blip r:embed="rId7">
            <a:alphaModFix/>
          </a:blip>
          <a:srcRect b="1037" l="0" r="0" t="1047"/>
          <a:stretch/>
        </p:blipFill>
        <p:spPr>
          <a:xfrm>
            <a:off x="230462"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329" name="Google Shape;329;p34"/>
          <p:cNvSpPr/>
          <p:nvPr/>
        </p:nvSpPr>
        <p:spPr>
          <a:xfrm>
            <a:off x="230442"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0" name="Google Shape;330;p34"/>
          <p:cNvSpPr/>
          <p:nvPr/>
        </p:nvSpPr>
        <p:spPr>
          <a:xfrm>
            <a:off x="32637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1" name="Google Shape;331;p34"/>
          <p:cNvSpPr/>
          <p:nvPr/>
        </p:nvSpPr>
        <p:spPr>
          <a:xfrm>
            <a:off x="61270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2" name="Google Shape;332;p34"/>
          <p:cNvSpPr/>
          <p:nvPr/>
        </p:nvSpPr>
        <p:spPr>
          <a:xfrm>
            <a:off x="899024"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3" name="Google Shape;333;p34"/>
          <p:cNvSpPr/>
          <p:nvPr/>
        </p:nvSpPr>
        <p:spPr>
          <a:xfrm>
            <a:off x="1185349"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4" name="Google Shape;334;p34"/>
          <p:cNvSpPr txBox="1"/>
          <p:nvPr/>
        </p:nvSpPr>
        <p:spPr>
          <a:xfrm>
            <a:off x="266793" y="3420081"/>
            <a:ext cx="1417800" cy="1269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In newton’s polynomial we can determine the coefficients ai  using the simple mathematical procedure. Since the polynomial goes through each data point, therefore for a data point (xi,yi), it’ll be f(xi)=yi, thus,</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rPr lang="en" sz="600">
                <a:solidFill>
                  <a:schemeClr val="lt1"/>
                </a:solidFill>
                <a:latin typeface="Inter"/>
                <a:ea typeface="Inter"/>
                <a:cs typeface="Inter"/>
                <a:sym typeface="Inter"/>
              </a:rPr>
              <a:t>f(x0)= a0=y0</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SzPts val="1100"/>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335" name="Google Shape;335;p34"/>
          <p:cNvSpPr/>
          <p:nvPr/>
        </p:nvSpPr>
        <p:spPr>
          <a:xfrm>
            <a:off x="678717"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36" name="Google Shape;336;p34"/>
          <p:cNvSpPr/>
          <p:nvPr/>
        </p:nvSpPr>
        <p:spPr>
          <a:xfrm>
            <a:off x="963803"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37" name="Google Shape;337;p34"/>
          <p:cNvSpPr/>
          <p:nvPr/>
        </p:nvSpPr>
        <p:spPr>
          <a:xfrm>
            <a:off x="400993"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338" name="Google Shape;338;p34"/>
          <p:cNvSpPr/>
          <p:nvPr/>
        </p:nvSpPr>
        <p:spPr>
          <a:xfrm>
            <a:off x="125539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339" name="Google Shape;339;p34"/>
          <p:cNvCxnSpPr/>
          <p:nvPr/>
        </p:nvCxnSpPr>
        <p:spPr>
          <a:xfrm>
            <a:off x="333755"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340" name="Google Shape;340;p34"/>
          <p:cNvCxnSpPr/>
          <p:nvPr/>
        </p:nvCxnSpPr>
        <p:spPr>
          <a:xfrm>
            <a:off x="333755"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341" name="Google Shape;341;p34"/>
          <p:cNvSpPr txBox="1"/>
          <p:nvPr/>
        </p:nvSpPr>
        <p:spPr>
          <a:xfrm>
            <a:off x="271809" y="2692389"/>
            <a:ext cx="12600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NEWTON POLYNOMIAL INTERPOLATION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