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3" r:id="rId5"/>
    <p:sldId id="262" r:id="rId6"/>
    <p:sldId id="259" r:id="rId7"/>
    <p:sldId id="260" r:id="rId8"/>
    <p:sldId id="261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4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8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7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3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B38E-F0EC-4566-A271-73B5DF506A6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CFC5-F774-4DA0-837D-A75D8CDBD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5958" y="1226552"/>
            <a:ext cx="8397766" cy="1061053"/>
          </a:xfrm>
        </p:spPr>
        <p:txBody>
          <a:bodyPr/>
          <a:lstStyle/>
          <a:p>
            <a:pPr algn="just"/>
            <a:r>
              <a:rPr lang="en-GB" b="1" dirty="0"/>
              <a:t>Phishing Simulation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676" y="2533581"/>
            <a:ext cx="9144000" cy="1655762"/>
          </a:xfrm>
        </p:spPr>
        <p:txBody>
          <a:bodyPr/>
          <a:lstStyle/>
          <a:p>
            <a:pPr algn="just"/>
            <a:r>
              <a:rPr lang="en-GB" b="1" dirty="0"/>
              <a:t>A Realistic Approach for Phishing Awareness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85890" y="3771659"/>
            <a:ext cx="27642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Research Interns: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 err="1"/>
              <a:t>K.Rithvik</a:t>
            </a:r>
            <a:r>
              <a:rPr lang="en-GB" b="1" dirty="0"/>
              <a:t> Reddy</a:t>
            </a:r>
          </a:p>
          <a:p>
            <a:pPr algn="just"/>
            <a:r>
              <a:rPr lang="en-GB" b="1" dirty="0" err="1"/>
              <a:t>G.Nishanth</a:t>
            </a:r>
            <a:r>
              <a:rPr lang="en-GB" b="1" dirty="0"/>
              <a:t> Reddy</a:t>
            </a:r>
          </a:p>
          <a:p>
            <a:pPr algn="just"/>
            <a:r>
              <a:rPr lang="en-GB" b="1" dirty="0" err="1"/>
              <a:t>V.Pranav</a:t>
            </a:r>
            <a:endParaRPr lang="en-GB" b="1" dirty="0"/>
          </a:p>
          <a:p>
            <a:pPr algn="just"/>
            <a:r>
              <a:rPr lang="en-GB" b="1" dirty="0" err="1"/>
              <a:t>Bhavana</a:t>
            </a:r>
            <a:r>
              <a:rPr lang="en-GB" b="1" dirty="0"/>
              <a:t> </a:t>
            </a:r>
            <a:r>
              <a:rPr lang="en-GB" b="1" dirty="0" smtClean="0"/>
              <a:t>Murthy</a:t>
            </a:r>
          </a:p>
          <a:p>
            <a:pPr algn="just"/>
            <a:r>
              <a:rPr lang="en-GB" b="1" dirty="0" err="1" smtClean="0"/>
              <a:t>G.Sanjana</a:t>
            </a:r>
            <a:endParaRPr lang="en-GB" b="1" dirty="0"/>
          </a:p>
          <a:p>
            <a:pPr algn="just"/>
            <a:r>
              <a:rPr lang="en-GB" b="1" dirty="0" err="1"/>
              <a:t>V.Nithin</a:t>
            </a:r>
            <a:endParaRPr lang="en-GB" b="1" dirty="0"/>
          </a:p>
          <a:p>
            <a:pPr algn="just"/>
            <a:r>
              <a:rPr lang="en-GB" b="1" dirty="0" err="1"/>
              <a:t>B.Nikhil</a:t>
            </a:r>
            <a:endParaRPr lang="en-GB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35422" y="4446060"/>
            <a:ext cx="36891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Principal Investigator:</a:t>
            </a:r>
          </a:p>
          <a:p>
            <a:pPr algn="just"/>
            <a:endParaRPr lang="en-GB" b="1" dirty="0"/>
          </a:p>
          <a:p>
            <a:pPr algn="just"/>
            <a:r>
              <a:rPr lang="en-IN" b="1" dirty="0" err="1"/>
              <a:t>Mr.</a:t>
            </a:r>
            <a:r>
              <a:rPr lang="en-IN" b="1" dirty="0"/>
              <a:t> </a:t>
            </a:r>
            <a:r>
              <a:rPr lang="en-IN" b="1" dirty="0" err="1"/>
              <a:t>Tanyyala</a:t>
            </a:r>
            <a:r>
              <a:rPr lang="en-IN" b="1" dirty="0"/>
              <a:t> Sai Kumar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848" y="578069"/>
            <a:ext cx="54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Sample Email Template: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1086836"/>
            <a:ext cx="10058400" cy="488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9" y="641131"/>
            <a:ext cx="10500092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90" y="189186"/>
            <a:ext cx="8884667" cy="64953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9" y="336331"/>
            <a:ext cx="8022881" cy="6159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1318391"/>
            <a:ext cx="3790950" cy="857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02565" y="3615559"/>
            <a:ext cx="29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logs of those who fall for phishing simulation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628993" y="3563007"/>
            <a:ext cx="3069021" cy="7777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168758" y="2175641"/>
            <a:ext cx="0" cy="1387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2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smtClean="0"/>
              <a:t>Agenda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37529"/>
            <a:ext cx="103868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/>
              <a:t>Reasons for Emails to fall in Inbox or Spam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/>
              <a:t>System Architecture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/>
              <a:t>Phishing Email Creation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/>
              <a:t>Email </a:t>
            </a:r>
            <a:r>
              <a:rPr lang="en-GB" sz="2800" b="1" dirty="0" err="1" smtClean="0"/>
              <a:t>Depolyment</a:t>
            </a:r>
            <a:r>
              <a:rPr lang="en-GB" sz="2800" b="1" dirty="0" smtClean="0"/>
              <a:t> and Tracking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/>
              <a:t>Reinforce Learning Strategies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7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Reca</a:t>
            </a:r>
            <a:r>
              <a:rPr lang="en-GB" b="1" dirty="0"/>
              <a:t>p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384" y="1477953"/>
            <a:ext cx="90494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Email Delivery Optimization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Template Expansion and Augmentation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Few-Shot Learning with LLM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Advanced Email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Server Infrastructure Enhancements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Progress Update and Status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9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182" y="25147"/>
            <a:ext cx="10515600" cy="1325563"/>
          </a:xfrm>
        </p:spPr>
        <p:txBody>
          <a:bodyPr/>
          <a:lstStyle/>
          <a:p>
            <a:r>
              <a:rPr lang="en-GB" b="1" dirty="0"/>
              <a:t>Reasons for Emails to fall in -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26" y="86201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INBOX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6636" y="885807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SPAM</a:t>
            </a:r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66609" y="1854355"/>
            <a:ext cx="5540130" cy="4734777"/>
          </a:xfrm>
        </p:spPr>
        <p:txBody>
          <a:bodyPr>
            <a:noAutofit/>
          </a:bodyPr>
          <a:lstStyle/>
          <a:p>
            <a:pPr algn="just"/>
            <a:r>
              <a:rPr lang="en-GB" sz="1600" b="1" dirty="0" smtClean="0"/>
              <a:t>Strong Sender Reputation</a:t>
            </a:r>
          </a:p>
          <a:p>
            <a:pPr marL="0" indent="0" algn="just">
              <a:buNone/>
            </a:pPr>
            <a:r>
              <a:rPr lang="en-GB" sz="1400" dirty="0" smtClean="0"/>
              <a:t>	Email providers track your sending history. A good reputation, based on low spam complaints and high engagement, signals trustworthiness.</a:t>
            </a:r>
          </a:p>
          <a:p>
            <a:pPr algn="just"/>
            <a:r>
              <a:rPr lang="en-GB" sz="1600" b="1" dirty="0" smtClean="0"/>
              <a:t>Relevant and Engaging Content</a:t>
            </a:r>
          </a:p>
          <a:p>
            <a:pPr marL="0" indent="0" algn="just">
              <a:buNone/>
            </a:pPr>
            <a:r>
              <a:rPr lang="en-GB" sz="1400" dirty="0" smtClean="0"/>
              <a:t>	Personalized, valuable content that recipients want to read encourages opens, clicks, and replies, boosting your sender reputation.</a:t>
            </a:r>
          </a:p>
          <a:p>
            <a:pPr algn="just"/>
            <a:r>
              <a:rPr lang="en-GB" sz="1600" b="1" dirty="0" smtClean="0"/>
              <a:t>Clean Email List</a:t>
            </a:r>
          </a:p>
          <a:p>
            <a:pPr marL="0" indent="0" algn="just">
              <a:buNone/>
            </a:pPr>
            <a:r>
              <a:rPr lang="en-GB" sz="1400" dirty="0" smtClean="0"/>
              <a:t>	Sending to valid, active addresses reduces bounces and spam traps, keeping your list healthy.</a:t>
            </a:r>
          </a:p>
          <a:p>
            <a:pPr algn="just"/>
            <a:r>
              <a:rPr lang="en-GB" sz="1600" b="1" dirty="0" smtClean="0"/>
              <a:t>Positive User Engagement</a:t>
            </a:r>
          </a:p>
          <a:p>
            <a:pPr marL="0" indent="0" algn="just">
              <a:buNone/>
            </a:pPr>
            <a:r>
              <a:rPr lang="en-GB" sz="1400" dirty="0" smtClean="0"/>
              <a:t>	Recipients who open, click, and interact with your emails signal to providers that your content is wanted, improving inbox placement.</a:t>
            </a:r>
          </a:p>
          <a:p>
            <a:pPr algn="just"/>
            <a:r>
              <a:rPr lang="en-GB" sz="1600" b="1" dirty="0" smtClean="0"/>
              <a:t>Properly Formatted Emails</a:t>
            </a:r>
            <a:r>
              <a:rPr lang="en-GB" sz="1600" dirty="0" smtClean="0"/>
              <a:t>                                                                                                                                                     </a:t>
            </a:r>
            <a:endParaRPr lang="en-GB" sz="1600" b="1" dirty="0" smtClean="0"/>
          </a:p>
          <a:p>
            <a:pPr marL="0" indent="0" algn="just">
              <a:buNone/>
            </a:pPr>
            <a:r>
              <a:rPr lang="en-GB" sz="1400" dirty="0" smtClean="0"/>
              <a:t>	 Avoid overly complex HTML or design elements that can trigger spam filters.</a:t>
            </a:r>
            <a:endParaRPr lang="en-IN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98766" y="1829065"/>
            <a:ext cx="5565672" cy="4151338"/>
          </a:xfrm>
        </p:spPr>
        <p:txBody>
          <a:bodyPr>
            <a:normAutofit/>
          </a:bodyPr>
          <a:lstStyle/>
          <a:p>
            <a:r>
              <a:rPr lang="en-GB" sz="1600" b="1" dirty="0" err="1" smtClean="0"/>
              <a:t>Spammy</a:t>
            </a:r>
            <a:r>
              <a:rPr lang="en-GB" sz="1600" b="1" dirty="0" smtClean="0"/>
              <a:t> (Triggering) Words and Phrases</a:t>
            </a:r>
          </a:p>
          <a:p>
            <a:pPr marL="0" indent="0">
              <a:buNone/>
            </a:pPr>
            <a:r>
              <a:rPr lang="en-GB" sz="1500" dirty="0"/>
              <a:t>	</a:t>
            </a:r>
            <a:r>
              <a:rPr lang="en-GB" sz="1500" dirty="0" smtClean="0"/>
              <a:t>Words and phrases commonly used in spam emails (e.g., "free," "guaranteed," "limited time offer").</a:t>
            </a:r>
          </a:p>
          <a:p>
            <a:r>
              <a:rPr lang="en-GB" sz="1600" b="1" dirty="0" smtClean="0"/>
              <a:t>Excessive Formatting</a:t>
            </a:r>
            <a:endParaRPr lang="en-GB" sz="1600" dirty="0"/>
          </a:p>
          <a:p>
            <a:pPr marL="0" indent="0">
              <a:buNone/>
            </a:pPr>
            <a:r>
              <a:rPr lang="en-GB" sz="1500" dirty="0" smtClean="0"/>
              <a:t>	Overuse of images, </a:t>
            </a:r>
            <a:r>
              <a:rPr lang="en-GB" sz="1500" dirty="0" err="1" smtClean="0"/>
              <a:t>colors</a:t>
            </a:r>
            <a:r>
              <a:rPr lang="en-GB" sz="1500" dirty="0" smtClean="0"/>
              <a:t>, and fonts can make your emails look suspicious.</a:t>
            </a:r>
          </a:p>
          <a:p>
            <a:r>
              <a:rPr lang="en-GB" sz="1600" b="1" dirty="0" smtClean="0"/>
              <a:t>HTML Errors</a:t>
            </a:r>
          </a:p>
          <a:p>
            <a:pPr marL="0" indent="0">
              <a:buNone/>
            </a:pPr>
            <a:r>
              <a:rPr lang="en-GB" sz="1500" b="1" dirty="0" smtClean="0"/>
              <a:t>	 </a:t>
            </a:r>
            <a:r>
              <a:rPr lang="en-GB" sz="1500" dirty="0" smtClean="0"/>
              <a:t>Poorly coded HTML can trigger spam filters.</a:t>
            </a:r>
          </a:p>
          <a:p>
            <a:r>
              <a:rPr lang="en-GB" sz="1600" b="1" dirty="0" smtClean="0"/>
              <a:t>Suspicious Attachments</a:t>
            </a:r>
            <a:endParaRPr lang="en-GB" sz="1600" dirty="0" smtClean="0"/>
          </a:p>
          <a:p>
            <a:pPr marL="0" indent="0">
              <a:buNone/>
            </a:pPr>
            <a:r>
              <a:rPr lang="en-GB" sz="1500" dirty="0" smtClean="0"/>
              <a:t>	Sending attachments from unknown senders is a red flag.</a:t>
            </a:r>
            <a:endParaRPr lang="en-IN" sz="1500" dirty="0"/>
          </a:p>
        </p:txBody>
      </p:sp>
      <p:sp>
        <p:nvSpPr>
          <p:cNvPr id="12" name="Rectangle 11"/>
          <p:cNvSpPr/>
          <p:nvPr/>
        </p:nvSpPr>
        <p:spPr>
          <a:xfrm>
            <a:off x="297642" y="1685924"/>
            <a:ext cx="5678064" cy="49556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6242570" y="1685924"/>
            <a:ext cx="5678064" cy="49556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3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59875" y="2694542"/>
            <a:ext cx="1313793" cy="8408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60016" y="2694542"/>
            <a:ext cx="1156138" cy="8408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8071" y="613172"/>
            <a:ext cx="7241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System Architecture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702765" y="2891279"/>
            <a:ext cx="96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</a:t>
            </a:r>
            <a:r>
              <a:rPr lang="en-GB" sz="2000" dirty="0" smtClean="0"/>
              <a:t>orpus</a:t>
            </a:r>
            <a:endParaRPr lang="en-IN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9301491" y="2527736"/>
            <a:ext cx="2028496" cy="115613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395040" y="2761011"/>
            <a:ext cx="1198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LLM Model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1107" y="2751862"/>
            <a:ext cx="1061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SMTP Server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7715" y="2717731"/>
            <a:ext cx="114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User’s Mailbox</a:t>
            </a:r>
            <a:endParaRPr lang="en-IN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14721" y="2651261"/>
            <a:ext cx="158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User Interaction</a:t>
            </a:r>
            <a:endParaRPr lang="en-IN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3908541" y="2685392"/>
            <a:ext cx="1313793" cy="8408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5553573" y="2670919"/>
            <a:ext cx="1313793" cy="8408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7288885" y="2581964"/>
            <a:ext cx="1587062" cy="101873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5" idx="3"/>
            <a:endCxn id="7" idx="1"/>
          </p:cNvCxnSpPr>
          <p:nvPr/>
        </p:nvCxnSpPr>
        <p:spPr>
          <a:xfrm>
            <a:off x="1716154" y="3114956"/>
            <a:ext cx="4437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1"/>
          </p:cNvCxnSpPr>
          <p:nvPr/>
        </p:nvCxnSpPr>
        <p:spPr>
          <a:xfrm>
            <a:off x="3471105" y="3105805"/>
            <a:ext cx="43743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 flipV="1">
            <a:off x="5222334" y="3091333"/>
            <a:ext cx="331239" cy="14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19" idx="1"/>
          </p:cNvCxnSpPr>
          <p:nvPr/>
        </p:nvCxnSpPr>
        <p:spPr>
          <a:xfrm>
            <a:off x="6867366" y="3091333"/>
            <a:ext cx="4215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  <a:endCxn id="11" idx="1"/>
          </p:cNvCxnSpPr>
          <p:nvPr/>
        </p:nvCxnSpPr>
        <p:spPr>
          <a:xfrm>
            <a:off x="8875947" y="3091334"/>
            <a:ext cx="425544" cy="1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0886" y="2748508"/>
            <a:ext cx="174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PhishSim360</a:t>
            </a:r>
          </a:p>
          <a:p>
            <a:r>
              <a:rPr lang="en-GB" dirty="0" smtClean="0"/>
              <a:t>Web Dashboard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60016" y="3825766"/>
            <a:ext cx="115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Manually crafted templates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159875" y="3846786"/>
            <a:ext cx="131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Generates phishing templates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072683" y="3846786"/>
            <a:ext cx="1059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Sends phishing emails to targeted users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717715" y="3825766"/>
            <a:ext cx="100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Receives phishing emails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7414721" y="3825766"/>
            <a:ext cx="1461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Tracks the user data, </a:t>
            </a:r>
          </a:p>
          <a:p>
            <a:r>
              <a:rPr lang="en-GB" dirty="0" smtClean="0"/>
              <a:t>log clicks,</a:t>
            </a:r>
          </a:p>
          <a:p>
            <a:r>
              <a:rPr lang="en-GB" dirty="0" smtClean="0"/>
              <a:t>IP </a:t>
            </a:r>
            <a:r>
              <a:rPr lang="en-GB" dirty="0" smtClean="0"/>
              <a:t>addresses</a:t>
            </a:r>
          </a:p>
          <a:p>
            <a:r>
              <a:rPr lang="en-GB" dirty="0" smtClean="0"/>
              <a:t>And learns about reinforce learning by phishing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9470886" y="3846786"/>
            <a:ext cx="1711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Displays analysis reports to both admin and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2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896" y="290512"/>
            <a:ext cx="9845566" cy="1143000"/>
          </a:xfrm>
        </p:spPr>
        <p:txBody>
          <a:bodyPr>
            <a:noAutofit/>
          </a:bodyPr>
          <a:lstStyle/>
          <a:p>
            <a:r>
              <a:rPr sz="3600" b="1" dirty="0"/>
              <a:t>Advanced AI-Powered Phishing Email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993" y="1867830"/>
            <a:ext cx="10152993" cy="4525963"/>
          </a:xfrm>
        </p:spPr>
        <p:txBody>
          <a:bodyPr>
            <a:normAutofit/>
          </a:bodyPr>
          <a:lstStyle/>
          <a:p>
            <a:pPr algn="just"/>
            <a:r>
              <a:rPr sz="2400" dirty="0"/>
              <a:t>Manually crafted phishing templates </a:t>
            </a:r>
            <a:r>
              <a:rPr lang="en-GB" sz="2400" dirty="0" smtClean="0"/>
              <a:t>of various categories </a:t>
            </a:r>
            <a:r>
              <a:rPr lang="en-GB" sz="2400" dirty="0" smtClean="0"/>
              <a:t>which laid the </a:t>
            </a:r>
            <a:r>
              <a:rPr sz="2400" dirty="0" smtClean="0"/>
              <a:t>  foundation</a:t>
            </a:r>
            <a:r>
              <a:rPr lang="en-GB" sz="2400" dirty="0" smtClean="0"/>
              <a:t> for our project.</a:t>
            </a:r>
            <a:endParaRPr sz="2400" dirty="0"/>
          </a:p>
          <a:p>
            <a:pPr algn="just"/>
            <a:r>
              <a:rPr lang="en-GB" sz="2400" dirty="0" smtClean="0"/>
              <a:t>By fine tuning the </a:t>
            </a:r>
            <a:r>
              <a:rPr sz="2400" dirty="0" smtClean="0"/>
              <a:t>Large </a:t>
            </a:r>
            <a:r>
              <a:rPr sz="2400" dirty="0"/>
              <a:t>Language Models (LLMs) </a:t>
            </a:r>
            <a:r>
              <a:rPr lang="en-GB" sz="2400" dirty="0" smtClean="0"/>
              <a:t>we </a:t>
            </a:r>
            <a:r>
              <a:rPr sz="2400" dirty="0" smtClean="0"/>
              <a:t>generate</a:t>
            </a:r>
            <a:r>
              <a:rPr lang="en-GB" sz="2400" dirty="0" smtClean="0"/>
              <a:t>d various</a:t>
            </a:r>
            <a:r>
              <a:rPr sz="2400" dirty="0" smtClean="0"/>
              <a:t> </a:t>
            </a:r>
            <a:r>
              <a:rPr sz="2400" dirty="0"/>
              <a:t>diverse, realistic </a:t>
            </a:r>
            <a:r>
              <a:rPr sz="2400" dirty="0" smtClean="0"/>
              <a:t>variations</a:t>
            </a:r>
            <a:r>
              <a:rPr lang="en-GB" sz="2400" dirty="0" smtClean="0"/>
              <a:t> of the email templates</a:t>
            </a:r>
            <a:r>
              <a:rPr sz="2400" dirty="0" smtClean="0"/>
              <a:t>.</a:t>
            </a:r>
            <a:endParaRPr sz="2400" dirty="0"/>
          </a:p>
          <a:p>
            <a:pPr algn="just"/>
            <a:r>
              <a:rPr sz="2400" dirty="0"/>
              <a:t>Fine-tuning on phishing </a:t>
            </a:r>
            <a:r>
              <a:rPr lang="en-GB" sz="2400" dirty="0" smtClean="0"/>
              <a:t>email templates</a:t>
            </a:r>
            <a:r>
              <a:rPr sz="2400" dirty="0" smtClean="0"/>
              <a:t> </a:t>
            </a:r>
            <a:r>
              <a:rPr sz="2400" dirty="0"/>
              <a:t>enhances accuracy and adaptability.</a:t>
            </a:r>
          </a:p>
          <a:p>
            <a:pPr algn="just"/>
            <a:r>
              <a:rPr sz="2400" dirty="0"/>
              <a:t>Few-shot prompting: Customizing emails for specific scenarios.</a:t>
            </a:r>
          </a:p>
          <a:p>
            <a:pPr algn="just"/>
            <a:r>
              <a:rPr sz="2400" dirty="0"/>
              <a:t>Sentiment analysis: Refining messages based on emotional triggers</a:t>
            </a:r>
            <a:r>
              <a:rPr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462" y="290512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/>
              <a:t>Realistic Email Deployment &amp;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144" y="1640663"/>
            <a:ext cx="10373711" cy="4525963"/>
          </a:xfrm>
        </p:spPr>
        <p:txBody>
          <a:bodyPr/>
          <a:lstStyle/>
          <a:p>
            <a:pPr algn="just"/>
            <a:r>
              <a:rPr dirty="0"/>
              <a:t>Uses an SMTP server for secure, large-scale email distribution.</a:t>
            </a:r>
          </a:p>
          <a:p>
            <a:pPr algn="just"/>
            <a:r>
              <a:rPr dirty="0"/>
              <a:t>Web-based interface allows administrators to launch phishing campaigns and monitor responses.</a:t>
            </a:r>
          </a:p>
          <a:p>
            <a:pPr algn="just"/>
            <a:r>
              <a:rPr dirty="0"/>
              <a:t>Secure database logs all user interactions such as link clicks, user IDs, and IP addresses.</a:t>
            </a:r>
          </a:p>
          <a:p>
            <a:pPr algn="just"/>
            <a:r>
              <a:rPr dirty="0"/>
              <a:t>Identifies high-risk individuals or departments.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437" y="227226"/>
            <a:ext cx="10515600" cy="1325563"/>
          </a:xfrm>
        </p:spPr>
        <p:txBody>
          <a:bodyPr>
            <a:normAutofit/>
          </a:bodyPr>
          <a:lstStyle/>
          <a:p>
            <a:r>
              <a:rPr sz="3200" b="1" dirty="0"/>
              <a:t>Transforming Interactions into Learning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906" y="16687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400" dirty="0"/>
              <a:t>Immediate feedback for users clicking phishing links.</a:t>
            </a:r>
          </a:p>
          <a:p>
            <a:pPr marL="0" indent="0" algn="just">
              <a:buNone/>
            </a:pPr>
            <a:r>
              <a:rPr lang="en-GB" sz="2400" b="1" dirty="0" smtClean="0"/>
              <a:t>Reinforce Learning By Actions</a:t>
            </a:r>
            <a:r>
              <a:rPr sz="2400" dirty="0" smtClean="0"/>
              <a:t>:</a:t>
            </a:r>
            <a:endParaRPr sz="2400" dirty="0"/>
          </a:p>
          <a:p>
            <a:pPr algn="just"/>
            <a:r>
              <a:rPr sz="2400" dirty="0"/>
              <a:t>1. Inspect the Link – Check for spelling errors and unusual subdomains.</a:t>
            </a:r>
          </a:p>
          <a:p>
            <a:pPr algn="just"/>
            <a:r>
              <a:rPr sz="2400" dirty="0"/>
              <a:t>2. Use Online Link Checkers – URLScan.io, </a:t>
            </a:r>
            <a:r>
              <a:rPr sz="2400" dirty="0" err="1"/>
              <a:t>VirusTotal</a:t>
            </a:r>
            <a:r>
              <a:rPr sz="2400" dirty="0"/>
              <a:t>, Google Safe Browsing.</a:t>
            </a:r>
          </a:p>
          <a:p>
            <a:pPr algn="just"/>
            <a:r>
              <a:rPr sz="2400" dirty="0"/>
              <a:t>3. Check Website Certificates – Verify SSL certificates.</a:t>
            </a:r>
          </a:p>
          <a:p>
            <a:pPr algn="just"/>
            <a:r>
              <a:rPr sz="2400" dirty="0"/>
              <a:t>4. Verify with the Sender – Contact them separately.</a:t>
            </a:r>
          </a:p>
          <a:p>
            <a:pPr algn="just"/>
            <a:r>
              <a:rPr sz="2400" dirty="0"/>
              <a:t>5. Report Phishing – Notify IT or cybersecurity organizations</a:t>
            </a:r>
            <a:r>
              <a:rPr dirty="0" smtClean="0"/>
              <a:t>.</a:t>
            </a:r>
            <a:endParaRPr lang="en-GB" dirty="0" smtClean="0"/>
          </a:p>
          <a:p>
            <a:pPr marL="0" indent="0" algn="just">
              <a:buNone/>
            </a:pPr>
            <a:r>
              <a:rPr lang="en-IN" sz="2400" dirty="0"/>
              <a:t>Additionally, we also provided few phishing statistics through which we provide awareness to the users about phishing and its threats.</a:t>
            </a:r>
          </a:p>
          <a:p>
            <a:pPr algn="just"/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5" y="1729443"/>
            <a:ext cx="10058400" cy="2648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1822" y="3846787"/>
            <a:ext cx="42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Campaign will be run by admin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21822" y="3846787"/>
            <a:ext cx="3090041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7966842" y="3053537"/>
            <a:ext cx="1" cy="793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3437" cy="1477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5" y="0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1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390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Phishing Simulation</vt:lpstr>
      <vt:lpstr>Agenda</vt:lpstr>
      <vt:lpstr>Recap</vt:lpstr>
      <vt:lpstr>Reasons for Emails to fall in -</vt:lpstr>
      <vt:lpstr>PowerPoint Presentation</vt:lpstr>
      <vt:lpstr>Advanced AI-Powered Phishing Email Creation</vt:lpstr>
      <vt:lpstr>Realistic Email Deployment &amp; Tracking</vt:lpstr>
      <vt:lpstr>Transforming Interactions into Learning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Simulation</dc:title>
  <dc:creator>Microsoft account</dc:creator>
  <cp:lastModifiedBy>Microsoft account</cp:lastModifiedBy>
  <cp:revision>18</cp:revision>
  <dcterms:created xsi:type="dcterms:W3CDTF">2025-02-07T16:39:39Z</dcterms:created>
  <dcterms:modified xsi:type="dcterms:W3CDTF">2025-02-09T15:48:06Z</dcterms:modified>
</cp:coreProperties>
</file>