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CB97365-EBCA-4027-87D5-99FC1D4DF0BB}" type="datetimeFigureOut">
              <a:rPr lang="en-US" smtClean="0"/>
              <a:pPr/>
              <a:t>1/28/2023</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a:lstStyle/>
          <a:p>
            <a:fld id="{69E29E33-B620-47F9-BB04-8846C2A5AFCC}" type="slidenum">
              <a:rPr kumimoji="0" lang="en-US" smtClean="0"/>
              <a:pPr/>
              <a:t>‹#›</a:t>
            </a:fld>
            <a:endParaRPr kumimoji="0"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CB97365-EBCA-4027-87D5-99FC1D4DF0BB}" type="datetimeFigureOut">
              <a:rPr lang="en-US" smtClean="0"/>
              <a:pPr/>
              <a:t>1/28/2023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B97365-EBCA-4027-87D5-99FC1D4DF0BB}" type="datetimeFigureOut">
              <a:rPr lang="en-US" smtClean="0"/>
              <a:pPr/>
              <a:t>1/28/2023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1/28/2023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CB97365-EBCA-4027-87D5-99FC1D4DF0BB}" type="datetimeFigureOut">
              <a:rPr lang="en-US" smtClean="0"/>
              <a:pPr/>
              <a:t>1/28/2023</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9E29E33-B620-47F9-BB04-8846C2A5AFCC}" type="slidenum">
              <a:rPr kumimoji="0" lang="en-US" smtClean="0"/>
              <a:pPr/>
              <a:t>‹#›</a:t>
            </a:fld>
            <a:endParaRPr kumimoji="0" lang="en-US" dirty="0">
              <a:solidFill>
                <a:schemeClr val="tx1">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TANZANITE TOKEN</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descr="$TZN.jpg"/>
          <p:cNvPicPr>
            <a:picLocks noChangeAspect="1"/>
          </p:cNvPicPr>
          <p:nvPr/>
        </p:nvPicPr>
        <p:blipFill>
          <a:blip r:embed="rId2"/>
          <a:stretch>
            <a:fillRect/>
          </a:stretch>
        </p:blipFill>
        <p:spPr>
          <a:xfrm>
            <a:off x="3286116" y="5072074"/>
            <a:ext cx="3000396" cy="157163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UTILITY</a:t>
            </a:r>
            <a:endParaRPr lang="en-US" dirty="0"/>
          </a:p>
        </p:txBody>
      </p:sp>
      <p:sp>
        <p:nvSpPr>
          <p:cNvPr id="3" name="Content Placeholder 2"/>
          <p:cNvSpPr>
            <a:spLocks noGrp="1"/>
          </p:cNvSpPr>
          <p:nvPr>
            <p:ph idx="1"/>
          </p:nvPr>
        </p:nvSpPr>
        <p:spPr/>
        <p:txBody>
          <a:bodyPr>
            <a:normAutofit lnSpcReduction="10000"/>
          </a:bodyPr>
          <a:lstStyle/>
          <a:p>
            <a:r>
              <a:rPr lang="en-US" dirty="0" smtClean="0"/>
              <a:t>Holding the TANZANITE token grants you some percentage of the token depending on the amount of the token that you have staked , this is given as a reward to all the holders of the token.</a:t>
            </a:r>
          </a:p>
          <a:p>
            <a:r>
              <a:rPr lang="en-US" dirty="0" smtClean="0"/>
              <a:t>All the holders of the token get the ability to participate in voting on the TANZANITE DAO</a:t>
            </a:r>
          </a:p>
          <a:p>
            <a:r>
              <a:rPr lang="en-US" dirty="0" smtClean="0"/>
              <a:t>Holders of the token can also become merchants and offer P2P  trading of the token.</a:t>
            </a:r>
          </a:p>
          <a:p>
            <a:r>
              <a:rPr lang="en-US" dirty="0" smtClean="0"/>
              <a:t>All holders of the token will get access to all the services that will be introduced later.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THE TOKEN</a:t>
            </a:r>
            <a:endParaRPr lang="en-US" dirty="0"/>
          </a:p>
        </p:txBody>
      </p:sp>
      <p:graphicFrame>
        <p:nvGraphicFramePr>
          <p:cNvPr id="6" name="Content Placeholder 5"/>
          <p:cNvGraphicFramePr>
            <a:graphicFrameLocks noGrp="1"/>
          </p:cNvGraphicFramePr>
          <p:nvPr>
            <p:ph idx="1"/>
          </p:nvPr>
        </p:nvGraphicFramePr>
        <p:xfrm>
          <a:off x="457200" y="1600200"/>
          <a:ext cx="8229600" cy="43484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CATEGORY</a:t>
                      </a:r>
                      <a:endParaRPr lang="en-US" dirty="0"/>
                    </a:p>
                  </a:txBody>
                  <a:tcPr/>
                </a:tc>
                <a:tc>
                  <a:txBody>
                    <a:bodyPr/>
                    <a:lstStyle/>
                    <a:p>
                      <a:pPr algn="ctr"/>
                      <a:r>
                        <a:rPr lang="en-US" dirty="0" smtClean="0"/>
                        <a:t>PERCENT</a:t>
                      </a:r>
                      <a:endParaRPr lang="en-US" dirty="0"/>
                    </a:p>
                  </a:txBody>
                  <a:tcPr/>
                </a:tc>
                <a:tc>
                  <a:txBody>
                    <a:bodyPr/>
                    <a:lstStyle/>
                    <a:p>
                      <a:pPr algn="ctr"/>
                      <a:r>
                        <a:rPr lang="en-US" dirty="0" smtClean="0"/>
                        <a:t>AMOUNT</a:t>
                      </a:r>
                      <a:endParaRPr lang="en-US" dirty="0"/>
                    </a:p>
                  </a:txBody>
                  <a:tcPr/>
                </a:tc>
              </a:tr>
              <a:tr h="370840">
                <a:tc>
                  <a:txBody>
                    <a:bodyPr/>
                    <a:lstStyle/>
                    <a:p>
                      <a:r>
                        <a:rPr lang="en-US" dirty="0" smtClean="0"/>
                        <a:t>SEED SALE</a:t>
                      </a:r>
                      <a:endParaRPr lang="en-US" dirty="0"/>
                    </a:p>
                  </a:txBody>
                  <a:tcPr/>
                </a:tc>
                <a:tc>
                  <a:txBody>
                    <a:bodyPr/>
                    <a:lstStyle/>
                    <a:p>
                      <a:pPr algn="ctr"/>
                      <a:r>
                        <a:rPr lang="en-US" dirty="0" smtClean="0"/>
                        <a:t>8%</a:t>
                      </a:r>
                      <a:endParaRPr lang="en-US" dirty="0"/>
                    </a:p>
                  </a:txBody>
                  <a:tcPr/>
                </a:tc>
                <a:tc>
                  <a:txBody>
                    <a:bodyPr/>
                    <a:lstStyle/>
                    <a:p>
                      <a:pPr algn="ctr"/>
                      <a:r>
                        <a:rPr lang="en-US" dirty="0" smtClean="0"/>
                        <a:t>8,000,000</a:t>
                      </a:r>
                      <a:endParaRPr lang="en-US" dirty="0"/>
                    </a:p>
                  </a:txBody>
                  <a:tcPr/>
                </a:tc>
              </a:tr>
              <a:tr h="370840">
                <a:tc>
                  <a:txBody>
                    <a:bodyPr/>
                    <a:lstStyle/>
                    <a:p>
                      <a:r>
                        <a:rPr lang="en-US" dirty="0" smtClean="0"/>
                        <a:t>PRIVATE SALE</a:t>
                      </a:r>
                      <a:endParaRPr lang="en-US" dirty="0"/>
                    </a:p>
                  </a:txBody>
                  <a:tcPr/>
                </a:tc>
                <a:tc>
                  <a:txBody>
                    <a:bodyPr/>
                    <a:lstStyle/>
                    <a:p>
                      <a:pPr algn="ctr"/>
                      <a:r>
                        <a:rPr lang="en-US" dirty="0" smtClean="0"/>
                        <a:t>12%</a:t>
                      </a:r>
                      <a:endParaRPr lang="en-US" dirty="0"/>
                    </a:p>
                  </a:txBody>
                  <a:tcPr/>
                </a:tc>
                <a:tc>
                  <a:txBody>
                    <a:bodyPr/>
                    <a:lstStyle/>
                    <a:p>
                      <a:pPr algn="ctr"/>
                      <a:r>
                        <a:rPr lang="en-US" dirty="0" smtClean="0"/>
                        <a:t>12,000,000</a:t>
                      </a:r>
                      <a:endParaRPr lang="en-US" dirty="0"/>
                    </a:p>
                  </a:txBody>
                  <a:tcPr/>
                </a:tc>
              </a:tr>
              <a:tr h="370840">
                <a:tc>
                  <a:txBody>
                    <a:bodyPr/>
                    <a:lstStyle/>
                    <a:p>
                      <a:r>
                        <a:rPr lang="en-US" dirty="0" smtClean="0"/>
                        <a:t>TEAM</a:t>
                      </a:r>
                      <a:endParaRPr lang="en-US" dirty="0"/>
                    </a:p>
                  </a:txBody>
                  <a:tcPr/>
                </a:tc>
                <a:tc>
                  <a:txBody>
                    <a:bodyPr/>
                    <a:lstStyle/>
                    <a:p>
                      <a:pPr algn="ctr"/>
                      <a:r>
                        <a:rPr lang="en-US" dirty="0" smtClean="0"/>
                        <a:t>10%</a:t>
                      </a:r>
                      <a:endParaRPr lang="en-US" dirty="0"/>
                    </a:p>
                  </a:txBody>
                  <a:tcPr/>
                </a:tc>
                <a:tc>
                  <a:txBody>
                    <a:bodyPr/>
                    <a:lstStyle/>
                    <a:p>
                      <a:pPr algn="ctr"/>
                      <a:r>
                        <a:rPr lang="en-US" dirty="0" smtClean="0"/>
                        <a:t>10,000,000</a:t>
                      </a:r>
                      <a:endParaRPr lang="en-US" dirty="0"/>
                    </a:p>
                  </a:txBody>
                  <a:tcPr/>
                </a:tc>
              </a:tr>
              <a:tr h="370840">
                <a:tc>
                  <a:txBody>
                    <a:bodyPr/>
                    <a:lstStyle/>
                    <a:p>
                      <a:r>
                        <a:rPr lang="en-US" dirty="0" smtClean="0"/>
                        <a:t>RESERVES</a:t>
                      </a:r>
                      <a:endParaRPr lang="en-US" dirty="0"/>
                    </a:p>
                  </a:txBody>
                  <a:tcPr/>
                </a:tc>
                <a:tc>
                  <a:txBody>
                    <a:bodyPr/>
                    <a:lstStyle/>
                    <a:p>
                      <a:pPr algn="ctr"/>
                      <a:r>
                        <a:rPr lang="en-US" dirty="0" smtClean="0"/>
                        <a:t>16%</a:t>
                      </a:r>
                      <a:endParaRPr lang="en-US" dirty="0"/>
                    </a:p>
                  </a:txBody>
                  <a:tcPr/>
                </a:tc>
                <a:tc>
                  <a:txBody>
                    <a:bodyPr/>
                    <a:lstStyle/>
                    <a:p>
                      <a:pPr algn="ctr"/>
                      <a:r>
                        <a:rPr lang="en-US" dirty="0" smtClean="0"/>
                        <a:t>16,000,000</a:t>
                      </a:r>
                      <a:endParaRPr lang="en-US" dirty="0"/>
                    </a:p>
                  </a:txBody>
                  <a:tcPr/>
                </a:tc>
              </a:tr>
              <a:tr h="370840">
                <a:tc>
                  <a:txBody>
                    <a:bodyPr/>
                    <a:lstStyle/>
                    <a:p>
                      <a:r>
                        <a:rPr lang="en-US" dirty="0" smtClean="0"/>
                        <a:t>MARKETING</a:t>
                      </a:r>
                      <a:endParaRPr lang="en-US" dirty="0"/>
                    </a:p>
                  </a:txBody>
                  <a:tcPr/>
                </a:tc>
                <a:tc>
                  <a:txBody>
                    <a:bodyPr/>
                    <a:lstStyle/>
                    <a:p>
                      <a:pPr algn="ctr"/>
                      <a:r>
                        <a:rPr lang="en-US" dirty="0" smtClean="0"/>
                        <a:t>10%</a:t>
                      </a:r>
                      <a:endParaRPr lang="en-US" dirty="0"/>
                    </a:p>
                  </a:txBody>
                  <a:tcPr/>
                </a:tc>
                <a:tc>
                  <a:txBody>
                    <a:bodyPr/>
                    <a:lstStyle/>
                    <a:p>
                      <a:pPr algn="ctr"/>
                      <a:r>
                        <a:rPr lang="en-US" dirty="0" smtClean="0"/>
                        <a:t>10,000,000</a:t>
                      </a:r>
                      <a:endParaRPr lang="en-US" dirty="0"/>
                    </a:p>
                  </a:txBody>
                  <a:tcPr/>
                </a:tc>
              </a:tr>
              <a:tr h="370840">
                <a:tc>
                  <a:txBody>
                    <a:bodyPr/>
                    <a:lstStyle/>
                    <a:p>
                      <a:r>
                        <a:rPr lang="en-US" dirty="0" smtClean="0"/>
                        <a:t>AIRDROP</a:t>
                      </a:r>
                      <a:endParaRPr lang="en-US" dirty="0"/>
                    </a:p>
                  </a:txBody>
                  <a:tcPr/>
                </a:tc>
                <a:tc>
                  <a:txBody>
                    <a:bodyPr/>
                    <a:lstStyle/>
                    <a:p>
                      <a:pPr algn="ctr"/>
                      <a:r>
                        <a:rPr lang="en-US" dirty="0" smtClean="0"/>
                        <a:t>2%</a:t>
                      </a:r>
                      <a:endParaRPr lang="en-US" dirty="0"/>
                    </a:p>
                  </a:txBody>
                  <a:tcPr/>
                </a:tc>
                <a:tc>
                  <a:txBody>
                    <a:bodyPr/>
                    <a:lstStyle/>
                    <a:p>
                      <a:pPr algn="ctr"/>
                      <a:r>
                        <a:rPr lang="en-US" dirty="0" smtClean="0"/>
                        <a:t>2,000,000</a:t>
                      </a:r>
                      <a:endParaRPr lang="en-US" dirty="0"/>
                    </a:p>
                  </a:txBody>
                  <a:tcPr/>
                </a:tc>
              </a:tr>
              <a:tr h="370840">
                <a:tc>
                  <a:txBody>
                    <a:bodyPr/>
                    <a:lstStyle/>
                    <a:p>
                      <a:r>
                        <a:rPr lang="en-US" dirty="0" smtClean="0"/>
                        <a:t>LIQUIDITY&amp;LIQUIDITY MINING</a:t>
                      </a:r>
                      <a:endParaRPr lang="en-US" dirty="0"/>
                    </a:p>
                  </a:txBody>
                  <a:tcPr/>
                </a:tc>
                <a:tc>
                  <a:txBody>
                    <a:bodyPr/>
                    <a:lstStyle/>
                    <a:p>
                      <a:pPr algn="ctr"/>
                      <a:r>
                        <a:rPr lang="en-US" dirty="0" smtClean="0"/>
                        <a:t>15%</a:t>
                      </a:r>
                      <a:endParaRPr lang="en-US" dirty="0"/>
                    </a:p>
                  </a:txBody>
                  <a:tcPr/>
                </a:tc>
                <a:tc>
                  <a:txBody>
                    <a:bodyPr/>
                    <a:lstStyle/>
                    <a:p>
                      <a:pPr algn="ctr"/>
                      <a:r>
                        <a:rPr lang="en-US" dirty="0" smtClean="0"/>
                        <a:t>15,000,000</a:t>
                      </a:r>
                      <a:endParaRPr lang="en-US" dirty="0"/>
                    </a:p>
                  </a:txBody>
                  <a:tcPr/>
                </a:tc>
              </a:tr>
              <a:tr h="370840">
                <a:tc>
                  <a:txBody>
                    <a:bodyPr/>
                    <a:lstStyle/>
                    <a:p>
                      <a:r>
                        <a:rPr lang="en-US" dirty="0" smtClean="0"/>
                        <a:t>FARMING POOL</a:t>
                      </a:r>
                      <a:endParaRPr lang="en-US" dirty="0"/>
                    </a:p>
                  </a:txBody>
                  <a:tcPr/>
                </a:tc>
                <a:tc>
                  <a:txBody>
                    <a:bodyPr/>
                    <a:lstStyle/>
                    <a:p>
                      <a:pPr algn="ctr"/>
                      <a:r>
                        <a:rPr lang="en-US" dirty="0" smtClean="0"/>
                        <a:t>27%</a:t>
                      </a:r>
                      <a:endParaRPr lang="en-US" dirty="0"/>
                    </a:p>
                  </a:txBody>
                  <a:tcPr/>
                </a:tc>
                <a:tc>
                  <a:txBody>
                    <a:bodyPr/>
                    <a:lstStyle/>
                    <a:p>
                      <a:pPr algn="ctr"/>
                      <a:r>
                        <a:rPr lang="en-US" dirty="0" smtClean="0"/>
                        <a:t>27,000,000</a:t>
                      </a:r>
                      <a:endParaRPr lang="en-US" dirty="0"/>
                    </a:p>
                  </a:txBody>
                  <a:tcPr/>
                </a:tc>
              </a:tr>
              <a:tr h="741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TOTAL</a:t>
                      </a:r>
                      <a:endParaRPr lang="en-US" dirty="0"/>
                    </a:p>
                  </a:txBody>
                  <a:tcPr/>
                </a:tc>
                <a:tc>
                  <a:txBody>
                    <a:bodyPr/>
                    <a:lstStyle/>
                    <a:p>
                      <a:pPr algn="ctr"/>
                      <a:r>
                        <a:rPr lang="en-US" dirty="0" smtClean="0"/>
                        <a:t>100%</a:t>
                      </a:r>
                      <a:endParaRPr lang="en-US" dirty="0"/>
                    </a:p>
                  </a:txBody>
                  <a:tcPr/>
                </a:tc>
                <a:tc>
                  <a:txBody>
                    <a:bodyPr/>
                    <a:lstStyle/>
                    <a:p>
                      <a:pPr algn="ctr"/>
                      <a:r>
                        <a:rPr lang="en-US" dirty="0" smtClean="0"/>
                        <a:t>100,000,000</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Automated market Maker (AMM) is one among the most important parts of the </a:t>
            </a:r>
            <a:r>
              <a:rPr lang="en-US" dirty="0" err="1" smtClean="0"/>
              <a:t>DeFi</a:t>
            </a:r>
            <a:r>
              <a:rPr lang="en-US" dirty="0" smtClean="0"/>
              <a:t> ecosystem allowing digital assets to be traded in an automatic way without permission by using liquidity pools rather than a traditional market of buyers and sellers.</a:t>
            </a:r>
          </a:p>
          <a:p>
            <a:r>
              <a:rPr lang="en-US" dirty="0" smtClean="0"/>
              <a:t>Users can trade TANZANITE token on </a:t>
            </a:r>
            <a:r>
              <a:rPr lang="en-US" dirty="0" err="1" smtClean="0"/>
              <a:t>differtent</a:t>
            </a:r>
            <a:r>
              <a:rPr lang="en-US" dirty="0" smtClean="0"/>
              <a:t> decentralized exchanges like </a:t>
            </a:r>
            <a:r>
              <a:rPr lang="en-US" dirty="0" err="1" smtClean="0"/>
              <a:t>PancakeSwap</a:t>
            </a:r>
            <a:r>
              <a:rPr lang="en-US" dirty="0" smtClean="0"/>
              <a:t> and many others by just using our token smart contract address</a:t>
            </a:r>
          </a:p>
          <a:p>
            <a:r>
              <a:rPr lang="en-US" dirty="0" smtClean="0"/>
              <a:t>Users will also be able to trade the token on centralized exchanges of which later the token will be listed 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LIQUIDITY LOCKERS</a:t>
            </a:r>
            <a:endParaRPr lang="en-US" dirty="0"/>
          </a:p>
        </p:txBody>
      </p:sp>
      <p:sp>
        <p:nvSpPr>
          <p:cNvPr id="3" name="Content Placeholder 2"/>
          <p:cNvSpPr>
            <a:spLocks noGrp="1"/>
          </p:cNvSpPr>
          <p:nvPr>
            <p:ph idx="1"/>
          </p:nvPr>
        </p:nvSpPr>
        <p:spPr/>
        <p:txBody>
          <a:bodyPr/>
          <a:lstStyle/>
          <a:p>
            <a:r>
              <a:rPr lang="en-US" dirty="0" smtClean="0"/>
              <a:t>In the </a:t>
            </a:r>
            <a:r>
              <a:rPr lang="en-US" dirty="0" err="1" smtClean="0"/>
              <a:t>DeFi</a:t>
            </a:r>
            <a:r>
              <a:rPr lang="en-US" dirty="0" smtClean="0"/>
              <a:t> area liquidity locker has become very </a:t>
            </a:r>
            <a:r>
              <a:rPr lang="en-US" dirty="0" err="1" smtClean="0"/>
              <a:t>crusial</a:t>
            </a:r>
            <a:r>
              <a:rPr lang="en-US" dirty="0" smtClean="0"/>
              <a:t> , this is make sure the project is </a:t>
            </a:r>
            <a:r>
              <a:rPr lang="en-US" dirty="0" err="1" smtClean="0"/>
              <a:t>trustworth</a:t>
            </a:r>
            <a:r>
              <a:rPr lang="en-US" dirty="0" smtClean="0"/>
              <a:t> and live  therefore no investor would like to invest in rugs where one becomes unable to sell or trade back the token.</a:t>
            </a:r>
          </a:p>
          <a:p>
            <a:r>
              <a:rPr lang="en-US" dirty="0" smtClean="0"/>
              <a:t>Hence we will lock some of our tokens in liquidity lockers for longer period of time of </a:t>
            </a:r>
            <a:r>
              <a:rPr lang="en-US" dirty="0" err="1" smtClean="0"/>
              <a:t>upto</a:t>
            </a:r>
            <a:r>
              <a:rPr lang="en-US" dirty="0" smtClean="0"/>
              <a:t> 5 to 10 years.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FARMING</a:t>
            </a:r>
            <a:endParaRPr lang="en-US" dirty="0"/>
          </a:p>
        </p:txBody>
      </p:sp>
      <p:sp>
        <p:nvSpPr>
          <p:cNvPr id="3" name="Content Placeholder 2"/>
          <p:cNvSpPr>
            <a:spLocks noGrp="1"/>
          </p:cNvSpPr>
          <p:nvPr>
            <p:ph idx="1"/>
          </p:nvPr>
        </p:nvSpPr>
        <p:spPr/>
        <p:txBody>
          <a:bodyPr/>
          <a:lstStyle/>
          <a:p>
            <a:r>
              <a:rPr lang="en-US" dirty="0" smtClean="0"/>
              <a:t>Any </a:t>
            </a:r>
            <a:r>
              <a:rPr lang="en-US" dirty="0" err="1" smtClean="0"/>
              <a:t>cryptocurrency</a:t>
            </a:r>
            <a:r>
              <a:rPr lang="en-US" dirty="0" smtClean="0"/>
              <a:t> or token must establish  market depth and stimulate liquidity. Farming feature provides project developers a method to reward their community by setting up a vault hence all the users providing liquidity through farming that is joining our farming vault will be rewarded with free TANZANITE TOKENS.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0" y="1397000"/>
          <a:ext cx="6096000" cy="32105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Q1 2023</a:t>
                      </a:r>
                      <a:endParaRPr lang="en-US" dirty="0"/>
                    </a:p>
                  </a:txBody>
                  <a:tcPr/>
                </a:tc>
                <a:tc>
                  <a:txBody>
                    <a:bodyPr/>
                    <a:lstStyle/>
                    <a:p>
                      <a:r>
                        <a:rPr lang="en-US" dirty="0" smtClean="0"/>
                        <a:t>Q2  2024</a:t>
                      </a:r>
                      <a:endParaRPr lang="en-US" dirty="0"/>
                    </a:p>
                  </a:txBody>
                  <a:tcPr/>
                </a:tc>
                <a:tc>
                  <a:txBody>
                    <a:bodyPr/>
                    <a:lstStyle/>
                    <a:p>
                      <a:r>
                        <a:rPr lang="en-US" dirty="0" smtClean="0"/>
                        <a:t>Q3 2025</a:t>
                      </a:r>
                      <a:endParaRPr lang="en-US" dirty="0"/>
                    </a:p>
                  </a:txBody>
                  <a:tcPr/>
                </a:tc>
              </a:tr>
              <a:tr h="370840">
                <a:tc>
                  <a:txBody>
                    <a:bodyPr/>
                    <a:lstStyle/>
                    <a:p>
                      <a:r>
                        <a:rPr lang="en-US" dirty="0" smtClean="0"/>
                        <a:t>Idea formation</a:t>
                      </a:r>
                      <a:endParaRPr lang="en-US" dirty="0"/>
                    </a:p>
                  </a:txBody>
                  <a:tcPr/>
                </a:tc>
                <a:tc>
                  <a:txBody>
                    <a:bodyPr/>
                    <a:lstStyle/>
                    <a:p>
                      <a:r>
                        <a:rPr lang="en-US" dirty="0" smtClean="0"/>
                        <a:t>Seed sale round</a:t>
                      </a:r>
                      <a:endParaRPr lang="en-US" dirty="0"/>
                    </a:p>
                  </a:txBody>
                  <a:tcPr/>
                </a:tc>
                <a:tc>
                  <a:txBody>
                    <a:bodyPr/>
                    <a:lstStyle/>
                    <a:p>
                      <a:r>
                        <a:rPr lang="en-US" dirty="0" smtClean="0"/>
                        <a:t>ICO</a:t>
                      </a:r>
                      <a:r>
                        <a:rPr lang="en-US" baseline="0" dirty="0" smtClean="0"/>
                        <a:t> </a:t>
                      </a:r>
                      <a:endParaRPr lang="en-US" dirty="0"/>
                    </a:p>
                  </a:txBody>
                  <a:tcPr/>
                </a:tc>
              </a:tr>
              <a:tr h="370840">
                <a:tc>
                  <a:txBody>
                    <a:bodyPr/>
                    <a:lstStyle/>
                    <a:p>
                      <a:r>
                        <a:rPr lang="en-US" dirty="0" smtClean="0"/>
                        <a:t>Team formation</a:t>
                      </a:r>
                      <a:endParaRPr lang="en-US" dirty="0"/>
                    </a:p>
                  </a:txBody>
                  <a:tcPr/>
                </a:tc>
                <a:tc>
                  <a:txBody>
                    <a:bodyPr/>
                    <a:lstStyle/>
                    <a:p>
                      <a:r>
                        <a:rPr lang="en-US" dirty="0" smtClean="0"/>
                        <a:t>Private sale Round</a:t>
                      </a:r>
                      <a:endParaRPr lang="en-US" dirty="0"/>
                    </a:p>
                  </a:txBody>
                  <a:tcPr/>
                </a:tc>
                <a:tc>
                  <a:txBody>
                    <a:bodyPr/>
                    <a:lstStyle/>
                    <a:p>
                      <a:r>
                        <a:rPr lang="en-US" dirty="0" smtClean="0"/>
                        <a:t>Listing on Centralized</a:t>
                      </a:r>
                      <a:r>
                        <a:rPr lang="en-US" baseline="0" dirty="0" smtClean="0"/>
                        <a:t> exchange</a:t>
                      </a:r>
                      <a:endParaRPr lang="en-US" dirty="0"/>
                    </a:p>
                  </a:txBody>
                  <a:tcPr/>
                </a:tc>
              </a:tr>
              <a:tr h="370840">
                <a:tc>
                  <a:txBody>
                    <a:bodyPr/>
                    <a:lstStyle/>
                    <a:p>
                      <a:r>
                        <a:rPr lang="en-US" baseline="0" dirty="0" smtClean="0"/>
                        <a:t>Creating GITHUB organization</a:t>
                      </a:r>
                    </a:p>
                  </a:txBody>
                  <a:tcPr/>
                </a:tc>
                <a:tc>
                  <a:txBody>
                    <a:bodyPr/>
                    <a:lstStyle/>
                    <a:p>
                      <a:r>
                        <a:rPr lang="en-US" dirty="0" smtClean="0"/>
                        <a:t>Smart</a:t>
                      </a:r>
                      <a:r>
                        <a:rPr lang="en-US" baseline="0" dirty="0" smtClean="0"/>
                        <a:t> </a:t>
                      </a:r>
                      <a:r>
                        <a:rPr lang="en-US" dirty="0" smtClean="0"/>
                        <a:t>Contract Address audit</a:t>
                      </a:r>
                      <a:endParaRPr lang="en-US" dirty="0"/>
                    </a:p>
                  </a:txBody>
                  <a:tcPr/>
                </a:tc>
                <a:tc>
                  <a:txBody>
                    <a:bodyPr/>
                    <a:lstStyle/>
                    <a:p>
                      <a:r>
                        <a:rPr lang="en-US" dirty="0" smtClean="0"/>
                        <a:t>Seeking</a:t>
                      </a:r>
                      <a:r>
                        <a:rPr lang="en-US" baseline="0" dirty="0" smtClean="0"/>
                        <a:t> for partners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Releasing</a:t>
                      </a:r>
                      <a:r>
                        <a:rPr lang="en-US" baseline="0" dirty="0" smtClean="0"/>
                        <a:t> Airdrops</a:t>
                      </a:r>
                    </a:p>
                    <a:p>
                      <a:endParaRPr lang="en-US" dirty="0"/>
                    </a:p>
                  </a:txBody>
                  <a:tcPr/>
                </a:tc>
                <a:tc>
                  <a:txBody>
                    <a:bodyPr/>
                    <a:lstStyle/>
                    <a:p>
                      <a:r>
                        <a:rPr lang="en-US" dirty="0" smtClean="0"/>
                        <a:t>Marketing Strategy</a:t>
                      </a:r>
                      <a:endParaRPr lang="en-US" dirty="0"/>
                    </a:p>
                  </a:txBody>
                  <a:tcPr/>
                </a:tc>
                <a:tc>
                  <a:txBody>
                    <a:bodyPr/>
                    <a:lstStyle/>
                    <a:p>
                      <a:r>
                        <a:rPr lang="en-US" dirty="0" smtClean="0"/>
                        <a:t>Purchasing stocks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TWITTER @</a:t>
            </a:r>
            <a:r>
              <a:rPr lang="en-US" dirty="0" err="1" smtClean="0"/>
              <a:t>tzntoken</a:t>
            </a:r>
            <a:endParaRPr lang="en-US" dirty="0" smtClean="0"/>
          </a:p>
          <a:p>
            <a:r>
              <a:rPr lang="en-US" dirty="0" smtClean="0"/>
              <a:t>TELEGRAM @TANZANITE_TZN</a:t>
            </a:r>
          </a:p>
          <a:p>
            <a:pPr>
              <a:buNone/>
            </a:pPr>
            <a:r>
              <a:rPr lang="en-US" dirty="0" err="1" smtClean="0"/>
              <a:t>T.me</a:t>
            </a:r>
            <a:r>
              <a:rPr lang="en-US" dirty="0" smtClean="0"/>
              <a:t>/TANZANITE_TZN</a:t>
            </a:r>
          </a:p>
          <a:p>
            <a:pPr>
              <a:buNone/>
            </a:pPr>
            <a:r>
              <a:rPr lang="en-US" dirty="0" smtClean="0"/>
              <a:t>WEBSITE :</a:t>
            </a:r>
          </a:p>
          <a:p>
            <a:pPr>
              <a:buNone/>
            </a:pPr>
            <a:r>
              <a:rPr lang="en-US" dirty="0" smtClean="0"/>
              <a:t>www.github.com/TANZANITE-TOKEN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sp>
        <p:nvSpPr>
          <p:cNvPr id="3" name="Content Placeholder 2"/>
          <p:cNvSpPr>
            <a:spLocks noGrp="1"/>
          </p:cNvSpPr>
          <p:nvPr>
            <p:ph idx="1"/>
          </p:nvPr>
        </p:nvSpPr>
        <p:spPr/>
        <p:txBody>
          <a:bodyPr>
            <a:normAutofit fontScale="92500" lnSpcReduction="20000"/>
          </a:bodyPr>
          <a:lstStyle/>
          <a:p>
            <a:pPr marL="651510" indent="-514350">
              <a:buNone/>
            </a:pPr>
            <a:r>
              <a:rPr lang="en-US" dirty="0" smtClean="0"/>
              <a:t>01. INTRODUCTION</a:t>
            </a:r>
          </a:p>
          <a:p>
            <a:pPr marL="651510" indent="-514350"/>
            <a:r>
              <a:rPr lang="en-US" dirty="0" smtClean="0"/>
              <a:t>Introduction</a:t>
            </a:r>
          </a:p>
          <a:p>
            <a:pPr marL="651510" indent="-514350"/>
            <a:r>
              <a:rPr lang="en-US" dirty="0" smtClean="0"/>
              <a:t>Abstract and Vision</a:t>
            </a:r>
          </a:p>
          <a:p>
            <a:pPr marL="651510" indent="-514350">
              <a:buNone/>
            </a:pPr>
            <a:r>
              <a:rPr lang="en-US" dirty="0" smtClean="0"/>
              <a:t>02. TOKEN OVERVIEW</a:t>
            </a:r>
          </a:p>
          <a:p>
            <a:pPr marL="651510" indent="-514350"/>
            <a:r>
              <a:rPr lang="en-US" dirty="0" err="1" smtClean="0"/>
              <a:t>Tokenomics</a:t>
            </a:r>
            <a:endParaRPr lang="en-US" dirty="0" smtClean="0"/>
          </a:p>
          <a:p>
            <a:pPr marL="651510" indent="-514350"/>
            <a:r>
              <a:rPr lang="en-US" dirty="0" smtClean="0"/>
              <a:t>Token Utility</a:t>
            </a:r>
          </a:p>
          <a:p>
            <a:pPr marL="651510" indent="-514350">
              <a:buNone/>
            </a:pPr>
            <a:r>
              <a:rPr lang="en-US" dirty="0" smtClean="0"/>
              <a:t>03. ECOSYSTEM</a:t>
            </a:r>
          </a:p>
          <a:p>
            <a:pPr marL="651510" indent="-514350"/>
            <a:r>
              <a:rPr lang="en-US" dirty="0" smtClean="0"/>
              <a:t>AMM</a:t>
            </a:r>
          </a:p>
          <a:p>
            <a:pPr marL="651510" indent="-514350"/>
            <a:r>
              <a:rPr lang="en-US" dirty="0" smtClean="0"/>
              <a:t>Liquidity Lockers</a:t>
            </a:r>
          </a:p>
          <a:p>
            <a:pPr marL="651510" indent="-514350"/>
            <a:r>
              <a:rPr lang="en-US" dirty="0" smtClean="0"/>
              <a:t>Farming and Staking</a:t>
            </a:r>
          </a:p>
          <a:p>
            <a:pPr marL="651510" indent="-514350">
              <a:buNone/>
            </a:pPr>
            <a:r>
              <a:rPr lang="en-US" dirty="0" smtClean="0"/>
              <a:t>04.ROADMAP</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TANZANITE purpose is to allow anyone to be able to own a stake in the global Stocks by just purchasing TANZANITE TOKEN </a:t>
            </a:r>
          </a:p>
          <a:p>
            <a:r>
              <a:rPr lang="en-US" dirty="0" smtClean="0"/>
              <a:t>TANZANITE TOKEN is built under </a:t>
            </a:r>
            <a:r>
              <a:rPr lang="en-US" dirty="0" err="1" smtClean="0"/>
              <a:t>Binance</a:t>
            </a:r>
            <a:r>
              <a:rPr lang="en-US" dirty="0" smtClean="0"/>
              <a:t> Smart Chain , this is because the chain is simple, fast and has very low gas fees.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success of </a:t>
            </a:r>
            <a:r>
              <a:rPr lang="en-US" dirty="0" err="1" smtClean="0"/>
              <a:t>DeFi</a:t>
            </a:r>
            <a:r>
              <a:rPr lang="en-US" dirty="0" smtClean="0"/>
              <a:t> applications has been remarkable since their introduction and although being limited at first their growth has accelerated to catapult the industry surrounding financial disintermediation to a </a:t>
            </a:r>
            <a:r>
              <a:rPr lang="en-US" dirty="0" err="1" smtClean="0"/>
              <a:t>mult</a:t>
            </a:r>
            <a:r>
              <a:rPr lang="en-US" dirty="0" smtClean="0"/>
              <a:t>-billion dollar behemoth.</a:t>
            </a:r>
          </a:p>
          <a:p>
            <a:r>
              <a:rPr lang="en-US" dirty="0" smtClean="0"/>
              <a:t>To replace the current financial system’s core </a:t>
            </a:r>
            <a:r>
              <a:rPr lang="en-US" dirty="0" err="1" smtClean="0"/>
              <a:t>institutions,decentralized</a:t>
            </a:r>
            <a:r>
              <a:rPr lang="en-US" dirty="0" smtClean="0"/>
              <a:t> apps have become  increasingly sophisticated and </a:t>
            </a:r>
            <a:r>
              <a:rPr lang="en-US" dirty="0" err="1" smtClean="0"/>
              <a:t>effecientin</a:t>
            </a:r>
            <a:r>
              <a:rPr lang="en-US" dirty="0" smtClean="0"/>
              <a:t> terms of lending and borrowing mechanisms, risk management and formation of on-chain </a:t>
            </a:r>
            <a:r>
              <a:rPr lang="en-US" dirty="0" err="1" smtClean="0"/>
              <a:t>liquidities.The</a:t>
            </a:r>
            <a:r>
              <a:rPr lang="en-US" dirty="0" smtClean="0"/>
              <a:t> rate at which inventions occur has never been faster and it is exponentially growing faster.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TANZANITE TOKEN HAS LAUNCHED IN DECEMBER 2022. With a total amount of minted tokens being 100,000,000 TZN. This is the final amount of the tokens minted the total supply of the TANZANITE tokens will never exceed this initial minted amount that is why our smart contract does not allow minting of the tokens. All TANZANITE tokens are being held by the TANZANIA WALLSTREET company and it is the legal body which sells the tokens and after the exchange the money is used in investing in stocks and  in operation of the project.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MISSION</a:t>
            </a:r>
            <a:endParaRPr lang="en-US" dirty="0"/>
          </a:p>
        </p:txBody>
      </p:sp>
      <p:sp>
        <p:nvSpPr>
          <p:cNvPr id="3" name="Content Placeholder 2"/>
          <p:cNvSpPr>
            <a:spLocks noGrp="1"/>
          </p:cNvSpPr>
          <p:nvPr>
            <p:ph idx="1"/>
          </p:nvPr>
        </p:nvSpPr>
        <p:spPr/>
        <p:txBody>
          <a:bodyPr/>
          <a:lstStyle/>
          <a:p>
            <a:r>
              <a:rPr lang="en-US" dirty="0" smtClean="0"/>
              <a:t>TANZANITE ‘S major goal is to help people invest in global stocks in an easy , better and safer way hence investing globally but locally</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a:t>
            </a:r>
            <a:endParaRPr lang="en-US" dirty="0"/>
          </a:p>
        </p:txBody>
      </p:sp>
      <p:sp>
        <p:nvSpPr>
          <p:cNvPr id="3" name="Content Placeholder 2"/>
          <p:cNvSpPr>
            <a:spLocks noGrp="1"/>
          </p:cNvSpPr>
          <p:nvPr>
            <p:ph idx="1"/>
          </p:nvPr>
        </p:nvSpPr>
        <p:spPr/>
        <p:txBody>
          <a:bodyPr/>
          <a:lstStyle/>
          <a:p>
            <a:r>
              <a:rPr lang="en-US" dirty="0" smtClean="0"/>
              <a:t>TANZANITE is motivated by a strong desire to help  others and we are looking forward to the positive behavior from our community  which sets us apart.</a:t>
            </a:r>
          </a:p>
          <a:p>
            <a:r>
              <a:rPr lang="en-US" dirty="0" smtClean="0"/>
              <a:t>Positive or negative </a:t>
            </a:r>
            <a:r>
              <a:rPr lang="en-US" dirty="0" err="1" smtClean="0"/>
              <a:t>critism</a:t>
            </a:r>
            <a:r>
              <a:rPr lang="en-US" dirty="0" smtClean="0"/>
              <a:t> is vital so long as we  learn something from the interaction we get everyday from the community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OVERVIEW</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TOKENOMICS</a:t>
            </a:r>
            <a:endParaRPr lang="en-US" dirty="0"/>
          </a:p>
        </p:txBody>
      </p:sp>
      <p:sp>
        <p:nvSpPr>
          <p:cNvPr id="3" name="Content Placeholder 2"/>
          <p:cNvSpPr>
            <a:spLocks noGrp="1"/>
          </p:cNvSpPr>
          <p:nvPr>
            <p:ph idx="1"/>
          </p:nvPr>
        </p:nvSpPr>
        <p:spPr/>
        <p:txBody>
          <a:bodyPr/>
          <a:lstStyle/>
          <a:p>
            <a:r>
              <a:rPr lang="en-US" dirty="0" smtClean="0"/>
              <a:t>TANZANITE TOKEN  has been built with the idea of creating long term value. The token itself is a proof of stake token built under the </a:t>
            </a:r>
            <a:r>
              <a:rPr lang="en-US" dirty="0" err="1" smtClean="0"/>
              <a:t>Binance</a:t>
            </a:r>
            <a:r>
              <a:rPr lang="en-US" dirty="0" smtClean="0"/>
              <a:t> Smart Chain</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127</TotalTime>
  <Words>756</Words>
  <Application>Microsoft Office PowerPoint</Application>
  <PresentationFormat>On-screen Show (4:3)</PresentationFormat>
  <Paragraphs>97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Apex</vt:lpstr>
      <vt:lpstr>TANZANITE TOKEN</vt:lpstr>
      <vt:lpstr>TABLE OF CONTENT</vt:lpstr>
      <vt:lpstr>INTRODUCTION</vt:lpstr>
      <vt:lpstr>ABSTRACT</vt:lpstr>
      <vt:lpstr>ABSTRACT</vt:lpstr>
      <vt:lpstr>MISSION</vt:lpstr>
      <vt:lpstr>VISION</vt:lpstr>
      <vt:lpstr>TOKEN OVERVIEW</vt:lpstr>
      <vt:lpstr>TOKENOMICS</vt:lpstr>
      <vt:lpstr>TOKEN UTILITY</vt:lpstr>
      <vt:lpstr>DISTRIBUTION OF THE TOKEN</vt:lpstr>
      <vt:lpstr>ECOSYSTEM</vt:lpstr>
      <vt:lpstr>LIQUIDITY LOCKERS</vt:lpstr>
      <vt:lpstr>FARMING</vt:lpstr>
      <vt:lpstr>ROADMAP</vt:lpstr>
      <vt:lpstr>Slide 16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TANZANITE TOKEN</dc:title>
  <dc:creator>omari bakari</dc:creator>
  <cp:lastModifiedBy>omari bakari</cp:lastModifiedBy>
  <cp:revision>1</cp:revision>
  <dcterms:created xsi:type="dcterms:W3CDTF">2023-01-28T19:02:29Z</dcterms:created>
  <dcterms:modified xsi:type="dcterms:W3CDTF">2023-01-28T21:10:24Z</dcterms:modified>
</cp:coreProperties>
</file>