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3"/>
  </p:notesMasterIdLst>
  <p:sldIdLst>
    <p:sldId id="256" r:id="rId5"/>
    <p:sldId id="257" r:id="rId6"/>
    <p:sldId id="262" r:id="rId7"/>
    <p:sldId id="263" r:id="rId8"/>
    <p:sldId id="264" r:id="rId9"/>
    <p:sldId id="265" r:id="rId10"/>
    <p:sldId id="260" r:id="rId11"/>
    <p:sldId id="261"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Cutive Mono" panose="020B0604020202020204" charset="0"/>
      <p:regular r:id="rId24"/>
    </p:embeddedFont>
    <p:embeddedFont>
      <p:font typeface="Playfair Display" panose="00000500000000000000" pitchFamily="2" charset="0"/>
      <p:regular r:id="rId25"/>
      <p:bold r:id="rId26"/>
      <p:italic r:id="rId27"/>
      <p:boldItalic r:id="rId28"/>
    </p:embeddedFont>
    <p:embeddedFont>
      <p:font typeface="Press Start 2P"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b3b4bf29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b3b4bf29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c2573b8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c2573b8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b3c33f36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b3c33f36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b3b4bf29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b3b4bf29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Truthiness! In python, an empty list is False, but a list with values in it are True, even if every value in the list is False, the list itself is True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b3c33f36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b3c33f3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b3c33f36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b3c33f36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b3b4bf2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b3b4bf2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2b3b4bf29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2b3b4bf29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2b3b4bf29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2b3b4bf29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2a522c50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2a522c50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9d575d958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09d575d95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9d575d95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9d575d95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9d575d958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9d575d958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b3b4bf2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b3b4bf29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b6f4923b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b6f4923b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c60e0f95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c60e0f9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b3b4bf29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b3b4bf29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rocessing.org/downloa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Press Start 2P"/>
                <a:ea typeface="Press Start 2P"/>
                <a:cs typeface="Press Start 2P"/>
                <a:sym typeface="Press Start 2P"/>
              </a:rPr>
              <a:t>How to Make a Retro Game</a:t>
            </a:r>
            <a:endParaRPr dirty="0">
              <a:latin typeface="Press Start 2P"/>
              <a:ea typeface="Press Start 2P"/>
              <a:cs typeface="Press Start 2P"/>
              <a:sym typeface="Press Start 2P"/>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latin typeface="Cutive Mono"/>
                <a:ea typeface="Cutive Mono"/>
                <a:cs typeface="Cutive Mono"/>
                <a:sym typeface="Cutive Mono"/>
              </a:rPr>
              <a:t>Ryan Young, Natalie Haney, Haniel Villarreal, Jaehyun Na</a:t>
            </a:r>
            <a:endParaRPr>
              <a:latin typeface="Cutive Mono"/>
              <a:ea typeface="Cutive Mono"/>
              <a:cs typeface="Cutive Mono"/>
              <a:sym typeface="Cutive Mono"/>
            </a:endParaRPr>
          </a:p>
        </p:txBody>
      </p:sp>
      <p:pic>
        <p:nvPicPr>
          <p:cNvPr id="56" name="Google Shape;56;p13"/>
          <p:cNvPicPr preferRelativeResize="0"/>
          <p:nvPr/>
        </p:nvPicPr>
        <p:blipFill>
          <a:blip r:embed="rId3">
            <a:alphaModFix/>
          </a:blip>
          <a:stretch>
            <a:fillRect/>
          </a:stretch>
        </p:blipFill>
        <p:spPr>
          <a:xfrm rot="4042220">
            <a:off x="375912" y="3595560"/>
            <a:ext cx="1407550" cy="1407532"/>
          </a:xfrm>
          <a:prstGeom prst="rect">
            <a:avLst/>
          </a:prstGeom>
          <a:noFill/>
          <a:ln>
            <a:noFill/>
          </a:ln>
        </p:spPr>
      </p:pic>
      <p:pic>
        <p:nvPicPr>
          <p:cNvPr id="57" name="Google Shape;57;p13"/>
          <p:cNvPicPr preferRelativeResize="0"/>
          <p:nvPr/>
        </p:nvPicPr>
        <p:blipFill>
          <a:blip r:embed="rId4">
            <a:alphaModFix/>
          </a:blip>
          <a:stretch>
            <a:fillRect/>
          </a:stretch>
        </p:blipFill>
        <p:spPr>
          <a:xfrm rot="-8491528">
            <a:off x="7584467" y="217818"/>
            <a:ext cx="1075512" cy="1075512"/>
          </a:xfrm>
          <a:prstGeom prst="rect">
            <a:avLst/>
          </a:prstGeom>
          <a:noFill/>
          <a:ln>
            <a:noFill/>
          </a:ln>
        </p:spPr>
      </p:pic>
      <p:pic>
        <p:nvPicPr>
          <p:cNvPr id="58" name="Google Shape;58;p13"/>
          <p:cNvPicPr preferRelativeResize="0"/>
          <p:nvPr/>
        </p:nvPicPr>
        <p:blipFill>
          <a:blip r:embed="rId5">
            <a:alphaModFix/>
          </a:blip>
          <a:stretch>
            <a:fillRect/>
          </a:stretch>
        </p:blipFill>
        <p:spPr>
          <a:xfrm rot="-1528914">
            <a:off x="1997384" y="3792741"/>
            <a:ext cx="394184" cy="1277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Processing Basics</a:t>
            </a:r>
            <a:endParaRPr>
              <a:latin typeface="Press Start 2P"/>
              <a:ea typeface="Press Start 2P"/>
              <a:cs typeface="Press Start 2P"/>
              <a:sym typeface="Press Start 2P"/>
            </a:endParaRPr>
          </a:p>
        </p:txBody>
      </p:sp>
      <p:sp>
        <p:nvSpPr>
          <p:cNvPr id="147" name="Google Shape;147;p24"/>
          <p:cNvSpPr txBox="1">
            <a:spLocks noGrp="1"/>
          </p:cNvSpPr>
          <p:nvPr>
            <p:ph type="body" idx="1"/>
          </p:nvPr>
        </p:nvSpPr>
        <p:spPr>
          <a:xfrm>
            <a:off x="234475" y="101772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Creating the screen is very important since that is where you will see everything you create!</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Inside the </a:t>
            </a:r>
            <a:r>
              <a:rPr lang="en" b="1">
                <a:solidFill>
                  <a:schemeClr val="accent2"/>
                </a:solidFill>
                <a:latin typeface="Cutive Mono"/>
                <a:ea typeface="Cutive Mono"/>
                <a:cs typeface="Cutive Mono"/>
                <a:sym typeface="Cutive Mono"/>
              </a:rPr>
              <a:t>setup()</a:t>
            </a:r>
            <a:r>
              <a:rPr lang="en">
                <a:latin typeface="Cutive Mono"/>
                <a:ea typeface="Cutive Mono"/>
                <a:cs typeface="Cutive Mono"/>
                <a:sym typeface="Cutive Mono"/>
              </a:rPr>
              <a:t> function add:</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	</a:t>
            </a:r>
            <a:r>
              <a:rPr lang="en" b="1">
                <a:solidFill>
                  <a:schemeClr val="accent2"/>
                </a:solidFill>
                <a:latin typeface="Cutive Mono"/>
                <a:ea typeface="Cutive Mono"/>
                <a:cs typeface="Cutive Mono"/>
                <a:sym typeface="Cutive Mono"/>
              </a:rPr>
              <a:t>size(500,500);</a:t>
            </a:r>
            <a:endParaRPr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b="1">
                <a:solidFill>
                  <a:schemeClr val="accent2"/>
                </a:solidFill>
                <a:latin typeface="Cutive Mono"/>
                <a:ea typeface="Cutive Mono"/>
                <a:cs typeface="Cutive Mono"/>
                <a:sym typeface="Cutive Mono"/>
              </a:rPr>
              <a:t>	background(255);</a:t>
            </a:r>
            <a:endParaRPr b="1">
              <a:solidFill>
                <a:schemeClr val="accent2"/>
              </a:solidFill>
              <a:latin typeface="Cutive Mono"/>
              <a:ea typeface="Cutive Mono"/>
              <a:cs typeface="Cutive Mono"/>
              <a:sym typeface="Cutive Mono"/>
            </a:endParaRPr>
          </a:p>
          <a:p>
            <a:pPr marL="0" lvl="0" indent="0" algn="l" rtl="0">
              <a:spcBef>
                <a:spcPts val="1200"/>
              </a:spcBef>
              <a:spcAft>
                <a:spcPts val="1200"/>
              </a:spcAft>
              <a:buNone/>
            </a:pPr>
            <a:endParaRPr/>
          </a:p>
        </p:txBody>
      </p:sp>
      <p:sp>
        <p:nvSpPr>
          <p:cNvPr id="148" name="Google Shape;148;p24"/>
          <p:cNvSpPr txBox="1">
            <a:spLocks noGrp="1"/>
          </p:cNvSpPr>
          <p:nvPr>
            <p:ph type="body" idx="2"/>
          </p:nvPr>
        </p:nvSpPr>
        <p:spPr>
          <a:xfrm>
            <a:off x="123575" y="3114100"/>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Next you are going to want to add an object onto the screen!</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Inside the </a:t>
            </a:r>
            <a:r>
              <a:rPr lang="en" b="1">
                <a:solidFill>
                  <a:schemeClr val="accent2"/>
                </a:solidFill>
                <a:latin typeface="Cutive Mono"/>
                <a:ea typeface="Cutive Mono"/>
                <a:cs typeface="Cutive Mono"/>
                <a:sym typeface="Cutive Mono"/>
              </a:rPr>
              <a:t>draw()</a:t>
            </a:r>
            <a:r>
              <a:rPr lang="en">
                <a:latin typeface="Cutive Mono"/>
                <a:ea typeface="Cutive Mono"/>
                <a:cs typeface="Cutive Mono"/>
                <a:sym typeface="Cutive Mono"/>
              </a:rPr>
              <a:t> function add:</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	</a:t>
            </a:r>
            <a:r>
              <a:rPr lang="en" b="1">
                <a:solidFill>
                  <a:schemeClr val="accent2"/>
                </a:solidFill>
                <a:latin typeface="Cutive Mono"/>
                <a:ea typeface="Cutive Mono"/>
                <a:cs typeface="Cutive Mono"/>
                <a:sym typeface="Cutive Mono"/>
              </a:rPr>
              <a:t>square(x,y,50);</a:t>
            </a:r>
            <a:endParaRPr b="1">
              <a:solidFill>
                <a:schemeClr val="accent2"/>
              </a:solidFill>
              <a:latin typeface="Cutive Mono"/>
              <a:ea typeface="Cutive Mono"/>
              <a:cs typeface="Cutive Mono"/>
              <a:sym typeface="Cutive Mono"/>
            </a:endParaRPr>
          </a:p>
          <a:p>
            <a:pPr marL="0" lvl="0" indent="0" algn="l" rtl="0">
              <a:spcBef>
                <a:spcPts val="1200"/>
              </a:spcBef>
              <a:spcAft>
                <a:spcPts val="1200"/>
              </a:spcAft>
              <a:buNone/>
            </a:pPr>
            <a:r>
              <a:rPr lang="en" b="1">
                <a:solidFill>
                  <a:schemeClr val="accent2"/>
                </a:solidFill>
                <a:latin typeface="Cutive Mono"/>
                <a:ea typeface="Cutive Mono"/>
                <a:cs typeface="Cutive Mono"/>
                <a:sym typeface="Cutive Mono"/>
              </a:rPr>
              <a:t>	fill(100,10,100):</a:t>
            </a:r>
            <a:endParaRPr b="1">
              <a:solidFill>
                <a:schemeClr val="accent2"/>
              </a:solidFill>
              <a:latin typeface="Cutive Mono"/>
              <a:ea typeface="Cutive Mono"/>
              <a:cs typeface="Cutive Mono"/>
              <a:sym typeface="Cutive Mono"/>
            </a:endParaRPr>
          </a:p>
        </p:txBody>
      </p:sp>
      <p:sp>
        <p:nvSpPr>
          <p:cNvPr id="149" name="Google Shape;149;p24"/>
          <p:cNvSpPr txBox="1"/>
          <p:nvPr/>
        </p:nvSpPr>
        <p:spPr>
          <a:xfrm>
            <a:off x="4899450" y="1118275"/>
            <a:ext cx="333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2"/>
                </a:solidFill>
                <a:latin typeface="Cutive Mono"/>
                <a:ea typeface="Cutive Mono"/>
                <a:cs typeface="Cutive Mono"/>
                <a:sym typeface="Cutive Mono"/>
              </a:rPr>
              <a:t>Don't forget the ;</a:t>
            </a:r>
            <a:endParaRPr b="1">
              <a:solidFill>
                <a:schemeClr val="accent2"/>
              </a:solidFill>
              <a:latin typeface="Cutive Mono"/>
              <a:ea typeface="Cutive Mono"/>
              <a:cs typeface="Cutive Mono"/>
              <a:sym typeface="Cutive Mono"/>
            </a:endParaRPr>
          </a:p>
        </p:txBody>
      </p:sp>
      <p:pic>
        <p:nvPicPr>
          <p:cNvPr id="150" name="Google Shape;150;p24"/>
          <p:cNvPicPr preferRelativeResize="0"/>
          <p:nvPr/>
        </p:nvPicPr>
        <p:blipFill>
          <a:blip r:embed="rId3">
            <a:alphaModFix/>
          </a:blip>
          <a:stretch>
            <a:fillRect/>
          </a:stretch>
        </p:blipFill>
        <p:spPr>
          <a:xfrm>
            <a:off x="4572000" y="1619025"/>
            <a:ext cx="3828933" cy="3320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Parameters and Arguments</a:t>
            </a:r>
            <a:endParaRPr>
              <a:latin typeface="Press Start 2P"/>
              <a:ea typeface="Press Start 2P"/>
              <a:cs typeface="Press Start 2P"/>
              <a:sym typeface="Press Start 2P"/>
            </a:endParaRPr>
          </a:p>
        </p:txBody>
      </p:sp>
      <p:sp>
        <p:nvSpPr>
          <p:cNvPr id="156" name="Google Shape;156;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092">
                <a:solidFill>
                  <a:schemeClr val="dk1"/>
                </a:solidFill>
                <a:latin typeface="Cutive Mono"/>
                <a:ea typeface="Cutive Mono"/>
                <a:cs typeface="Cutive Mono"/>
                <a:sym typeface="Cutive Mono"/>
              </a:rPr>
              <a:t>What are parameters?</a:t>
            </a:r>
            <a:endParaRPr sz="2092">
              <a:solidFill>
                <a:schemeClr val="dk1"/>
              </a:solidFill>
              <a:latin typeface="Cutive Mono"/>
              <a:ea typeface="Cutive Mono"/>
              <a:cs typeface="Cutive Mono"/>
              <a:sym typeface="Cutive Mono"/>
            </a:endParaRPr>
          </a:p>
          <a:p>
            <a:pPr marL="0" lvl="0" indent="0" algn="l" rtl="0">
              <a:spcBef>
                <a:spcPts val="1200"/>
              </a:spcBef>
              <a:spcAft>
                <a:spcPts val="0"/>
              </a:spcAft>
              <a:buNone/>
            </a:pPr>
            <a:r>
              <a:rPr lang="en" sz="2092">
                <a:latin typeface="Cutive Mono"/>
                <a:ea typeface="Cutive Mono"/>
                <a:cs typeface="Cutive Mono"/>
                <a:sym typeface="Cutive Mono"/>
              </a:rPr>
              <a:t>Parameters are variables that define a value during a function definition.</a:t>
            </a:r>
            <a:endParaRPr sz="2092">
              <a:latin typeface="Cutive Mono"/>
              <a:ea typeface="Cutive Mono"/>
              <a:cs typeface="Cutive Mono"/>
              <a:sym typeface="Cutive Mono"/>
            </a:endParaRPr>
          </a:p>
          <a:p>
            <a:pPr marL="0" lvl="0" indent="0" algn="l" rtl="0">
              <a:spcBef>
                <a:spcPts val="1200"/>
              </a:spcBef>
              <a:spcAft>
                <a:spcPts val="0"/>
              </a:spcAft>
              <a:buNone/>
            </a:pPr>
            <a:r>
              <a:rPr lang="en" sz="2092">
                <a:latin typeface="Cutive Mono"/>
                <a:ea typeface="Cutive Mono"/>
                <a:cs typeface="Cutive Mono"/>
                <a:sym typeface="Cutive Mono"/>
              </a:rPr>
              <a:t>Example:</a:t>
            </a:r>
            <a:endParaRPr sz="2092">
              <a:latin typeface="Cutive Mono"/>
              <a:ea typeface="Cutive Mono"/>
              <a:cs typeface="Cutive Mono"/>
              <a:sym typeface="Cutive Mono"/>
            </a:endParaRPr>
          </a:p>
          <a:p>
            <a:pPr marL="0" lvl="0" indent="0" algn="l" rtl="0">
              <a:spcBef>
                <a:spcPts val="1200"/>
              </a:spcBef>
              <a:spcAft>
                <a:spcPts val="0"/>
              </a:spcAft>
              <a:buNone/>
            </a:pPr>
            <a:r>
              <a:rPr lang="en" sz="2092">
                <a:solidFill>
                  <a:schemeClr val="dk1"/>
                </a:solidFill>
                <a:latin typeface="Cutive Mono"/>
                <a:ea typeface="Cutive Mono"/>
                <a:cs typeface="Cutive Mono"/>
                <a:sym typeface="Cutive Mono"/>
              </a:rPr>
              <a:t>fill(R,G,B);</a:t>
            </a:r>
            <a:endParaRPr sz="2092">
              <a:solidFill>
                <a:schemeClr val="dk1"/>
              </a:solidFill>
              <a:latin typeface="Cutive Mono"/>
              <a:ea typeface="Cutive Mono"/>
              <a:cs typeface="Cutive Mono"/>
              <a:sym typeface="Cutive Mono"/>
            </a:endParaRPr>
          </a:p>
          <a:p>
            <a:pPr marL="0" lvl="0" indent="0" algn="l" rtl="0">
              <a:spcBef>
                <a:spcPts val="1200"/>
              </a:spcBef>
              <a:spcAft>
                <a:spcPts val="0"/>
              </a:spcAft>
              <a:buNone/>
            </a:pPr>
            <a:r>
              <a:rPr lang="en" sz="2092">
                <a:latin typeface="Cutive Mono"/>
                <a:ea typeface="Cutive Mono"/>
                <a:cs typeface="Cutive Mono"/>
                <a:sym typeface="Cutive Mono"/>
              </a:rPr>
              <a:t>The fill() function, in processing can, uses the rgb color model.</a:t>
            </a:r>
            <a:endParaRPr sz="2092">
              <a:latin typeface="Cutive Mono"/>
              <a:ea typeface="Cutive Mono"/>
              <a:cs typeface="Cutive Mono"/>
              <a:sym typeface="Cutive Mono"/>
            </a:endParaRPr>
          </a:p>
          <a:p>
            <a:pPr marL="0" lvl="0" indent="0" algn="l" rtl="0">
              <a:spcBef>
                <a:spcPts val="1200"/>
              </a:spcBef>
              <a:spcAft>
                <a:spcPts val="0"/>
              </a:spcAft>
              <a:buNone/>
            </a:pPr>
            <a:r>
              <a:rPr lang="en" sz="2092">
                <a:latin typeface="Cutive Mono"/>
                <a:ea typeface="Cutive Mono"/>
                <a:cs typeface="Cutive Mono"/>
                <a:sym typeface="Cutive Mono"/>
              </a:rPr>
              <a:t>R = red; G = green; B = blue</a:t>
            </a:r>
            <a:endParaRPr sz="2092">
              <a:latin typeface="Cutive Mono"/>
              <a:ea typeface="Cutive Mono"/>
              <a:cs typeface="Cutive Mono"/>
              <a:sym typeface="Cutive Mono"/>
            </a:endParaRPr>
          </a:p>
          <a:p>
            <a:pPr marL="0" lvl="0" indent="0" algn="l" rtl="0">
              <a:spcBef>
                <a:spcPts val="1200"/>
              </a:spcBef>
              <a:spcAft>
                <a:spcPts val="0"/>
              </a:spcAft>
              <a:buNone/>
            </a:pPr>
            <a:r>
              <a:rPr lang="en" sz="2092">
                <a:latin typeface="Cutive Mono"/>
                <a:ea typeface="Cutive Mono"/>
                <a:cs typeface="Cutive Mono"/>
                <a:sym typeface="Cutive Mono"/>
              </a:rPr>
              <a:t>As you can see, functions can contain multiple parameters. These, however must be separated by commas.</a:t>
            </a:r>
            <a:endParaRPr sz="2092">
              <a:latin typeface="Cutive Mono"/>
              <a:ea typeface="Cutive Mono"/>
              <a:cs typeface="Cutive Mono"/>
              <a:sym typeface="Cutive Mono"/>
            </a:endParaRPr>
          </a:p>
          <a:p>
            <a:pPr marL="0" lvl="0" indent="0" algn="l" rtl="0">
              <a:spcBef>
                <a:spcPts val="1200"/>
              </a:spcBef>
              <a:spcAft>
                <a:spcPts val="1200"/>
              </a:spcAft>
              <a:buNone/>
            </a:pPr>
            <a:endParaRPr>
              <a:latin typeface="Cutive Mono"/>
              <a:ea typeface="Cutive Mono"/>
              <a:cs typeface="Cutive Mono"/>
              <a:sym typeface="Cutive Mono"/>
            </a:endParaRPr>
          </a:p>
        </p:txBody>
      </p:sp>
      <p:sp>
        <p:nvSpPr>
          <p:cNvPr id="157" name="Google Shape;157;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dk1"/>
                </a:solidFill>
                <a:latin typeface="Cutive Mono"/>
                <a:ea typeface="Cutive Mono"/>
                <a:cs typeface="Cutive Mono"/>
                <a:sym typeface="Cutive Mono"/>
              </a:rPr>
              <a:t>What are arguments? </a:t>
            </a:r>
            <a:endParaRPr>
              <a:solidFill>
                <a:schemeClr val="dk1"/>
              </a:solidFill>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Arguments are values passed to a function whenever the function is called. </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Example:</a:t>
            </a:r>
            <a:endParaRPr>
              <a:latin typeface="Cutive Mono"/>
              <a:ea typeface="Cutive Mono"/>
              <a:cs typeface="Cutive Mono"/>
              <a:sym typeface="Cutive Mono"/>
            </a:endParaRPr>
          </a:p>
          <a:p>
            <a:pPr marL="0" lvl="0" indent="0" algn="l" rtl="0">
              <a:spcBef>
                <a:spcPts val="1200"/>
              </a:spcBef>
              <a:spcAft>
                <a:spcPts val="0"/>
              </a:spcAft>
              <a:buNone/>
            </a:pPr>
            <a:r>
              <a:rPr lang="en">
                <a:solidFill>
                  <a:schemeClr val="dk1"/>
                </a:solidFill>
                <a:latin typeface="Cutive Mono"/>
                <a:ea typeface="Cutive Mono"/>
                <a:cs typeface="Cutive Mono"/>
                <a:sym typeface="Cutive Mono"/>
              </a:rPr>
              <a:t>fill(100,10,100);</a:t>
            </a:r>
            <a:endParaRPr>
              <a:solidFill>
                <a:schemeClr val="dk1"/>
              </a:solidFill>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Try putting this into your processing program. </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What color is it?</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Feel free to mess around with the values.</a:t>
            </a:r>
            <a:endParaRPr>
              <a:latin typeface="Cutive Mono"/>
              <a:ea typeface="Cutive Mono"/>
              <a:cs typeface="Cutive Mono"/>
              <a:sym typeface="Cutive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Processing Basics</a:t>
            </a:r>
            <a:endParaRPr>
              <a:latin typeface="Press Start 2P"/>
              <a:ea typeface="Press Start 2P"/>
              <a:cs typeface="Press Start 2P"/>
              <a:sym typeface="Press Start 2P"/>
            </a:endParaRPr>
          </a:p>
        </p:txBody>
      </p:sp>
      <p:sp>
        <p:nvSpPr>
          <p:cNvPr id="163" name="Google Shape;163;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latin typeface="Cutive Mono"/>
                <a:ea typeface="Cutive Mono"/>
                <a:cs typeface="Cutive Mono"/>
                <a:sym typeface="Cutive Mono"/>
              </a:rPr>
              <a:t>Those x and y values must be store somewhere! Above the void setup() store the values by adding:</a:t>
            </a:r>
            <a:endParaRPr>
              <a:latin typeface="Cutive Mono"/>
              <a:ea typeface="Cutive Mono"/>
              <a:cs typeface="Cutive Mono"/>
              <a:sym typeface="Cutive Mono"/>
            </a:endParaRPr>
          </a:p>
          <a:p>
            <a:pPr marL="0" lvl="0" indent="0" algn="l" rtl="0">
              <a:spcBef>
                <a:spcPts val="1200"/>
              </a:spcBef>
              <a:spcAft>
                <a:spcPts val="0"/>
              </a:spcAft>
              <a:buNone/>
            </a:pPr>
            <a:r>
              <a:rPr lang="en"/>
              <a:t>	</a:t>
            </a:r>
            <a:r>
              <a:rPr lang="en" b="1">
                <a:solidFill>
                  <a:schemeClr val="accent2"/>
                </a:solidFill>
              </a:rPr>
              <a:t>int x = 250;</a:t>
            </a:r>
            <a:endParaRPr b="1">
              <a:solidFill>
                <a:schemeClr val="accent2"/>
              </a:solidFill>
            </a:endParaRPr>
          </a:p>
          <a:p>
            <a:pPr marL="0" lvl="0" indent="0" algn="l" rtl="0">
              <a:spcBef>
                <a:spcPts val="1200"/>
              </a:spcBef>
              <a:spcAft>
                <a:spcPts val="0"/>
              </a:spcAft>
              <a:buNone/>
            </a:pPr>
            <a:r>
              <a:rPr lang="en" b="1">
                <a:solidFill>
                  <a:schemeClr val="accent2"/>
                </a:solidFill>
              </a:rPr>
              <a:t>	int y = 250;</a:t>
            </a:r>
            <a:endParaRPr b="1">
              <a:solidFill>
                <a:schemeClr val="accent2"/>
              </a:solidFill>
            </a:endParaRPr>
          </a:p>
          <a:p>
            <a:pPr marL="0" lvl="0" indent="0" algn="l" rtl="0">
              <a:spcBef>
                <a:spcPts val="1200"/>
              </a:spcBef>
              <a:spcAft>
                <a:spcPts val="0"/>
              </a:spcAft>
              <a:buNone/>
            </a:pPr>
            <a:r>
              <a:rPr lang="en">
                <a:solidFill>
                  <a:schemeClr val="accent2"/>
                </a:solidFill>
                <a:latin typeface="Cutive Mono"/>
                <a:ea typeface="Cutive Mono"/>
                <a:cs typeface="Cutive Mono"/>
                <a:sym typeface="Cutive Mono"/>
              </a:rPr>
              <a:t>The square should now appear on your screen!</a:t>
            </a:r>
            <a:endParaRPr>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a:solidFill>
                  <a:schemeClr val="accent2"/>
                </a:solidFill>
                <a:latin typeface="Cutive Mono"/>
                <a:ea typeface="Cutive Mono"/>
                <a:cs typeface="Cutive Mono"/>
                <a:sym typeface="Cutive Mono"/>
              </a:rPr>
              <a:t>Add two more value under those called:</a:t>
            </a:r>
            <a:endParaRPr>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a:solidFill>
                  <a:schemeClr val="accent2"/>
                </a:solidFill>
                <a:latin typeface="Cutive Mono"/>
                <a:ea typeface="Cutive Mono"/>
                <a:cs typeface="Cutive Mono"/>
                <a:sym typeface="Cutive Mono"/>
              </a:rPr>
              <a:t>	</a:t>
            </a:r>
            <a:r>
              <a:rPr lang="en" b="1">
                <a:solidFill>
                  <a:schemeClr val="accent2"/>
                </a:solidFill>
                <a:latin typeface="Cutive Mono"/>
                <a:ea typeface="Cutive Mono"/>
                <a:cs typeface="Cutive Mono"/>
                <a:sym typeface="Cutive Mono"/>
              </a:rPr>
              <a:t>boolean lPressed = false;</a:t>
            </a:r>
            <a:endParaRPr b="1">
              <a:solidFill>
                <a:schemeClr val="accent2"/>
              </a:solidFill>
              <a:latin typeface="Cutive Mono"/>
              <a:ea typeface="Cutive Mono"/>
              <a:cs typeface="Cutive Mono"/>
              <a:sym typeface="Cutive Mono"/>
            </a:endParaRPr>
          </a:p>
          <a:p>
            <a:pPr marL="0" lvl="0" indent="0" algn="l" rtl="0">
              <a:spcBef>
                <a:spcPts val="1200"/>
              </a:spcBef>
              <a:spcAft>
                <a:spcPts val="1200"/>
              </a:spcAft>
              <a:buNone/>
            </a:pPr>
            <a:r>
              <a:rPr lang="en" b="1">
                <a:solidFill>
                  <a:schemeClr val="accent2"/>
                </a:solidFill>
                <a:latin typeface="Cutive Mono"/>
                <a:ea typeface="Cutive Mono"/>
                <a:cs typeface="Cutive Mono"/>
                <a:sym typeface="Cutive Mono"/>
              </a:rPr>
              <a:t>	boolean rPressed = false;</a:t>
            </a:r>
            <a:endParaRPr b="1">
              <a:solidFill>
                <a:schemeClr val="accent2"/>
              </a:solidFill>
              <a:latin typeface="Cutive Mono"/>
              <a:ea typeface="Cutive Mono"/>
              <a:cs typeface="Cutive Mono"/>
              <a:sym typeface="Cutive Mono"/>
            </a:endParaRPr>
          </a:p>
        </p:txBody>
      </p:sp>
      <p:sp>
        <p:nvSpPr>
          <p:cNvPr id="164" name="Google Shape;164;p26"/>
          <p:cNvSpPr txBox="1">
            <a:spLocks noGrp="1"/>
          </p:cNvSpPr>
          <p:nvPr>
            <p:ph type="body" idx="2"/>
          </p:nvPr>
        </p:nvSpPr>
        <p:spPr>
          <a:xfrm>
            <a:off x="5542925" y="1152475"/>
            <a:ext cx="22605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b="1">
                <a:solidFill>
                  <a:schemeClr val="accent2"/>
                </a:solidFill>
              </a:rPr>
              <a:t>It should look like this!</a:t>
            </a:r>
            <a:endParaRPr b="1">
              <a:solidFill>
                <a:schemeClr val="accent2"/>
              </a:solidFill>
            </a:endParaRPr>
          </a:p>
        </p:txBody>
      </p:sp>
      <p:pic>
        <p:nvPicPr>
          <p:cNvPr id="165" name="Google Shape;165;p26"/>
          <p:cNvPicPr preferRelativeResize="0"/>
          <p:nvPr/>
        </p:nvPicPr>
        <p:blipFill>
          <a:blip r:embed="rId3">
            <a:alphaModFix/>
          </a:blip>
          <a:stretch>
            <a:fillRect/>
          </a:stretch>
        </p:blipFill>
        <p:spPr>
          <a:xfrm>
            <a:off x="4832400" y="1636250"/>
            <a:ext cx="3830526" cy="3291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What is an ‘if’ statement?</a:t>
            </a:r>
            <a:endParaRPr>
              <a:latin typeface="Press Start 2P"/>
              <a:ea typeface="Press Start 2P"/>
              <a:cs typeface="Press Start 2P"/>
              <a:sym typeface="Press Start 2P"/>
            </a:endParaRPr>
          </a:p>
        </p:txBody>
      </p:sp>
      <p:sp>
        <p:nvSpPr>
          <p:cNvPr id="171" name="Google Shape;171;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Cutive Mono"/>
                <a:ea typeface="Cutive Mono"/>
                <a:cs typeface="Cutive Mono"/>
                <a:sym typeface="Cutive Mono"/>
              </a:rPr>
              <a:t>An ‘if’ statement is a way to </a:t>
            </a:r>
            <a:r>
              <a:rPr lang="en" i="1">
                <a:latin typeface="Cutive Mono"/>
                <a:ea typeface="Cutive Mono"/>
                <a:cs typeface="Cutive Mono"/>
                <a:sym typeface="Cutive Mono"/>
              </a:rPr>
              <a:t>check</a:t>
            </a:r>
            <a:r>
              <a:rPr lang="en">
                <a:latin typeface="Cutive Mono"/>
                <a:ea typeface="Cutive Mono"/>
                <a:cs typeface="Cutive Mono"/>
                <a:sym typeface="Cutive Mono"/>
              </a:rPr>
              <a:t> something. It returns what’s called a boolean, or a true/false.</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For example:</a:t>
            </a:r>
            <a:endParaRPr>
              <a:latin typeface="Cutive Mono"/>
              <a:ea typeface="Cutive Mono"/>
              <a:cs typeface="Cutive Mono"/>
              <a:sym typeface="Cutive Mono"/>
            </a:endParaRPr>
          </a:p>
          <a:p>
            <a:pPr marL="0" lvl="0" indent="0" algn="l" rtl="0">
              <a:spcBef>
                <a:spcPts val="1200"/>
              </a:spcBef>
              <a:spcAft>
                <a:spcPts val="0"/>
              </a:spcAft>
              <a:buNone/>
            </a:pPr>
            <a:r>
              <a:rPr lang="en" b="1">
                <a:solidFill>
                  <a:schemeClr val="accent2"/>
                </a:solidFill>
                <a:latin typeface="Cutive Mono"/>
                <a:ea typeface="Cutive Mono"/>
                <a:cs typeface="Cutive Mono"/>
                <a:sym typeface="Cutive Mono"/>
              </a:rPr>
              <a:t>x=2;</a:t>
            </a:r>
            <a:endParaRPr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b="1">
                <a:solidFill>
                  <a:schemeClr val="accent2"/>
                </a:solidFill>
                <a:latin typeface="Cutive Mono"/>
                <a:ea typeface="Cutive Mono"/>
                <a:cs typeface="Cutive Mono"/>
                <a:sym typeface="Cutive Mono"/>
              </a:rPr>
              <a:t>if (x&gt;1):</a:t>
            </a:r>
            <a:endParaRPr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b="1">
                <a:solidFill>
                  <a:schemeClr val="accent2"/>
                </a:solidFill>
                <a:latin typeface="Cutive Mono"/>
                <a:ea typeface="Cutive Mono"/>
                <a:cs typeface="Cutive Mono"/>
                <a:sym typeface="Cutive Mono"/>
              </a:rPr>
              <a:t>  return True;</a:t>
            </a:r>
            <a:endParaRPr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This would return True. We could then use that True return to trigger other things in the program.</a:t>
            </a:r>
            <a:endParaRPr>
              <a:latin typeface="Cutive Mono"/>
              <a:ea typeface="Cutive Mono"/>
              <a:cs typeface="Cutive Mono"/>
              <a:sym typeface="Cutive Mono"/>
            </a:endParaRPr>
          </a:p>
          <a:p>
            <a:pPr marL="0" lvl="0" indent="0" algn="l" rtl="0">
              <a:spcBef>
                <a:spcPts val="1200"/>
              </a:spcBef>
              <a:spcAft>
                <a:spcPts val="1200"/>
              </a:spcAft>
              <a:buNone/>
            </a:pPr>
            <a:endParaRPr>
              <a:latin typeface="Cutive Mono"/>
              <a:ea typeface="Cutive Mono"/>
              <a:cs typeface="Cutive Mono"/>
              <a:sym typeface="Cutive Mono"/>
            </a:endParaRPr>
          </a:p>
        </p:txBody>
      </p:sp>
      <p:sp>
        <p:nvSpPr>
          <p:cNvPr id="172" name="Google Shape;172;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We used these in the processing basics to check if a certain key is pressed for movement. We can use it to trigger other events as well.</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If statements are incredibly useful, and interesting to play with. Like the ‘truthiness’ of various objects.</a:t>
            </a:r>
            <a:endParaRPr>
              <a:latin typeface="Cutive Mono"/>
              <a:ea typeface="Cutive Mono"/>
              <a:cs typeface="Cutive Mono"/>
              <a:sym typeface="Cutive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Processing Basics</a:t>
            </a:r>
            <a:endParaRPr>
              <a:latin typeface="Press Start 2P"/>
              <a:ea typeface="Press Start 2P"/>
              <a:cs typeface="Press Start 2P"/>
              <a:sym typeface="Press Start 2P"/>
            </a:endParaRPr>
          </a:p>
        </p:txBody>
      </p:sp>
      <p:sp>
        <p:nvSpPr>
          <p:cNvPr id="178" name="Google Shape;178;p28"/>
          <p:cNvSpPr txBox="1">
            <a:spLocks noGrp="1"/>
          </p:cNvSpPr>
          <p:nvPr>
            <p:ph type="body" idx="1"/>
          </p:nvPr>
        </p:nvSpPr>
        <p:spPr>
          <a:xfrm>
            <a:off x="219325" y="1152475"/>
            <a:ext cx="5267100" cy="3672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508">
                <a:latin typeface="Cutive Mono"/>
                <a:ea typeface="Cutive Mono"/>
                <a:cs typeface="Cutive Mono"/>
                <a:sym typeface="Cutive Mono"/>
              </a:rPr>
              <a:t>Let's add movement! </a:t>
            </a:r>
            <a:endParaRPr sz="1508">
              <a:latin typeface="Cutive Mono"/>
              <a:ea typeface="Cutive Mono"/>
              <a:cs typeface="Cutive Mono"/>
              <a:sym typeface="Cutive Mono"/>
            </a:endParaRPr>
          </a:p>
          <a:p>
            <a:pPr marL="0" lvl="0" indent="0" algn="l" rtl="0">
              <a:spcBef>
                <a:spcPts val="1200"/>
              </a:spcBef>
              <a:spcAft>
                <a:spcPts val="0"/>
              </a:spcAft>
              <a:buNone/>
            </a:pPr>
            <a:r>
              <a:rPr lang="en" sz="1508">
                <a:latin typeface="Cutive Mono"/>
                <a:ea typeface="Cutive Mono"/>
                <a:cs typeface="Cutive Mono"/>
                <a:sym typeface="Cutive Mono"/>
              </a:rPr>
              <a:t>We need two new functions for this. Under the draw() add,</a:t>
            </a:r>
            <a:endParaRPr sz="1508">
              <a:latin typeface="Cutive Mono"/>
              <a:ea typeface="Cutive Mono"/>
              <a:cs typeface="Cutive Mono"/>
              <a:sym typeface="Cutive Mono"/>
            </a:endParaRPr>
          </a:p>
          <a:p>
            <a:pPr marL="0" lvl="0" indent="0" algn="l" rtl="0">
              <a:spcBef>
                <a:spcPts val="1200"/>
              </a:spcBef>
              <a:spcAft>
                <a:spcPts val="0"/>
              </a:spcAft>
              <a:buNone/>
            </a:pPr>
            <a:r>
              <a:rPr lang="en" sz="1508">
                <a:latin typeface="Cutive Mono"/>
                <a:ea typeface="Cutive Mono"/>
                <a:cs typeface="Cutive Mono"/>
                <a:sym typeface="Cutive Mono"/>
              </a:rPr>
              <a:t>	</a:t>
            </a:r>
            <a:r>
              <a:rPr lang="en" sz="1508" b="1">
                <a:solidFill>
                  <a:schemeClr val="accent2"/>
                </a:solidFill>
                <a:latin typeface="Cutive Mono"/>
                <a:ea typeface="Cutive Mono"/>
                <a:cs typeface="Cutive Mono"/>
                <a:sym typeface="Cutive Mono"/>
              </a:rPr>
              <a:t>void keyPressed(){} and void keyReleased(){}</a:t>
            </a:r>
            <a:endParaRPr sz="1508"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sz="1508">
                <a:latin typeface="Cutive Mono"/>
                <a:ea typeface="Cutive Mono"/>
                <a:cs typeface="Cutive Mono"/>
                <a:sym typeface="Cutive Mono"/>
              </a:rPr>
              <a:t>Inside the keyPressed() add an if statement</a:t>
            </a:r>
            <a:endParaRPr sz="1508">
              <a:latin typeface="Cutive Mono"/>
              <a:ea typeface="Cutive Mono"/>
              <a:cs typeface="Cutive Mono"/>
              <a:sym typeface="Cutive Mono"/>
            </a:endParaRPr>
          </a:p>
          <a:p>
            <a:pPr marL="0" lvl="0" indent="0" algn="l" rtl="0">
              <a:spcBef>
                <a:spcPts val="1200"/>
              </a:spcBef>
              <a:spcAft>
                <a:spcPts val="0"/>
              </a:spcAft>
              <a:buNone/>
            </a:pPr>
            <a:r>
              <a:rPr lang="en" sz="1508" b="1">
                <a:solidFill>
                  <a:schemeClr val="accent2"/>
                </a:solidFill>
                <a:latin typeface="Cutive Mono"/>
                <a:ea typeface="Cutive Mono"/>
                <a:cs typeface="Cutive Mono"/>
                <a:sym typeface="Cutive Mono"/>
              </a:rPr>
              <a:t>	if(keyCode==LEFT){</a:t>
            </a:r>
            <a:endParaRPr sz="1508"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sz="1508" b="1">
                <a:solidFill>
                  <a:schemeClr val="accent2"/>
                </a:solidFill>
                <a:latin typeface="Cutive Mono"/>
                <a:ea typeface="Cutive Mono"/>
                <a:cs typeface="Cutive Mono"/>
                <a:sym typeface="Cutive Mono"/>
              </a:rPr>
              <a:t>		lPressed = true;</a:t>
            </a:r>
            <a:endParaRPr sz="1508"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sz="1508" b="1">
                <a:solidFill>
                  <a:schemeClr val="accent2"/>
                </a:solidFill>
                <a:latin typeface="Cutive Mono"/>
                <a:ea typeface="Cutive Mono"/>
                <a:cs typeface="Cutive Mono"/>
                <a:sym typeface="Cutive Mono"/>
              </a:rPr>
              <a:t>	}</a:t>
            </a:r>
            <a:endParaRPr sz="1508"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sz="1508" b="1">
                <a:solidFill>
                  <a:schemeClr val="accent2"/>
                </a:solidFill>
                <a:latin typeface="Cutive Mono"/>
                <a:ea typeface="Cutive Mono"/>
                <a:cs typeface="Cutive Mono"/>
                <a:sym typeface="Cutive Mono"/>
              </a:rPr>
              <a:t>	else if(keyCode ==RIGHT){</a:t>
            </a:r>
            <a:endParaRPr sz="1508"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sz="1508" b="1">
                <a:solidFill>
                  <a:schemeClr val="accent2"/>
                </a:solidFill>
                <a:latin typeface="Cutive Mono"/>
                <a:ea typeface="Cutive Mono"/>
                <a:cs typeface="Cutive Mono"/>
                <a:sym typeface="Cutive Mono"/>
              </a:rPr>
              <a:t>		rPressed=true;</a:t>
            </a:r>
            <a:endParaRPr sz="1508" b="1">
              <a:solidFill>
                <a:schemeClr val="accent2"/>
              </a:solidFill>
              <a:latin typeface="Cutive Mono"/>
              <a:ea typeface="Cutive Mono"/>
              <a:cs typeface="Cutive Mono"/>
              <a:sym typeface="Cutive Mono"/>
            </a:endParaRPr>
          </a:p>
          <a:p>
            <a:pPr marL="0" lvl="0" indent="0" algn="l" rtl="0">
              <a:spcBef>
                <a:spcPts val="1200"/>
              </a:spcBef>
              <a:spcAft>
                <a:spcPts val="1200"/>
              </a:spcAft>
              <a:buNone/>
            </a:pPr>
            <a:r>
              <a:rPr lang="en" b="1">
                <a:solidFill>
                  <a:schemeClr val="accent2"/>
                </a:solidFill>
                <a:latin typeface="Cutive Mono"/>
                <a:ea typeface="Cutive Mono"/>
                <a:cs typeface="Cutive Mono"/>
                <a:sym typeface="Cutive Mono"/>
              </a:rPr>
              <a:t> 	)</a:t>
            </a:r>
            <a:endParaRPr b="1">
              <a:solidFill>
                <a:schemeClr val="accent2"/>
              </a:solidFill>
              <a:latin typeface="Cutive Mono"/>
              <a:ea typeface="Cutive Mono"/>
              <a:cs typeface="Cutive Mono"/>
              <a:sym typeface="Cutive Mono"/>
            </a:endParaRPr>
          </a:p>
        </p:txBody>
      </p:sp>
      <p:sp>
        <p:nvSpPr>
          <p:cNvPr id="179" name="Google Shape;179;p28"/>
          <p:cNvSpPr txBox="1">
            <a:spLocks noGrp="1"/>
          </p:cNvSpPr>
          <p:nvPr>
            <p:ph type="body" idx="2"/>
          </p:nvPr>
        </p:nvSpPr>
        <p:spPr>
          <a:xfrm>
            <a:off x="5826000" y="781775"/>
            <a:ext cx="3006300" cy="138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chemeClr val="accent2"/>
                </a:solidFill>
                <a:latin typeface="Cutive Mono"/>
                <a:ea typeface="Cutive Mono"/>
                <a:cs typeface="Cutive Mono"/>
                <a:sym typeface="Cutive Mono"/>
              </a:rPr>
              <a:t>Try and add keyReleased(){} on your own, but if you need help look here!</a:t>
            </a:r>
            <a:endParaRPr b="1">
              <a:solidFill>
                <a:schemeClr val="accent2"/>
              </a:solidFill>
              <a:latin typeface="Cutive Mono"/>
              <a:ea typeface="Cutive Mono"/>
              <a:cs typeface="Cutive Mono"/>
              <a:sym typeface="Cutive Mono"/>
            </a:endParaRPr>
          </a:p>
        </p:txBody>
      </p:sp>
      <p:pic>
        <p:nvPicPr>
          <p:cNvPr id="180" name="Google Shape;180;p28"/>
          <p:cNvPicPr preferRelativeResize="0"/>
          <p:nvPr/>
        </p:nvPicPr>
        <p:blipFill>
          <a:blip r:embed="rId3">
            <a:alphaModFix/>
          </a:blip>
          <a:stretch>
            <a:fillRect/>
          </a:stretch>
        </p:blipFill>
        <p:spPr>
          <a:xfrm>
            <a:off x="5486425" y="1904525"/>
            <a:ext cx="3262175" cy="292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Processing Basics</a:t>
            </a:r>
            <a:endParaRPr>
              <a:latin typeface="Press Start 2P"/>
              <a:ea typeface="Press Start 2P"/>
              <a:cs typeface="Press Start 2P"/>
              <a:sym typeface="Press Start 2P"/>
            </a:endParaRPr>
          </a:p>
        </p:txBody>
      </p:sp>
      <p:sp>
        <p:nvSpPr>
          <p:cNvPr id="186" name="Google Shape;186;p29"/>
          <p:cNvSpPr txBox="1">
            <a:spLocks noGrp="1"/>
          </p:cNvSpPr>
          <p:nvPr>
            <p:ph type="body" idx="1"/>
          </p:nvPr>
        </p:nvSpPr>
        <p:spPr>
          <a:xfrm>
            <a:off x="157525" y="1017725"/>
            <a:ext cx="5529600" cy="3684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490">
                <a:latin typeface="Cutive Mono"/>
                <a:ea typeface="Cutive Mono"/>
                <a:cs typeface="Cutive Mono"/>
                <a:sym typeface="Cutive Mono"/>
              </a:rPr>
              <a:t>Finally, let's make it to were the square can travel along the x axis. Inside the draw() function add: </a:t>
            </a:r>
            <a:endParaRPr sz="1490">
              <a:latin typeface="Cutive Mono"/>
              <a:ea typeface="Cutive Mono"/>
              <a:cs typeface="Cutive Mono"/>
              <a:sym typeface="Cutive Mono"/>
            </a:endParaRPr>
          </a:p>
          <a:p>
            <a:pPr marL="0" lvl="0" indent="0" algn="l" rtl="0">
              <a:lnSpc>
                <a:spcPct val="95000"/>
              </a:lnSpc>
              <a:spcBef>
                <a:spcPts val="1200"/>
              </a:spcBef>
              <a:spcAft>
                <a:spcPts val="0"/>
              </a:spcAft>
              <a:buSzPts val="935"/>
              <a:buNone/>
            </a:pPr>
            <a:r>
              <a:rPr lang="en" sz="1490">
                <a:latin typeface="Cutive Mono"/>
                <a:ea typeface="Cutive Mono"/>
                <a:cs typeface="Cutive Mono"/>
                <a:sym typeface="Cutive Mono"/>
              </a:rPr>
              <a:t>	</a:t>
            </a:r>
            <a:r>
              <a:rPr lang="en" sz="1490" b="1">
                <a:solidFill>
                  <a:schemeClr val="accent2"/>
                </a:solidFill>
                <a:latin typeface="Cutive Mono"/>
                <a:ea typeface="Cutive Mono"/>
                <a:cs typeface="Cutive Mono"/>
                <a:sym typeface="Cutive Mono"/>
              </a:rPr>
              <a:t>if(lPressed &amp;&amp; x&gt;=30){</a:t>
            </a:r>
            <a:endParaRPr sz="1490" b="1">
              <a:solidFill>
                <a:schemeClr val="accent2"/>
              </a:solidFill>
              <a:latin typeface="Cutive Mono"/>
              <a:ea typeface="Cutive Mono"/>
              <a:cs typeface="Cutive Mono"/>
              <a:sym typeface="Cutive Mono"/>
            </a:endParaRPr>
          </a:p>
          <a:p>
            <a:pPr marL="0" lvl="0" indent="0" algn="l" rtl="0">
              <a:lnSpc>
                <a:spcPct val="95000"/>
              </a:lnSpc>
              <a:spcBef>
                <a:spcPts val="1200"/>
              </a:spcBef>
              <a:spcAft>
                <a:spcPts val="0"/>
              </a:spcAft>
              <a:buSzPts val="935"/>
              <a:buNone/>
            </a:pPr>
            <a:r>
              <a:rPr lang="en" sz="1490" b="1">
                <a:solidFill>
                  <a:schemeClr val="accent2"/>
                </a:solidFill>
                <a:latin typeface="Cutive Mono"/>
                <a:ea typeface="Cutive Mono"/>
                <a:cs typeface="Cutive Mono"/>
                <a:sym typeface="Cutive Mono"/>
              </a:rPr>
              <a:t>	x=x-10;</a:t>
            </a:r>
            <a:endParaRPr sz="1490" b="1">
              <a:solidFill>
                <a:schemeClr val="accent2"/>
              </a:solidFill>
              <a:latin typeface="Cutive Mono"/>
              <a:ea typeface="Cutive Mono"/>
              <a:cs typeface="Cutive Mono"/>
              <a:sym typeface="Cutive Mono"/>
            </a:endParaRPr>
          </a:p>
          <a:p>
            <a:pPr marL="0" lvl="0" indent="0" algn="l" rtl="0">
              <a:lnSpc>
                <a:spcPct val="95000"/>
              </a:lnSpc>
              <a:spcBef>
                <a:spcPts val="1200"/>
              </a:spcBef>
              <a:spcAft>
                <a:spcPts val="0"/>
              </a:spcAft>
              <a:buSzPts val="935"/>
              <a:buNone/>
            </a:pPr>
            <a:r>
              <a:rPr lang="en" sz="1490" b="1">
                <a:solidFill>
                  <a:schemeClr val="accent2"/>
                </a:solidFill>
                <a:latin typeface="Cutive Mono"/>
                <a:ea typeface="Cutive Mono"/>
                <a:cs typeface="Cutive Mono"/>
                <a:sym typeface="Cutive Mono"/>
              </a:rPr>
              <a:t>  }</a:t>
            </a:r>
            <a:endParaRPr sz="1490" b="1">
              <a:solidFill>
                <a:schemeClr val="accent2"/>
              </a:solidFill>
              <a:latin typeface="Cutive Mono"/>
              <a:ea typeface="Cutive Mono"/>
              <a:cs typeface="Cutive Mono"/>
              <a:sym typeface="Cutive Mono"/>
            </a:endParaRPr>
          </a:p>
          <a:p>
            <a:pPr marL="0" lvl="0" indent="0" algn="l" rtl="0">
              <a:lnSpc>
                <a:spcPct val="95000"/>
              </a:lnSpc>
              <a:spcBef>
                <a:spcPts val="1200"/>
              </a:spcBef>
              <a:spcAft>
                <a:spcPts val="0"/>
              </a:spcAft>
              <a:buSzPts val="935"/>
              <a:buNone/>
            </a:pPr>
            <a:r>
              <a:rPr lang="en" sz="1490" b="1">
                <a:solidFill>
                  <a:schemeClr val="accent2"/>
                </a:solidFill>
                <a:latin typeface="Cutive Mono"/>
                <a:ea typeface="Cutive Mono"/>
                <a:cs typeface="Cutive Mono"/>
                <a:sym typeface="Cutive Mono"/>
              </a:rPr>
              <a:t>  else if(rPressed &amp;&amp; x&lt;=420){</a:t>
            </a:r>
            <a:endParaRPr sz="1490" b="1">
              <a:solidFill>
                <a:schemeClr val="accent2"/>
              </a:solidFill>
              <a:latin typeface="Cutive Mono"/>
              <a:ea typeface="Cutive Mono"/>
              <a:cs typeface="Cutive Mono"/>
              <a:sym typeface="Cutive Mono"/>
            </a:endParaRPr>
          </a:p>
          <a:p>
            <a:pPr marL="0" lvl="0" indent="0" algn="l" rtl="0">
              <a:lnSpc>
                <a:spcPct val="95000"/>
              </a:lnSpc>
              <a:spcBef>
                <a:spcPts val="1200"/>
              </a:spcBef>
              <a:spcAft>
                <a:spcPts val="0"/>
              </a:spcAft>
              <a:buSzPts val="935"/>
              <a:buNone/>
            </a:pPr>
            <a:r>
              <a:rPr lang="en" sz="1490" b="1">
                <a:solidFill>
                  <a:schemeClr val="accent2"/>
                </a:solidFill>
                <a:latin typeface="Cutive Mono"/>
                <a:ea typeface="Cutive Mono"/>
                <a:cs typeface="Cutive Mono"/>
                <a:sym typeface="Cutive Mono"/>
              </a:rPr>
              <a:t>	x=x+10;</a:t>
            </a:r>
            <a:endParaRPr sz="1490" b="1">
              <a:solidFill>
                <a:schemeClr val="accent2"/>
              </a:solidFill>
              <a:latin typeface="Cutive Mono"/>
              <a:ea typeface="Cutive Mono"/>
              <a:cs typeface="Cutive Mono"/>
              <a:sym typeface="Cutive Mono"/>
            </a:endParaRPr>
          </a:p>
          <a:p>
            <a:pPr marL="0" lvl="0" indent="0" algn="l" rtl="0">
              <a:lnSpc>
                <a:spcPct val="95000"/>
              </a:lnSpc>
              <a:spcBef>
                <a:spcPts val="1200"/>
              </a:spcBef>
              <a:spcAft>
                <a:spcPts val="0"/>
              </a:spcAft>
              <a:buSzPts val="935"/>
              <a:buNone/>
            </a:pPr>
            <a:r>
              <a:rPr lang="en" sz="1490" b="1">
                <a:solidFill>
                  <a:schemeClr val="accent2"/>
                </a:solidFill>
                <a:latin typeface="Cutive Mono"/>
                <a:ea typeface="Cutive Mono"/>
                <a:cs typeface="Cutive Mono"/>
                <a:sym typeface="Cutive Mono"/>
              </a:rPr>
              <a:t>  }</a:t>
            </a:r>
            <a:endParaRPr sz="1490">
              <a:latin typeface="Cutive Mono"/>
              <a:ea typeface="Cutive Mono"/>
              <a:cs typeface="Cutive Mono"/>
              <a:sym typeface="Cutive Mono"/>
            </a:endParaRPr>
          </a:p>
          <a:p>
            <a:pPr marL="0" lvl="0" indent="0" algn="l" rtl="0">
              <a:lnSpc>
                <a:spcPct val="95000"/>
              </a:lnSpc>
              <a:spcBef>
                <a:spcPts val="1200"/>
              </a:spcBef>
              <a:spcAft>
                <a:spcPts val="1200"/>
              </a:spcAft>
              <a:buSzPts val="935"/>
              <a:buNone/>
            </a:pPr>
            <a:r>
              <a:rPr lang="en" sz="1490">
                <a:latin typeface="Cutive Mono"/>
                <a:ea typeface="Cutive Mono"/>
                <a:cs typeface="Cutive Mono"/>
                <a:sym typeface="Cutive Mono"/>
              </a:rPr>
              <a:t>It's important to add values less or greater than x to make sure the square stays inside the boundaries.</a:t>
            </a:r>
            <a:endParaRPr sz="1490">
              <a:latin typeface="Cutive Mono"/>
              <a:ea typeface="Cutive Mono"/>
              <a:cs typeface="Cutive Mono"/>
              <a:sym typeface="Cutive Mono"/>
            </a:endParaRPr>
          </a:p>
        </p:txBody>
      </p:sp>
      <p:sp>
        <p:nvSpPr>
          <p:cNvPr id="187" name="Google Shape;187;p29"/>
          <p:cNvSpPr txBox="1">
            <a:spLocks noGrp="1"/>
          </p:cNvSpPr>
          <p:nvPr>
            <p:ph type="body" idx="2"/>
          </p:nvPr>
        </p:nvSpPr>
        <p:spPr>
          <a:xfrm>
            <a:off x="6038008" y="445025"/>
            <a:ext cx="2802468" cy="748911"/>
          </a:xfrm>
          <a:prstGeom prst="rect">
            <a:avLst/>
          </a:prstGeom>
        </p:spPr>
        <p:txBody>
          <a:bodyPr spcFirstLastPara="1" wrap="square" lIns="91425" tIns="91425" rIns="91425" bIns="91425" anchor="t" anchorCtr="0">
            <a:noAutofit/>
          </a:bodyPr>
          <a:lstStyle/>
          <a:p>
            <a:pPr marL="0" lvl="0" indent="0" rtl="0">
              <a:lnSpc>
                <a:spcPct val="105000"/>
              </a:lnSpc>
              <a:spcBef>
                <a:spcPts val="0"/>
              </a:spcBef>
              <a:spcAft>
                <a:spcPts val="1200"/>
              </a:spcAft>
              <a:buSzPts val="935"/>
              <a:buNone/>
            </a:pPr>
            <a:r>
              <a:rPr lang="en" sz="1490" b="1" dirty="0">
                <a:solidFill>
                  <a:schemeClr val="accent2"/>
                </a:solidFill>
                <a:latin typeface="Cutive Mono"/>
                <a:ea typeface="Cutive Mono"/>
                <a:cs typeface="Cutive Mono"/>
                <a:sym typeface="Cutive Mono"/>
              </a:rPr>
              <a:t>After you finish, see what happens!</a:t>
            </a:r>
            <a:endParaRPr sz="1490" b="1" dirty="0">
              <a:solidFill>
                <a:schemeClr val="accent2"/>
              </a:solidFill>
              <a:latin typeface="Cutive Mono"/>
              <a:ea typeface="Cutive Mono"/>
              <a:cs typeface="Cutive Mono"/>
              <a:sym typeface="Cutive Mono"/>
            </a:endParaRPr>
          </a:p>
        </p:txBody>
      </p:sp>
      <p:pic>
        <p:nvPicPr>
          <p:cNvPr id="188" name="Google Shape;188;p29"/>
          <p:cNvPicPr preferRelativeResize="0"/>
          <p:nvPr/>
        </p:nvPicPr>
        <p:blipFill>
          <a:blip r:embed="rId3">
            <a:alphaModFix/>
          </a:blip>
          <a:stretch>
            <a:fillRect/>
          </a:stretch>
        </p:blipFill>
        <p:spPr>
          <a:xfrm>
            <a:off x="6038008" y="1417790"/>
            <a:ext cx="2934800" cy="33490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Time to Make a Game</a:t>
            </a:r>
            <a:endParaRPr>
              <a:latin typeface="Press Start 2P"/>
              <a:ea typeface="Press Start 2P"/>
              <a:cs typeface="Press Start 2P"/>
              <a:sym typeface="Press Start 2P"/>
            </a:endParaRPr>
          </a:p>
        </p:txBody>
      </p:sp>
      <p:sp>
        <p:nvSpPr>
          <p:cNvPr id="194" name="Google Shape;19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1600" dirty="0">
              <a:latin typeface="Cutive Mono"/>
              <a:ea typeface="Cutive Mono"/>
              <a:cs typeface="Cutive Mono"/>
              <a:sym typeface="Cutive Mono"/>
            </a:endParaRPr>
          </a:p>
          <a:p>
            <a:pPr marL="0" lvl="0" indent="0" algn="ctr" rtl="0">
              <a:spcBef>
                <a:spcPts val="1200"/>
              </a:spcBef>
              <a:spcAft>
                <a:spcPts val="0"/>
              </a:spcAft>
              <a:buNone/>
            </a:pPr>
            <a:r>
              <a:rPr lang="en" sz="1600" dirty="0">
                <a:latin typeface="Cutive Mono"/>
                <a:ea typeface="Cutive Mono"/>
                <a:cs typeface="Cutive Mono"/>
                <a:sym typeface="Cutive Mono"/>
              </a:rPr>
              <a:t>Let’s take what we just did, and turn it around to make our game.</a:t>
            </a:r>
            <a:endParaRPr sz="1600" dirty="0">
              <a:latin typeface="Cutive Mono"/>
              <a:ea typeface="Cutive Mono"/>
              <a:cs typeface="Cutive Mono"/>
              <a:sym typeface="Cutive Mono"/>
            </a:endParaRPr>
          </a:p>
          <a:p>
            <a:pPr marL="0" lvl="0" indent="0" algn="ctr" rtl="0">
              <a:spcBef>
                <a:spcPts val="1200"/>
              </a:spcBef>
              <a:spcAft>
                <a:spcPts val="0"/>
              </a:spcAft>
              <a:buNone/>
            </a:pPr>
            <a:endParaRPr sz="1600" dirty="0">
              <a:latin typeface="Cutive Mono"/>
              <a:ea typeface="Cutive Mono"/>
              <a:cs typeface="Cutive Mono"/>
              <a:sym typeface="Cutive Mono"/>
            </a:endParaRPr>
          </a:p>
          <a:p>
            <a:pPr marL="0" lvl="0" indent="0" algn="l" rtl="0">
              <a:spcBef>
                <a:spcPts val="1200"/>
              </a:spcBef>
              <a:spcAft>
                <a:spcPts val="1200"/>
              </a:spcAft>
              <a:buNone/>
            </a:pPr>
            <a:endParaRPr sz="1600" dirty="0">
              <a:latin typeface="Cutive Mono"/>
              <a:ea typeface="Cutive Mono"/>
              <a:cs typeface="Cutive Mono"/>
              <a:sym typeface="Cutive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What is a Class?</a:t>
            </a:r>
            <a:endParaRPr>
              <a:latin typeface="Press Start 2P"/>
              <a:ea typeface="Press Start 2P"/>
              <a:cs typeface="Press Start 2P"/>
              <a:sym typeface="Press Start 2P"/>
            </a:endParaRPr>
          </a:p>
        </p:txBody>
      </p:sp>
      <p:sp>
        <p:nvSpPr>
          <p:cNvPr id="200" name="Google Shape;200;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In the simplest terms, a class is code for creating and manipulating </a:t>
            </a:r>
            <a:r>
              <a:rPr lang="en" i="1">
                <a:latin typeface="Cutive Mono"/>
                <a:ea typeface="Cutive Mono"/>
                <a:cs typeface="Cutive Mono"/>
                <a:sym typeface="Cutive Mono"/>
              </a:rPr>
              <a:t>objects</a:t>
            </a:r>
            <a:r>
              <a:rPr lang="en">
                <a:latin typeface="Cutive Mono"/>
                <a:ea typeface="Cutive Mono"/>
                <a:cs typeface="Cutive Mono"/>
                <a:sym typeface="Cutive Mono"/>
              </a:rPr>
              <a:t>.</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An </a:t>
            </a:r>
            <a:r>
              <a:rPr lang="en" i="1">
                <a:latin typeface="Cutive Mono"/>
                <a:ea typeface="Cutive Mono"/>
                <a:cs typeface="Cutive Mono"/>
                <a:sym typeface="Cutive Mono"/>
              </a:rPr>
              <a:t>object</a:t>
            </a:r>
            <a:r>
              <a:rPr lang="en">
                <a:latin typeface="Cutive Mono"/>
                <a:ea typeface="Cutive Mono"/>
                <a:cs typeface="Cutive Mono"/>
                <a:sym typeface="Cutive Mono"/>
              </a:rPr>
              <a:t> is the core of </a:t>
            </a:r>
            <a:r>
              <a:rPr lang="en" i="1">
                <a:latin typeface="Cutive Mono"/>
                <a:ea typeface="Cutive Mono"/>
                <a:cs typeface="Cutive Mono"/>
                <a:sym typeface="Cutive Mono"/>
              </a:rPr>
              <a:t>Object-Oriented Programming.</a:t>
            </a:r>
            <a:endParaRPr i="1">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Java, C++, C#, JavaScript, and Python are some common object-oriented programming languages. </a:t>
            </a:r>
            <a:endParaRPr>
              <a:latin typeface="Cutive Mono"/>
              <a:ea typeface="Cutive Mono"/>
              <a:cs typeface="Cutive Mono"/>
              <a:sym typeface="Cutive Mono"/>
            </a:endParaRPr>
          </a:p>
        </p:txBody>
      </p:sp>
      <p:sp>
        <p:nvSpPr>
          <p:cNvPr id="201" name="Google Shape;201;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What is Object-Oriented Programming?</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It is a method of programming based around creating and manipulating </a:t>
            </a:r>
            <a:r>
              <a:rPr lang="en" i="1">
                <a:latin typeface="Cutive Mono"/>
                <a:ea typeface="Cutive Mono"/>
                <a:cs typeface="Cutive Mono"/>
                <a:sym typeface="Cutive Mono"/>
              </a:rPr>
              <a:t>objects.</a:t>
            </a:r>
            <a:endParaRPr i="1">
              <a:latin typeface="Cutive Mono"/>
              <a:ea typeface="Cutive Mono"/>
              <a:cs typeface="Cutive Mono"/>
              <a:sym typeface="Cutive Mono"/>
            </a:endParaRPr>
          </a:p>
          <a:p>
            <a:pPr marL="0" lvl="0" indent="0" algn="l" rtl="0">
              <a:spcBef>
                <a:spcPts val="1200"/>
              </a:spcBef>
              <a:spcAft>
                <a:spcPts val="0"/>
              </a:spcAft>
              <a:buNone/>
            </a:pPr>
            <a:endParaRPr>
              <a:latin typeface="Cutive Mono"/>
              <a:ea typeface="Cutive Mono"/>
              <a:cs typeface="Cutive Mono"/>
              <a:sym typeface="Cutive Mono"/>
            </a:endParaRPr>
          </a:p>
          <a:p>
            <a:pPr marL="0" lvl="0" indent="0" algn="l" rtl="0">
              <a:spcBef>
                <a:spcPts val="1200"/>
              </a:spcBef>
              <a:spcAft>
                <a:spcPts val="1200"/>
              </a:spcAft>
              <a:buNone/>
            </a:pPr>
            <a:endParaRPr>
              <a:latin typeface="Cutive Mono"/>
              <a:ea typeface="Cutive Mono"/>
              <a:cs typeface="Cutive Mono"/>
              <a:sym typeface="Cutive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How do we use Classes?</a:t>
            </a:r>
            <a:endParaRPr>
              <a:latin typeface="Press Start 2P"/>
              <a:ea typeface="Press Start 2P"/>
              <a:cs typeface="Press Start 2P"/>
              <a:sym typeface="Press Start 2P"/>
            </a:endParaRPr>
          </a:p>
        </p:txBody>
      </p:sp>
      <p:sp>
        <p:nvSpPr>
          <p:cNvPr id="207" name="Google Shape;207;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Cutive Mono"/>
                <a:ea typeface="Cutive Mono"/>
                <a:cs typeface="Cutive Mono"/>
                <a:sym typeface="Cutive Mono"/>
              </a:rPr>
              <a:t>In our project, we use classes to overall simplify code and prevent us from unnecessarily repeating dozens of lines of code.</a:t>
            </a:r>
            <a:endParaRPr sz="1600">
              <a:latin typeface="Cutive Mono"/>
              <a:ea typeface="Cutive Mono"/>
              <a:cs typeface="Cutive Mono"/>
              <a:sym typeface="Cutive Mono"/>
            </a:endParaRPr>
          </a:p>
          <a:p>
            <a:pPr marL="0" lvl="0" indent="0" algn="l" rtl="0">
              <a:spcBef>
                <a:spcPts val="1200"/>
              </a:spcBef>
              <a:spcAft>
                <a:spcPts val="1200"/>
              </a:spcAft>
              <a:buNone/>
            </a:pPr>
            <a:endParaRPr>
              <a:latin typeface="Cutive Mono"/>
              <a:ea typeface="Cutive Mono"/>
              <a:cs typeface="Cutive Mono"/>
              <a:sym typeface="Cutive Mono"/>
            </a:endParaRPr>
          </a:p>
        </p:txBody>
      </p:sp>
      <p:sp>
        <p:nvSpPr>
          <p:cNvPr id="208" name="Google Shape;208;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Cutive Mono"/>
                <a:ea typeface="Cutive Mono"/>
                <a:cs typeface="Cutive Mono"/>
                <a:sym typeface="Cutive Mono"/>
              </a:rPr>
              <a:t>We have a class for the Player, for Enemies, and Bullets, because all of these are </a:t>
            </a:r>
            <a:r>
              <a:rPr lang="en" sz="1600" i="1">
                <a:latin typeface="Cutive Mono"/>
                <a:ea typeface="Cutive Mono"/>
                <a:cs typeface="Cutive Mono"/>
                <a:sym typeface="Cutive Mono"/>
              </a:rPr>
              <a:t>objects</a:t>
            </a:r>
            <a:r>
              <a:rPr lang="en" sz="1600"/>
              <a:t> </a:t>
            </a:r>
            <a:r>
              <a:rPr lang="en" sz="1600">
                <a:latin typeface="Cutive Mono"/>
                <a:ea typeface="Cutive Mono"/>
                <a:cs typeface="Cutive Mono"/>
                <a:sym typeface="Cutive Mono"/>
              </a:rPr>
              <a:t>we use for our game to be played.</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Who Are We?</a:t>
            </a:r>
            <a:endParaRPr>
              <a:latin typeface="Press Start 2P"/>
              <a:ea typeface="Press Start 2P"/>
              <a:cs typeface="Press Start 2P"/>
              <a:sym typeface="Press Start 2P"/>
            </a:endParaRPr>
          </a:p>
        </p:txBody>
      </p:sp>
      <p:sp>
        <p:nvSpPr>
          <p:cNvPr id="64" name="Google Shape;64;p14"/>
          <p:cNvSpPr txBox="1">
            <a:spLocks noGrp="1"/>
          </p:cNvSpPr>
          <p:nvPr>
            <p:ph type="body" idx="1"/>
          </p:nvPr>
        </p:nvSpPr>
        <p:spPr>
          <a:xfrm>
            <a:off x="311700" y="1152475"/>
            <a:ext cx="21351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Cutive Mono"/>
                <a:ea typeface="Cutive Mono"/>
                <a:cs typeface="Cutive Mono"/>
                <a:sym typeface="Cutive Mono"/>
              </a:rPr>
              <a:t>Ryan Young - </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Senior in Data Science/Analytics</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Looking towards masters in AI and/or a second bachelors in Environmental Science/an environmental conservation field.</a:t>
            </a:r>
            <a:endParaRPr>
              <a:latin typeface="Cutive Mono"/>
              <a:ea typeface="Cutive Mono"/>
              <a:cs typeface="Cutive Mono"/>
              <a:sym typeface="Cutive Mono"/>
            </a:endParaRPr>
          </a:p>
        </p:txBody>
      </p:sp>
      <p:sp>
        <p:nvSpPr>
          <p:cNvPr id="65" name="Google Shape;65;p14"/>
          <p:cNvSpPr txBox="1">
            <a:spLocks noGrp="1"/>
          </p:cNvSpPr>
          <p:nvPr>
            <p:ph type="body" idx="2"/>
          </p:nvPr>
        </p:nvSpPr>
        <p:spPr>
          <a:xfrm>
            <a:off x="2572050" y="1152475"/>
            <a:ext cx="2000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Natalie Haeny-</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Senior in Software Development</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Hoping to continue my understanding of java and learn new languages like C# and JavaScript.</a:t>
            </a:r>
            <a:endParaRPr>
              <a:latin typeface="Cutive Mono"/>
              <a:ea typeface="Cutive Mono"/>
              <a:cs typeface="Cutive Mono"/>
              <a:sym typeface="Cutive Mono"/>
            </a:endParaRPr>
          </a:p>
          <a:p>
            <a:pPr marL="0" lvl="0" indent="0" algn="l" rtl="0">
              <a:spcBef>
                <a:spcPts val="1200"/>
              </a:spcBef>
              <a:spcAft>
                <a:spcPts val="1200"/>
              </a:spcAft>
              <a:buNone/>
            </a:pPr>
            <a:endParaRPr/>
          </a:p>
        </p:txBody>
      </p:sp>
      <p:sp>
        <p:nvSpPr>
          <p:cNvPr id="66" name="Google Shape;66;p14"/>
          <p:cNvSpPr txBox="1"/>
          <p:nvPr/>
        </p:nvSpPr>
        <p:spPr>
          <a:xfrm>
            <a:off x="4872950" y="1196925"/>
            <a:ext cx="217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7" name="Google Shape;67;p14"/>
          <p:cNvSpPr txBox="1"/>
          <p:nvPr/>
        </p:nvSpPr>
        <p:spPr>
          <a:xfrm>
            <a:off x="4697400" y="1152475"/>
            <a:ext cx="20001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Cutive Mono"/>
                <a:ea typeface="Cutive Mono"/>
                <a:cs typeface="Cutive Mono"/>
                <a:sym typeface="Cutive Mono"/>
              </a:rPr>
              <a:t>Haniel Villarreal -</a:t>
            </a:r>
            <a:endParaRPr>
              <a:solidFill>
                <a:schemeClr val="lt2"/>
              </a:solidFill>
              <a:latin typeface="Cutive Mono"/>
              <a:ea typeface="Cutive Mono"/>
              <a:cs typeface="Cutive Mono"/>
              <a:sym typeface="Cutive Mono"/>
            </a:endParaRPr>
          </a:p>
          <a:p>
            <a:pPr marL="0" lvl="0" indent="0" algn="l" rtl="0">
              <a:spcBef>
                <a:spcPts val="0"/>
              </a:spcBef>
              <a:spcAft>
                <a:spcPts val="0"/>
              </a:spcAft>
              <a:buNone/>
            </a:pPr>
            <a:endParaRPr>
              <a:solidFill>
                <a:schemeClr val="lt2"/>
              </a:solidFill>
              <a:latin typeface="Cutive Mono"/>
              <a:ea typeface="Cutive Mono"/>
              <a:cs typeface="Cutive Mono"/>
              <a:sym typeface="Cutive Mono"/>
            </a:endParaRPr>
          </a:p>
          <a:p>
            <a:pPr marL="0" lvl="0" indent="0" algn="l" rtl="0">
              <a:spcBef>
                <a:spcPts val="0"/>
              </a:spcBef>
              <a:spcAft>
                <a:spcPts val="0"/>
              </a:spcAft>
              <a:buNone/>
            </a:pPr>
            <a:r>
              <a:rPr lang="en">
                <a:solidFill>
                  <a:schemeClr val="lt2"/>
                </a:solidFill>
                <a:latin typeface="Cutive Mono"/>
                <a:ea typeface="Cutive Mono"/>
                <a:cs typeface="Cutive Mono"/>
                <a:sym typeface="Cutive Mono"/>
              </a:rPr>
              <a:t>Sophomore in Systems and Security</a:t>
            </a:r>
            <a:endParaRPr>
              <a:solidFill>
                <a:schemeClr val="lt2"/>
              </a:solidFill>
              <a:latin typeface="Cutive Mono"/>
              <a:ea typeface="Cutive Mono"/>
              <a:cs typeface="Cutive Mono"/>
              <a:sym typeface="Cutive Mono"/>
            </a:endParaRPr>
          </a:p>
          <a:p>
            <a:pPr marL="0" lvl="0" indent="0" algn="l" rtl="0">
              <a:spcBef>
                <a:spcPts val="0"/>
              </a:spcBef>
              <a:spcAft>
                <a:spcPts val="0"/>
              </a:spcAft>
              <a:buNone/>
            </a:pPr>
            <a:endParaRPr>
              <a:solidFill>
                <a:schemeClr val="lt2"/>
              </a:solidFill>
              <a:latin typeface="Cutive Mono"/>
              <a:ea typeface="Cutive Mono"/>
              <a:cs typeface="Cutive Mono"/>
              <a:sym typeface="Cutive Mono"/>
            </a:endParaRPr>
          </a:p>
          <a:p>
            <a:pPr marL="0" lvl="0" indent="0" algn="l" rtl="0">
              <a:spcBef>
                <a:spcPts val="0"/>
              </a:spcBef>
              <a:spcAft>
                <a:spcPts val="0"/>
              </a:spcAft>
              <a:buNone/>
            </a:pPr>
            <a:r>
              <a:rPr lang="en">
                <a:solidFill>
                  <a:schemeClr val="lt2"/>
                </a:solidFill>
                <a:latin typeface="Cutive Mono"/>
                <a:ea typeface="Cutive Mono"/>
                <a:cs typeface="Cutive Mono"/>
                <a:sym typeface="Cutive Mono"/>
              </a:rPr>
              <a:t>Aspiring to master the ability to provide protection to some of companies greatest digital assets</a:t>
            </a:r>
            <a:endParaRPr>
              <a:solidFill>
                <a:schemeClr val="lt2"/>
              </a:solidFill>
              <a:latin typeface="Cutive Mono"/>
              <a:ea typeface="Cutive Mono"/>
              <a:cs typeface="Cutive Mono"/>
              <a:sym typeface="Cutive Mono"/>
            </a:endParaRPr>
          </a:p>
        </p:txBody>
      </p:sp>
      <p:sp>
        <p:nvSpPr>
          <p:cNvPr id="68" name="Google Shape;68;p14"/>
          <p:cNvSpPr txBox="1"/>
          <p:nvPr/>
        </p:nvSpPr>
        <p:spPr>
          <a:xfrm>
            <a:off x="6551400" y="1152475"/>
            <a:ext cx="2280900" cy="197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Cutive Mono"/>
                <a:ea typeface="Cutive Mono"/>
                <a:cs typeface="Cutive Mono"/>
                <a:sym typeface="Cutive Mono"/>
              </a:rPr>
              <a:t>Jaehyun Na-</a:t>
            </a:r>
            <a:endParaRPr>
              <a:solidFill>
                <a:schemeClr val="lt2"/>
              </a:solidFill>
              <a:latin typeface="Cutive Mono"/>
              <a:ea typeface="Cutive Mono"/>
              <a:cs typeface="Cutive Mono"/>
              <a:sym typeface="Cutive Mono"/>
            </a:endParaRPr>
          </a:p>
          <a:p>
            <a:pPr marL="0" lvl="0" indent="0" algn="l" rtl="0">
              <a:spcBef>
                <a:spcPts val="0"/>
              </a:spcBef>
              <a:spcAft>
                <a:spcPts val="0"/>
              </a:spcAft>
              <a:buNone/>
            </a:pPr>
            <a:endParaRPr>
              <a:solidFill>
                <a:schemeClr val="lt2"/>
              </a:solidFill>
              <a:latin typeface="Cutive Mono"/>
              <a:ea typeface="Cutive Mono"/>
              <a:cs typeface="Cutive Mono"/>
              <a:sym typeface="Cutive Mono"/>
            </a:endParaRPr>
          </a:p>
          <a:p>
            <a:pPr marL="0" lvl="0" indent="0" algn="l" rtl="0">
              <a:lnSpc>
                <a:spcPct val="115000"/>
              </a:lnSpc>
              <a:spcBef>
                <a:spcPts val="0"/>
              </a:spcBef>
              <a:spcAft>
                <a:spcPts val="0"/>
              </a:spcAft>
              <a:buNone/>
            </a:pPr>
            <a:r>
              <a:rPr lang="en">
                <a:solidFill>
                  <a:schemeClr val="lt2"/>
                </a:solidFill>
                <a:latin typeface="Cutive Mono"/>
                <a:ea typeface="Cutive Mono"/>
                <a:cs typeface="Cutive Mono"/>
                <a:sym typeface="Cutive Mono"/>
              </a:rPr>
              <a:t>Sophomore in Software Development</a:t>
            </a:r>
            <a:endParaRPr>
              <a:solidFill>
                <a:schemeClr val="lt2"/>
              </a:solidFill>
              <a:latin typeface="Cutive Mono"/>
              <a:ea typeface="Cutive Mono"/>
              <a:cs typeface="Cutive Mono"/>
              <a:sym typeface="Cutive Mono"/>
            </a:endParaRPr>
          </a:p>
          <a:p>
            <a:pPr marL="0" lvl="0" indent="0" algn="l" rtl="0">
              <a:lnSpc>
                <a:spcPct val="115000"/>
              </a:lnSpc>
              <a:spcBef>
                <a:spcPts val="1200"/>
              </a:spcBef>
              <a:spcAft>
                <a:spcPts val="1200"/>
              </a:spcAft>
              <a:buNone/>
            </a:pPr>
            <a:r>
              <a:rPr lang="en">
                <a:solidFill>
                  <a:schemeClr val="lt2"/>
                </a:solidFill>
                <a:latin typeface="Cutive Mono"/>
                <a:ea typeface="Cutive Mono"/>
                <a:cs typeface="Cutive Mono"/>
                <a:sym typeface="Cutive Mono"/>
              </a:rPr>
              <a:t>Wants to be a Developer </a:t>
            </a:r>
            <a:endParaRPr>
              <a:solidFill>
                <a:schemeClr val="lt2"/>
              </a:solidFill>
              <a:latin typeface="Cutive Mono"/>
              <a:ea typeface="Cutive Mono"/>
              <a:cs typeface="Cutive Mono"/>
              <a:sym typeface="Cutiv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Our project</a:t>
            </a:r>
            <a:endParaRPr>
              <a:latin typeface="Press Start 2P"/>
              <a:ea typeface="Press Start 2P"/>
              <a:cs typeface="Press Start 2P"/>
              <a:sym typeface="Press Start 2P"/>
            </a:endParaRPr>
          </a:p>
        </p:txBody>
      </p:sp>
      <p:sp>
        <p:nvSpPr>
          <p:cNvPr id="108" name="Google Shape;108;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Our group worked together to develop our own take on the arcade game, Space Invaders. </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Our game incorporates the same retro style of the original while adding new features like our multiplayer function. </a:t>
            </a:r>
            <a:endParaRPr>
              <a:latin typeface="Cutive Mono"/>
              <a:ea typeface="Cutive Mono"/>
              <a:cs typeface="Cutive Mono"/>
              <a:sym typeface="Cutive Mono"/>
            </a:endParaRPr>
          </a:p>
        </p:txBody>
      </p:sp>
      <p:sp>
        <p:nvSpPr>
          <p:cNvPr id="109" name="Google Shape;109;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0" name="Google Shape;110;p19"/>
          <p:cNvPicPr preferRelativeResize="0"/>
          <p:nvPr/>
        </p:nvPicPr>
        <p:blipFill>
          <a:blip r:embed="rId3">
            <a:alphaModFix/>
          </a:blip>
          <a:stretch>
            <a:fillRect/>
          </a:stretch>
        </p:blipFill>
        <p:spPr>
          <a:xfrm>
            <a:off x="4420475" y="1330925"/>
            <a:ext cx="4411824" cy="2481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TAP Expo</a:t>
            </a:r>
            <a:endParaRPr>
              <a:latin typeface="Press Start 2P"/>
              <a:ea typeface="Press Start 2P"/>
              <a:cs typeface="Press Start 2P"/>
              <a:sym typeface="Press Start 2P"/>
            </a:endParaRPr>
          </a:p>
        </p:txBody>
      </p:sp>
      <p:sp>
        <p:nvSpPr>
          <p:cNvPr id="116" name="Google Shape;116;p20"/>
          <p:cNvSpPr txBox="1">
            <a:spLocks noGrp="1"/>
          </p:cNvSpPr>
          <p:nvPr>
            <p:ph type="body" idx="1"/>
          </p:nvPr>
        </p:nvSpPr>
        <p:spPr>
          <a:xfrm>
            <a:off x="311700" y="1152475"/>
            <a:ext cx="4418400" cy="3487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Cutive Mono"/>
                <a:ea typeface="Cutive Mono"/>
                <a:cs typeface="Cutive Mono"/>
                <a:sym typeface="Cutive Mono"/>
              </a:rPr>
              <a:t>This event allows for students and faculty to see the different tech-based designs and games that TAP students have created.</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 This is an amazing opportunity to get other students interested in tech and show them what they are truly able to create while also allowing TAP students to get good feedback on their work.</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 This event also allows for students to get to know others interested in tech as well as different tech professors.</a:t>
            </a:r>
            <a:endParaRPr>
              <a:latin typeface="Cutive Mono"/>
              <a:ea typeface="Cutive Mono"/>
              <a:cs typeface="Cutive Mono"/>
              <a:sym typeface="Cutive Mono"/>
            </a:endParaRPr>
          </a:p>
        </p:txBody>
      </p:sp>
      <p:sp>
        <p:nvSpPr>
          <p:cNvPr id="117" name="Google Shape;117;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8" name="Google Shape;118;p20"/>
          <p:cNvPicPr preferRelativeResize="0"/>
          <p:nvPr/>
        </p:nvPicPr>
        <p:blipFill>
          <a:blip r:embed="rId3">
            <a:alphaModFix/>
          </a:blip>
          <a:stretch>
            <a:fillRect/>
          </a:stretch>
        </p:blipFill>
        <p:spPr>
          <a:xfrm>
            <a:off x="4832399" y="1152475"/>
            <a:ext cx="3999900" cy="30021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Atlanta Science Festival</a:t>
            </a:r>
            <a:endParaRPr>
              <a:latin typeface="Press Start 2P"/>
              <a:ea typeface="Press Start 2P"/>
              <a:cs typeface="Press Start 2P"/>
              <a:sym typeface="Press Start 2P"/>
            </a:endParaRPr>
          </a:p>
        </p:txBody>
      </p:sp>
      <p:sp>
        <p:nvSpPr>
          <p:cNvPr id="124" name="Google Shape;124;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At the Atlanta Science Festival, we did much of what was done at TAP Expo, getting people in our booth, getting people interested in programming and what it can do.</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We got interest from lots of different people in all subject areas. It was a great time for everyone.</a:t>
            </a:r>
            <a:endParaRPr>
              <a:latin typeface="Cutive Mono"/>
              <a:ea typeface="Cutive Mono"/>
              <a:cs typeface="Cutive Mono"/>
              <a:sym typeface="Cutive Mono"/>
            </a:endParaRPr>
          </a:p>
        </p:txBody>
      </p:sp>
      <p:pic>
        <p:nvPicPr>
          <p:cNvPr id="125" name="Google Shape;125;p21"/>
          <p:cNvPicPr preferRelativeResize="0"/>
          <p:nvPr/>
        </p:nvPicPr>
        <p:blipFill>
          <a:blip r:embed="rId3">
            <a:alphaModFix/>
          </a:blip>
          <a:stretch>
            <a:fillRect/>
          </a:stretch>
        </p:blipFill>
        <p:spPr>
          <a:xfrm>
            <a:off x="5395713" y="1051088"/>
            <a:ext cx="2714386" cy="3619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What is Processing?</a:t>
            </a:r>
            <a:endParaRPr>
              <a:latin typeface="Press Start 2P"/>
              <a:ea typeface="Press Start 2P"/>
              <a:cs typeface="Press Start 2P"/>
              <a:sym typeface="Press Start 2P"/>
            </a:endParaRPr>
          </a:p>
        </p:txBody>
      </p:sp>
      <p:sp>
        <p:nvSpPr>
          <p:cNvPr id="131" name="Google Shape;131;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Cutive Mono"/>
                <a:ea typeface="Cutive Mono"/>
                <a:cs typeface="Cutive Mono"/>
                <a:sym typeface="Cutive Mono"/>
              </a:rPr>
              <a:t>We built our project using Processing. So what is it?</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Processing began as a JDK language, or Java Development Kit. It is more of its own thing after Processing 4, but it still uses Java as its base language. More simply, Processing is a software ‘sketchbook’, used for easy Java introduction with a focus for learning and prototyping different code, making a game very simple to produce.</a:t>
            </a:r>
            <a:endParaRPr>
              <a:latin typeface="Cutive Mono"/>
              <a:ea typeface="Cutive Mono"/>
              <a:cs typeface="Cutive Mono"/>
              <a:sym typeface="Cutive Mono"/>
            </a:endParaRPr>
          </a:p>
        </p:txBody>
      </p:sp>
      <p:sp>
        <p:nvSpPr>
          <p:cNvPr id="132" name="Google Shape;132;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3" name="Google Shape;133;p22"/>
          <p:cNvPicPr preferRelativeResize="0"/>
          <p:nvPr/>
        </p:nvPicPr>
        <p:blipFill>
          <a:blip r:embed="rId3">
            <a:alphaModFix/>
          </a:blip>
          <a:stretch>
            <a:fillRect/>
          </a:stretch>
        </p:blipFill>
        <p:spPr>
          <a:xfrm>
            <a:off x="4762884" y="1052188"/>
            <a:ext cx="4138926" cy="3616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Downloading Processing</a:t>
            </a:r>
            <a:endParaRPr>
              <a:latin typeface="Press Start 2P"/>
              <a:ea typeface="Press Start 2P"/>
              <a:cs typeface="Press Start 2P"/>
              <a:sym typeface="Press Start 2P"/>
            </a:endParaRPr>
          </a:p>
        </p:txBody>
      </p:sp>
      <p:sp>
        <p:nvSpPr>
          <p:cNvPr id="92" name="Google Shape;92;p17"/>
          <p:cNvSpPr txBox="1">
            <a:spLocks noGrp="1"/>
          </p:cNvSpPr>
          <p:nvPr>
            <p:ph type="body" idx="1"/>
          </p:nvPr>
        </p:nvSpPr>
        <p:spPr>
          <a:xfrm>
            <a:off x="311700" y="1152475"/>
            <a:ext cx="8520600" cy="3467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latin typeface="Cutive Mono"/>
                <a:ea typeface="Cutive Mono"/>
                <a:cs typeface="Cutive Mono"/>
                <a:sym typeface="Cutive Mono"/>
              </a:rPr>
              <a:t>Processing should already be installed on school computers, but if you want the most recent version for your personal computer, go to:</a:t>
            </a:r>
            <a:endParaRPr sz="1700">
              <a:latin typeface="Cutive Mono"/>
              <a:ea typeface="Cutive Mono"/>
              <a:cs typeface="Cutive Mono"/>
              <a:sym typeface="Cutive Mono"/>
            </a:endParaRPr>
          </a:p>
          <a:p>
            <a:pPr marL="0" lvl="0" indent="0" algn="ctr" rtl="0">
              <a:spcBef>
                <a:spcPts val="1200"/>
              </a:spcBef>
              <a:spcAft>
                <a:spcPts val="0"/>
              </a:spcAft>
              <a:buNone/>
            </a:pPr>
            <a:r>
              <a:rPr lang="en" sz="1700" u="sng">
                <a:solidFill>
                  <a:schemeClr val="hlink"/>
                </a:solidFill>
                <a:latin typeface="Cutive Mono"/>
                <a:ea typeface="Cutive Mono"/>
                <a:cs typeface="Cutive Mono"/>
                <a:sym typeface="Cutive Mono"/>
                <a:hlinkClick r:id="rId3"/>
              </a:rPr>
              <a:t>https://processing.org/download</a:t>
            </a:r>
            <a:endParaRPr sz="1700">
              <a:latin typeface="Cutive Mono"/>
              <a:ea typeface="Cutive Mono"/>
              <a:cs typeface="Cutive Mono"/>
              <a:sym typeface="Cutive Mono"/>
            </a:endParaRPr>
          </a:p>
          <a:p>
            <a:pPr marL="0" lvl="0" indent="0" algn="ctr" rtl="0">
              <a:spcBef>
                <a:spcPts val="1200"/>
              </a:spcBef>
              <a:spcAft>
                <a:spcPts val="1200"/>
              </a:spcAft>
              <a:buNone/>
            </a:pPr>
            <a:r>
              <a:rPr lang="en" sz="1700">
                <a:latin typeface="Cutive Mono"/>
                <a:ea typeface="Cutive Mono"/>
                <a:cs typeface="Cutive Mono"/>
                <a:sym typeface="Cutive Mono"/>
              </a:rPr>
              <a:t>Go to your downloads folder, extract the zip file to your desired location and run the processing.exe application to open the sketchbook.</a:t>
            </a:r>
            <a:endParaRPr sz="1700">
              <a:latin typeface="Cutive Mono"/>
              <a:ea typeface="Cutive Mono"/>
              <a:cs typeface="Cutive Mono"/>
              <a:sym typeface="Cutive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Setting up our game</a:t>
            </a:r>
            <a:endParaRPr>
              <a:latin typeface="Press Start 2P"/>
              <a:ea typeface="Press Start 2P"/>
              <a:cs typeface="Press Start 2P"/>
              <a:sym typeface="Press Start 2P"/>
            </a:endParaRPr>
          </a:p>
        </p:txBody>
      </p:sp>
      <p:sp>
        <p:nvSpPr>
          <p:cNvPr id="98" name="Google Shape;98;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Cutive Mono"/>
                <a:ea typeface="Cutive Mono"/>
                <a:cs typeface="Cutive Mono"/>
                <a:sym typeface="Cutive Mono"/>
              </a:rPr>
              <a:t>After opening up processing, one more step must be done in order to run our game.</a:t>
            </a:r>
            <a:endParaRPr>
              <a:latin typeface="Cutive Mono"/>
              <a:ea typeface="Cutive Mono"/>
              <a:cs typeface="Cutive Mono"/>
              <a:sym typeface="Cutive Mono"/>
            </a:endParaRPr>
          </a:p>
        </p:txBody>
      </p:sp>
      <p:sp>
        <p:nvSpPr>
          <p:cNvPr id="99" name="Google Shape;99;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utive Mono"/>
                <a:ea typeface="Cutive Mono"/>
                <a:cs typeface="Cutive Mono"/>
                <a:sym typeface="Cutive Mono"/>
              </a:rPr>
              <a:t>After </a:t>
            </a:r>
            <a:r>
              <a:rPr lang="en" b="1">
                <a:solidFill>
                  <a:schemeClr val="accent2"/>
                </a:solidFill>
                <a:latin typeface="Cutive Mono"/>
                <a:ea typeface="Cutive Mono"/>
                <a:cs typeface="Cutive Mono"/>
                <a:sym typeface="Cutive Mono"/>
              </a:rPr>
              <a:t>clicking on Sketch</a:t>
            </a:r>
            <a:r>
              <a:rPr lang="en">
                <a:latin typeface="Cutive Mono"/>
                <a:ea typeface="Cutive Mono"/>
                <a:cs typeface="Cutive Mono"/>
                <a:sym typeface="Cutive Mono"/>
              </a:rPr>
              <a:t> a drop down menu should appear. </a:t>
            </a:r>
            <a:endParaRPr>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Click on “</a:t>
            </a:r>
            <a:r>
              <a:rPr lang="en" b="1">
                <a:solidFill>
                  <a:schemeClr val="accent2"/>
                </a:solidFill>
                <a:latin typeface="Cutive Mono"/>
                <a:ea typeface="Cutive Mono"/>
                <a:cs typeface="Cutive Mono"/>
                <a:sym typeface="Cutive Mono"/>
              </a:rPr>
              <a:t>Add File…”</a:t>
            </a:r>
            <a:endParaRPr b="1">
              <a:solidFill>
                <a:schemeClr val="accent2"/>
              </a:solidFill>
              <a:latin typeface="Cutive Mono"/>
              <a:ea typeface="Cutive Mono"/>
              <a:cs typeface="Cutive Mono"/>
              <a:sym typeface="Cutive Mono"/>
            </a:endParaRPr>
          </a:p>
          <a:p>
            <a:pPr marL="0" lvl="0" indent="0" algn="l" rtl="0">
              <a:spcBef>
                <a:spcPts val="1200"/>
              </a:spcBef>
              <a:spcAft>
                <a:spcPts val="0"/>
              </a:spcAft>
              <a:buNone/>
            </a:pPr>
            <a:r>
              <a:rPr lang="en">
                <a:latin typeface="Cutive Mono"/>
                <a:ea typeface="Cutive Mono"/>
                <a:cs typeface="Cutive Mono"/>
                <a:sym typeface="Cutive Mono"/>
              </a:rPr>
              <a:t>Finally there should be </a:t>
            </a:r>
            <a:r>
              <a:rPr lang="en" b="1">
                <a:solidFill>
                  <a:schemeClr val="accent2"/>
                </a:solidFill>
                <a:latin typeface="Cutive Mono"/>
                <a:ea typeface="Cutive Mono"/>
                <a:cs typeface="Cutive Mono"/>
                <a:sym typeface="Cutive Mono"/>
              </a:rPr>
              <a:t>7 png files</a:t>
            </a:r>
            <a:r>
              <a:rPr lang="en">
                <a:latin typeface="Cutive Mono"/>
                <a:ea typeface="Cutive Mono"/>
                <a:cs typeface="Cutive Mono"/>
                <a:sym typeface="Cutive Mono"/>
              </a:rPr>
              <a:t> to individually add into the game.</a:t>
            </a:r>
            <a:endParaRPr>
              <a:latin typeface="Cutive Mono"/>
              <a:ea typeface="Cutive Mono"/>
              <a:cs typeface="Cutive Mono"/>
              <a:sym typeface="Cutive Mono"/>
            </a:endParaRPr>
          </a:p>
          <a:p>
            <a:pPr marL="0" lvl="0" indent="0" algn="l" rtl="0">
              <a:spcBef>
                <a:spcPts val="1200"/>
              </a:spcBef>
              <a:spcAft>
                <a:spcPts val="1200"/>
              </a:spcAft>
              <a:buNone/>
            </a:pPr>
            <a:r>
              <a:rPr lang="en">
                <a:latin typeface="Cutive Mono"/>
                <a:ea typeface="Cutive Mono"/>
                <a:cs typeface="Cutive Mono"/>
                <a:sym typeface="Cutive Mono"/>
              </a:rPr>
              <a:t>The game should be all ready now!</a:t>
            </a:r>
            <a:endParaRPr>
              <a:latin typeface="Cutive Mono"/>
              <a:ea typeface="Cutive Mono"/>
              <a:cs typeface="Cutive Mono"/>
              <a:sym typeface="Cutive Mono"/>
            </a:endParaRPr>
          </a:p>
        </p:txBody>
      </p:sp>
      <p:pic>
        <p:nvPicPr>
          <p:cNvPr id="100" name="Google Shape;100;p18"/>
          <p:cNvPicPr preferRelativeResize="0"/>
          <p:nvPr/>
        </p:nvPicPr>
        <p:blipFill>
          <a:blip r:embed="rId3">
            <a:alphaModFix/>
          </a:blip>
          <a:stretch>
            <a:fillRect/>
          </a:stretch>
        </p:blipFill>
        <p:spPr>
          <a:xfrm>
            <a:off x="259000" y="2169250"/>
            <a:ext cx="4105275" cy="2286000"/>
          </a:xfrm>
          <a:prstGeom prst="rect">
            <a:avLst/>
          </a:prstGeom>
          <a:noFill/>
          <a:ln>
            <a:noFill/>
          </a:ln>
        </p:spPr>
      </p:pic>
      <p:sp>
        <p:nvSpPr>
          <p:cNvPr id="101" name="Google Shape;101;p18"/>
          <p:cNvSpPr txBox="1"/>
          <p:nvPr/>
        </p:nvSpPr>
        <p:spPr>
          <a:xfrm>
            <a:off x="311700" y="4507050"/>
            <a:ext cx="380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solidFill>
                <a:schemeClr val="accent2"/>
              </a:solidFill>
              <a:latin typeface="Playfair Display"/>
              <a:ea typeface="Playfair Display"/>
              <a:cs typeface="Playfair Display"/>
              <a:sym typeface="Playfair Display"/>
            </a:endParaRPr>
          </a:p>
        </p:txBody>
      </p:sp>
      <p:sp>
        <p:nvSpPr>
          <p:cNvPr id="102" name="Google Shape;102;p18"/>
          <p:cNvSpPr/>
          <p:nvPr/>
        </p:nvSpPr>
        <p:spPr>
          <a:xfrm>
            <a:off x="1713175" y="2169250"/>
            <a:ext cx="690600" cy="4002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ess Start 2P"/>
                <a:ea typeface="Press Start 2P"/>
                <a:cs typeface="Press Start 2P"/>
                <a:sym typeface="Press Start 2P"/>
              </a:rPr>
              <a:t>Processing Basics</a:t>
            </a:r>
            <a:endParaRPr>
              <a:latin typeface="Press Start 2P"/>
              <a:ea typeface="Press Start 2P"/>
              <a:cs typeface="Press Start 2P"/>
              <a:sym typeface="Press Start 2P"/>
            </a:endParaRPr>
          </a:p>
          <a:p>
            <a:pPr marL="0" lvl="0" indent="0" algn="l" rtl="0">
              <a:spcBef>
                <a:spcPts val="0"/>
              </a:spcBef>
              <a:spcAft>
                <a:spcPts val="0"/>
              </a:spcAft>
              <a:buNone/>
            </a:pPr>
            <a:endParaRPr/>
          </a:p>
        </p:txBody>
      </p:sp>
      <p:sp>
        <p:nvSpPr>
          <p:cNvPr id="139" name="Google Shape;139;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latin typeface="Cutive Mono"/>
                <a:ea typeface="Cutive Mono"/>
                <a:cs typeface="Cutive Mono"/>
                <a:sym typeface="Cutive Mono"/>
              </a:rPr>
              <a:t>Processing needs at least two functions to properly work.</a:t>
            </a:r>
            <a:endParaRPr dirty="0">
              <a:latin typeface="Cutive Mono"/>
              <a:ea typeface="Cutive Mono"/>
              <a:cs typeface="Cutive Mono"/>
              <a:sym typeface="Cutive Mono"/>
            </a:endParaRPr>
          </a:p>
          <a:p>
            <a:pPr marL="0" lvl="0" indent="0" algn="l" rtl="0">
              <a:spcBef>
                <a:spcPts val="1200"/>
              </a:spcBef>
              <a:spcAft>
                <a:spcPts val="0"/>
              </a:spcAft>
              <a:buNone/>
            </a:pPr>
            <a:r>
              <a:rPr lang="en" dirty="0">
                <a:latin typeface="Cutive Mono"/>
                <a:ea typeface="Cutive Mono"/>
                <a:cs typeface="Cutive Mono"/>
                <a:sym typeface="Cutive Mono"/>
              </a:rPr>
              <a:t>The </a:t>
            </a:r>
            <a:r>
              <a:rPr lang="en" b="1" dirty="0">
                <a:solidFill>
                  <a:schemeClr val="accent2"/>
                </a:solidFill>
                <a:latin typeface="Cutive Mono"/>
                <a:ea typeface="Cutive Mono"/>
                <a:cs typeface="Cutive Mono"/>
                <a:sym typeface="Cutive Mono"/>
              </a:rPr>
              <a:t>void setup()</a:t>
            </a:r>
            <a:r>
              <a:rPr lang="en" dirty="0">
                <a:latin typeface="Cutive Mono"/>
                <a:ea typeface="Cutive Mono"/>
                <a:cs typeface="Cutive Mono"/>
                <a:sym typeface="Cutive Mono"/>
              </a:rPr>
              <a:t> and the </a:t>
            </a:r>
            <a:r>
              <a:rPr lang="en" b="1" dirty="0">
                <a:solidFill>
                  <a:schemeClr val="accent2"/>
                </a:solidFill>
                <a:latin typeface="Cutive Mono"/>
                <a:ea typeface="Cutive Mono"/>
                <a:cs typeface="Cutive Mono"/>
                <a:sym typeface="Cutive Mono"/>
              </a:rPr>
              <a:t>void draw()</a:t>
            </a:r>
            <a:endParaRPr b="1" dirty="0">
              <a:solidFill>
                <a:schemeClr val="accent2"/>
              </a:solidFill>
              <a:latin typeface="Cutive Mono"/>
              <a:ea typeface="Cutive Mono"/>
              <a:cs typeface="Cutive Mono"/>
              <a:sym typeface="Cutive Mono"/>
            </a:endParaRPr>
          </a:p>
          <a:p>
            <a:pPr marL="0" lvl="0" indent="0" algn="l" rtl="0">
              <a:spcBef>
                <a:spcPts val="1200"/>
              </a:spcBef>
              <a:spcAft>
                <a:spcPts val="1200"/>
              </a:spcAft>
              <a:buNone/>
            </a:pPr>
            <a:r>
              <a:rPr lang="en" dirty="0">
                <a:latin typeface="Cutive Mono"/>
                <a:ea typeface="Cutive Mono"/>
                <a:cs typeface="Cutive Mono"/>
                <a:sym typeface="Cutive Mono"/>
              </a:rPr>
              <a:t>The </a:t>
            </a:r>
            <a:r>
              <a:rPr lang="en" b="1" dirty="0">
                <a:latin typeface="Cutive Mono"/>
                <a:ea typeface="Cutive Mono"/>
                <a:cs typeface="Cutive Mono"/>
                <a:sym typeface="Cutive Mono"/>
              </a:rPr>
              <a:t>setup() </a:t>
            </a:r>
            <a:r>
              <a:rPr lang="en" dirty="0">
                <a:latin typeface="Cutive Mono"/>
                <a:ea typeface="Cutive Mono"/>
                <a:cs typeface="Cutive Mono"/>
                <a:sym typeface="Cutive Mono"/>
              </a:rPr>
              <a:t>only runs once and is where environment properties like screen size are initialized.</a:t>
            </a:r>
          </a:p>
          <a:p>
            <a:pPr marL="0" lvl="0" indent="0" algn="l" rtl="0">
              <a:spcBef>
                <a:spcPts val="1200"/>
              </a:spcBef>
              <a:spcAft>
                <a:spcPts val="1200"/>
              </a:spcAft>
              <a:buNone/>
            </a:pPr>
            <a:r>
              <a:rPr lang="en" dirty="0">
                <a:latin typeface="Cutive Mono"/>
                <a:ea typeface="Cutive Mono"/>
                <a:cs typeface="Cutive Mono"/>
                <a:sym typeface="Cutive Mono"/>
              </a:rPr>
              <a:t>The </a:t>
            </a:r>
            <a:r>
              <a:rPr lang="en" b="1" dirty="0">
                <a:latin typeface="Cutive Mono"/>
                <a:ea typeface="Cutive Mono"/>
                <a:cs typeface="Cutive Mono"/>
                <a:sym typeface="Cutive Mono"/>
              </a:rPr>
              <a:t>draw() </a:t>
            </a:r>
            <a:r>
              <a:rPr lang="en" dirty="0">
                <a:latin typeface="Cutive Mono"/>
                <a:ea typeface="Cutive Mono"/>
                <a:cs typeface="Cutive Mono"/>
                <a:sym typeface="Cutive Mono"/>
              </a:rPr>
              <a:t>function continuously executes the lines of code inside the function until the program is stopped. This allows objects to be animated seamlessly. </a:t>
            </a:r>
            <a:endParaRPr dirty="0">
              <a:latin typeface="Cutive Mono"/>
              <a:ea typeface="Cutive Mono"/>
              <a:cs typeface="Cutive Mono"/>
              <a:sym typeface="Cutive Mono"/>
            </a:endParaRPr>
          </a:p>
        </p:txBody>
      </p:sp>
      <p:sp>
        <p:nvSpPr>
          <p:cNvPr id="140" name="Google Shape;140;p23"/>
          <p:cNvSpPr txBox="1">
            <a:spLocks noGrp="1"/>
          </p:cNvSpPr>
          <p:nvPr>
            <p:ph type="body" idx="2"/>
          </p:nvPr>
        </p:nvSpPr>
        <p:spPr>
          <a:xfrm>
            <a:off x="4940500" y="1152475"/>
            <a:ext cx="3999900" cy="707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b="1">
                <a:solidFill>
                  <a:schemeClr val="accent2"/>
                </a:solidFill>
                <a:latin typeface="Cutive Mono"/>
                <a:ea typeface="Cutive Mono"/>
                <a:cs typeface="Cutive Mono"/>
                <a:sym typeface="Cutive Mono"/>
              </a:rPr>
              <a:t>Add these two functions into processing</a:t>
            </a:r>
            <a:endParaRPr b="1">
              <a:solidFill>
                <a:schemeClr val="accent2"/>
              </a:solidFill>
              <a:latin typeface="Cutive Mono"/>
              <a:ea typeface="Cutive Mono"/>
              <a:cs typeface="Cutive Mono"/>
              <a:sym typeface="Cutive Mono"/>
            </a:endParaRPr>
          </a:p>
        </p:txBody>
      </p:sp>
      <p:pic>
        <p:nvPicPr>
          <p:cNvPr id="141" name="Google Shape;141;p23"/>
          <p:cNvPicPr preferRelativeResize="0"/>
          <p:nvPr/>
        </p:nvPicPr>
        <p:blipFill>
          <a:blip r:embed="rId3">
            <a:alphaModFix/>
          </a:blip>
          <a:stretch>
            <a:fillRect/>
          </a:stretch>
        </p:blipFill>
        <p:spPr>
          <a:xfrm>
            <a:off x="5081700" y="1859575"/>
            <a:ext cx="2999601" cy="26010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F5FE465EB9B04EA6D7FE5731FA9AD3" ma:contentTypeVersion="15" ma:contentTypeDescription="Create a new document." ma:contentTypeScope="" ma:versionID="380e690bc7d82c974408dcc50f661ec6">
  <xsd:schema xmlns:xsd="http://www.w3.org/2001/XMLSchema" xmlns:xs="http://www.w3.org/2001/XMLSchema" xmlns:p="http://schemas.microsoft.com/office/2006/metadata/properties" xmlns:ns3="30ee76f7-f369-419a-9728-379bffd33820" xmlns:ns4="2649f4b0-cb58-42ca-a941-bc3239935ceb" targetNamespace="http://schemas.microsoft.com/office/2006/metadata/properties" ma:root="true" ma:fieldsID="98a8a5e0f10e35da34cc7c2d9c3c4fff" ns3:_="" ns4:_="">
    <xsd:import namespace="30ee76f7-f369-419a-9728-379bffd33820"/>
    <xsd:import namespace="2649f4b0-cb58-42ca-a941-bc3239935c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DateTaken" minOccurs="0"/>
                <xsd:element ref="ns3:MediaServiceAutoTags" minOccurs="0"/>
                <xsd:element ref="ns3:MediaLengthInSeconds" minOccurs="0"/>
                <xsd:element ref="ns3:MediaServiceObjectDetectorVersions" minOccurs="0"/>
                <xsd:element ref="ns3:MediaServiceOCR" minOccurs="0"/>
                <xsd:element ref="ns3:MediaServiceGenerationTime" minOccurs="0"/>
                <xsd:element ref="ns3:MediaServiceEventHashCode"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ee76f7-f369-419a-9728-379bffd338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49f4b0-cb58-42ca-a941-bc3239935c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0ee76f7-f369-419a-9728-379bffd33820" xsi:nil="true"/>
  </documentManagement>
</p:properties>
</file>

<file path=customXml/itemProps1.xml><?xml version="1.0" encoding="utf-8"?>
<ds:datastoreItem xmlns:ds="http://schemas.openxmlformats.org/officeDocument/2006/customXml" ds:itemID="{C50B5138-31F8-4BF5-ACFC-3178EDF8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ee76f7-f369-419a-9728-379bffd33820"/>
    <ds:schemaRef ds:uri="2649f4b0-cb58-42ca-a941-bc3239935c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D26C70-537A-457F-A6F3-40D3BE9B342E}">
  <ds:schemaRefs>
    <ds:schemaRef ds:uri="http://schemas.microsoft.com/sharepoint/v3/contenttype/forms"/>
  </ds:schemaRefs>
</ds:datastoreItem>
</file>

<file path=customXml/itemProps3.xml><?xml version="1.0" encoding="utf-8"?>
<ds:datastoreItem xmlns:ds="http://schemas.openxmlformats.org/officeDocument/2006/customXml" ds:itemID="{5BDA3F06-C60F-46E5-AD0E-D1ECF4D77DF5}">
  <ds:schemaRefs>
    <ds:schemaRef ds:uri="30ee76f7-f369-419a-9728-379bffd33820"/>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2649f4b0-cb58-42ca-a941-bc3239935ce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215</TotalTime>
  <Words>1297</Words>
  <Application>Microsoft Office PowerPoint</Application>
  <PresentationFormat>On-screen Show (16:9)</PresentationFormat>
  <Paragraphs>127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Cutive Mono</vt:lpstr>
      <vt:lpstr>Press Start 2P</vt:lpstr>
      <vt:lpstr>Playfair Display</vt:lpstr>
      <vt:lpstr>Arial</vt:lpstr>
      <vt:lpstr>Simple Dark</vt:lpstr>
      <vt:lpstr>How to Make a Retro Game</vt:lpstr>
      <vt:lpstr>Who Are We?</vt:lpstr>
      <vt:lpstr>Our project</vt:lpstr>
      <vt:lpstr>TAP Expo</vt:lpstr>
      <vt:lpstr>Atlanta Science Festival</vt:lpstr>
      <vt:lpstr>What is Processing?</vt:lpstr>
      <vt:lpstr>Downloading Processing</vt:lpstr>
      <vt:lpstr>Setting up our game</vt:lpstr>
      <vt:lpstr>Processing Basics </vt:lpstr>
      <vt:lpstr>Processing Basics</vt:lpstr>
      <vt:lpstr>Parameters and Arguments</vt:lpstr>
      <vt:lpstr>Processing Basics</vt:lpstr>
      <vt:lpstr>What is an ‘if’ statement?</vt:lpstr>
      <vt:lpstr>Processing Basics</vt:lpstr>
      <vt:lpstr>Processing Basics</vt:lpstr>
      <vt:lpstr>Time to Make a Game</vt:lpstr>
      <vt:lpstr>What is a Class?</vt:lpstr>
      <vt:lpstr>How do we use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Retro Game</dc:title>
  <cp:lastModifiedBy>Anh Tang</cp:lastModifiedBy>
  <cp:revision>3</cp:revision>
  <dcterms:modified xsi:type="dcterms:W3CDTF">2024-04-29T18:26:22Z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0x01010076F5FE465EB9B04EA6D7FE5731FA9AD3</vt:lpwstr>
  </property>
</Properties>
</file>