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A_4F0E31DB.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5" r:id="rId7"/>
    <p:sldId id="262" r:id="rId8"/>
    <p:sldId id="263" r:id="rId9"/>
    <p:sldId id="266" r:id="rId10"/>
    <p:sldId id="270" r:id="rId11"/>
    <p:sldId id="271" r:id="rId12"/>
    <p:sldId id="269" r:id="rId13"/>
    <p:sldId id="264"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327254-EF60-480B-3C49-EF30EDC0ED0D}" name="Kevin Rubio" initials="KR" userId="S::krubio2@ggc.edu::dec7032e-8563-44e3-bf7d-8b995bd9342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04D"/>
    <a:srgbClr val="F7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108" d="100"/>
          <a:sy n="108"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A_4F0E31DB.xml><?xml version="1.0" encoding="utf-8"?>
<p188:cmLst xmlns:a="http://schemas.openxmlformats.org/drawingml/2006/main" xmlns:r="http://schemas.openxmlformats.org/officeDocument/2006/relationships" xmlns:p188="http://schemas.microsoft.com/office/powerpoint/2018/8/main">
  <p188:cm id="{194E1D76-DC02-4CA8-AA5B-BC7EE63F929B}" authorId="{C1327254-EF60-480B-3C49-EF30EDC0ED0D}" created="2024-08-23T18:06:42.359">
    <ac:deMkLst xmlns:ac="http://schemas.microsoft.com/office/drawing/2013/main/command">
      <pc:docMk xmlns:pc="http://schemas.microsoft.com/office/powerpoint/2013/main/command"/>
      <pc:sldMk xmlns:pc="http://schemas.microsoft.com/office/powerpoint/2013/main/command" cId="1326330331" sldId="266"/>
      <ac:spMk id="3" creationId="{C734998C-4042-4B65-B978-EE58E36CC890}"/>
    </ac:deMkLst>
    <p188:txBody>
      <a:bodyPr/>
      <a:lstStyle/>
      <a:p>
        <a:r>
          <a:rPr lang="en-US"/>
          <a:t>(Mention step by step)
(Mention video guide)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DDB8C-E4AE-4950-945B-868AD2180D19}"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D322C-D036-4BF0-BC85-B2F3368B9843}" type="slidenum">
              <a:rPr lang="en-US" smtClean="0"/>
              <a:t>‹#›</a:t>
            </a:fld>
            <a:endParaRPr lang="en-US"/>
          </a:p>
        </p:txBody>
      </p:sp>
    </p:spTree>
    <p:extLst>
      <p:ext uri="{BB962C8B-B14F-4D97-AF65-F5344CB8AC3E}">
        <p14:creationId xmlns:p14="http://schemas.microsoft.com/office/powerpoint/2010/main" val="34612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we will be covering the Teaching Programming Fundamentals with Candy Catch Workshop, by TAP</a:t>
            </a:r>
          </a:p>
        </p:txBody>
      </p:sp>
      <p:sp>
        <p:nvSpPr>
          <p:cNvPr id="4" name="Slide Number Placeholder 3"/>
          <p:cNvSpPr>
            <a:spLocks noGrp="1"/>
          </p:cNvSpPr>
          <p:nvPr>
            <p:ph type="sldNum" sz="quarter" idx="5"/>
          </p:nvPr>
        </p:nvSpPr>
        <p:spPr/>
        <p:txBody>
          <a:bodyPr/>
          <a:lstStyle/>
          <a:p>
            <a:fld id="{E34D322C-D036-4BF0-BC85-B2F3368B9843}" type="slidenum">
              <a:rPr lang="en-US" smtClean="0"/>
              <a:t>1</a:t>
            </a:fld>
            <a:endParaRPr lang="en-US"/>
          </a:p>
        </p:txBody>
      </p:sp>
    </p:spTree>
    <p:extLst>
      <p:ext uri="{BB962C8B-B14F-4D97-AF65-F5344CB8AC3E}">
        <p14:creationId xmlns:p14="http://schemas.microsoft.com/office/powerpoint/2010/main" val="159490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Tap is the Technology Ambassador program, the was created to bring awareness to the lack of students interested in the IT field. As part of tap we hope to break any misconceptions about the IT field grow interest through  a variety of fun and engaging workshops.</a:t>
            </a:r>
          </a:p>
        </p:txBody>
      </p:sp>
      <p:sp>
        <p:nvSpPr>
          <p:cNvPr id="4" name="Slide Number Placeholder 3"/>
          <p:cNvSpPr>
            <a:spLocks noGrp="1"/>
          </p:cNvSpPr>
          <p:nvPr>
            <p:ph type="sldNum" sz="quarter" idx="5"/>
          </p:nvPr>
        </p:nvSpPr>
        <p:spPr/>
        <p:txBody>
          <a:bodyPr/>
          <a:lstStyle/>
          <a:p>
            <a:fld id="{E34D322C-D036-4BF0-BC85-B2F3368B9843}" type="slidenum">
              <a:rPr lang="en-US" smtClean="0"/>
              <a:t>2</a:t>
            </a:fld>
            <a:endParaRPr lang="en-US"/>
          </a:p>
        </p:txBody>
      </p:sp>
    </p:spTree>
    <p:extLst>
      <p:ext uri="{BB962C8B-B14F-4D97-AF65-F5344CB8AC3E}">
        <p14:creationId xmlns:p14="http://schemas.microsoft.com/office/powerpoint/2010/main" val="350235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D322C-D036-4BF0-BC85-B2F3368B9843}" type="slidenum">
              <a:rPr lang="en-US" smtClean="0"/>
              <a:t>3</a:t>
            </a:fld>
            <a:endParaRPr lang="en-US"/>
          </a:p>
        </p:txBody>
      </p:sp>
    </p:spTree>
    <p:extLst>
      <p:ext uri="{BB962C8B-B14F-4D97-AF65-F5344CB8AC3E}">
        <p14:creationId xmlns:p14="http://schemas.microsoft.com/office/powerpoint/2010/main" val="305428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forever loop in this first example will continuously count down the timer, and if the time reaches 0 then stop this block of code</a:t>
            </a:r>
            <a:br>
              <a:rPr lang="en-US" dirty="0"/>
            </a:br>
            <a:r>
              <a:rPr lang="en-US" dirty="0"/>
              <a:t>In the second example, if touching is used on the player 1 character to count a point total. So, when a fruit interacts with the character, their “score” goes up by 1.</a:t>
            </a:r>
          </a:p>
        </p:txBody>
      </p:sp>
      <p:sp>
        <p:nvSpPr>
          <p:cNvPr id="4" name="Slide Number Placeholder 3"/>
          <p:cNvSpPr>
            <a:spLocks noGrp="1"/>
          </p:cNvSpPr>
          <p:nvPr>
            <p:ph type="sldNum" sz="quarter" idx="5"/>
          </p:nvPr>
        </p:nvSpPr>
        <p:spPr/>
        <p:txBody>
          <a:bodyPr/>
          <a:lstStyle/>
          <a:p>
            <a:fld id="{E34D322C-D036-4BF0-BC85-B2F3368B9843}" type="slidenum">
              <a:rPr lang="en-US" smtClean="0"/>
              <a:t>11</a:t>
            </a:fld>
            <a:endParaRPr lang="en-US"/>
          </a:p>
        </p:txBody>
      </p:sp>
    </p:spTree>
    <p:extLst>
      <p:ext uri="{BB962C8B-B14F-4D97-AF65-F5344CB8AC3E}">
        <p14:creationId xmlns:p14="http://schemas.microsoft.com/office/powerpoint/2010/main" val="160605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D322C-D036-4BF0-BC85-B2F3368B9843}" type="slidenum">
              <a:rPr lang="en-US" smtClean="0"/>
              <a:t>12</a:t>
            </a:fld>
            <a:endParaRPr lang="en-US"/>
          </a:p>
        </p:txBody>
      </p:sp>
    </p:spTree>
    <p:extLst>
      <p:ext uri="{BB962C8B-B14F-4D97-AF65-F5344CB8AC3E}">
        <p14:creationId xmlns:p14="http://schemas.microsoft.com/office/powerpoint/2010/main" val="417882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72D0-2126-4289-98C5-5931101A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E190-7431-4E2E-AE4A-9A7C536D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9BA28-84D3-41D4-BC45-221E6AE0C239}"/>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5" name="Footer Placeholder 4">
            <a:extLst>
              <a:ext uri="{FF2B5EF4-FFF2-40B4-BE49-F238E27FC236}">
                <a16:creationId xmlns:a16="http://schemas.microsoft.com/office/drawing/2014/main" id="{6568DE09-3F44-482E-8EED-1040BEE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109E-2397-4898-9FE3-1E1A947BA1CE}"/>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18488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BBF-04D2-477B-B06C-9EDAFE972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59C9-9C93-406C-B12D-8D991797C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AD2-D758-4C10-A5F9-E9B8806036D0}"/>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5" name="Footer Placeholder 4">
            <a:extLst>
              <a:ext uri="{FF2B5EF4-FFF2-40B4-BE49-F238E27FC236}">
                <a16:creationId xmlns:a16="http://schemas.microsoft.com/office/drawing/2014/main" id="{1B05E871-E196-4FA6-AA60-3DC80044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A8E5-EE0C-45D7-AE47-62F97B04D845}"/>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8407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FAE-6674-4DBC-A579-70406E80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7494-ED74-46C5-BE43-1AA3379C05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654B1-0744-4631-8837-A59E8B0E5E29}"/>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5" name="Footer Placeholder 4">
            <a:extLst>
              <a:ext uri="{FF2B5EF4-FFF2-40B4-BE49-F238E27FC236}">
                <a16:creationId xmlns:a16="http://schemas.microsoft.com/office/drawing/2014/main" id="{5F2B0106-B750-4B2B-821E-33F87C8D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C0CE-E449-4170-84C4-18E13C1B0906}"/>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91811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04-3F3C-425D-BB9B-CA022D37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7251-054B-4059-81A4-10B0FABD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A35D0-01EA-475B-8F71-21A1AB63A5DE}"/>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5" name="Footer Placeholder 4">
            <a:extLst>
              <a:ext uri="{FF2B5EF4-FFF2-40B4-BE49-F238E27FC236}">
                <a16:creationId xmlns:a16="http://schemas.microsoft.com/office/drawing/2014/main" id="{F0F63757-4725-4AED-888F-7CF89B605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33F-0A35-4350-80DA-6D7BA99FC15A}"/>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392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82C-C431-492D-BDF5-DDED86E3F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94C2D-3707-4BD2-BD72-A22445204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B2E9E-10F8-42FF-BA09-9DB559F57F5A}"/>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5" name="Footer Placeholder 4">
            <a:extLst>
              <a:ext uri="{FF2B5EF4-FFF2-40B4-BE49-F238E27FC236}">
                <a16:creationId xmlns:a16="http://schemas.microsoft.com/office/drawing/2014/main" id="{BE688B00-D53D-40EB-9915-62BCA019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D4CE-065A-4344-AB57-0290C525DDB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5647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6AB-1116-4A5D-9A82-5CCA071A9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4526D-1C93-482B-A5ED-CF39E938BC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A145B-ADC6-481F-9768-74FAC9FA4D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7392-B1D8-4027-AF65-68E9C76C6060}"/>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6" name="Footer Placeholder 5">
            <a:extLst>
              <a:ext uri="{FF2B5EF4-FFF2-40B4-BE49-F238E27FC236}">
                <a16:creationId xmlns:a16="http://schemas.microsoft.com/office/drawing/2014/main" id="{8A95B5E9-6DE9-4E46-8619-0F61BB85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6ACF7-3FF6-4798-BA10-EB38EE024CF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120263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513A-3F7C-41C7-9C0E-8C83E32AC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7AA06-A9E0-4228-A5E4-F74B575C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4C28DD-6EAB-41E2-8DDD-011D818160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5E060-E743-4AD2-A65A-F7FA8417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5EE0B0-E8E0-4B2B-8D66-658B0FBC07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34421-7538-4D27-9E74-2BDBC779F093}"/>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8" name="Footer Placeholder 7">
            <a:extLst>
              <a:ext uri="{FF2B5EF4-FFF2-40B4-BE49-F238E27FC236}">
                <a16:creationId xmlns:a16="http://schemas.microsoft.com/office/drawing/2014/main" id="{A9C43AA5-FA66-4CE5-B3BA-19D33B9B4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0179F-58E0-4CFD-93E8-00F29BB00641}"/>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180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3E51-9274-433A-8292-9004E7EA5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58E18-C351-47BD-9D0C-409AA82E1CAF}"/>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4" name="Footer Placeholder 3">
            <a:extLst>
              <a:ext uri="{FF2B5EF4-FFF2-40B4-BE49-F238E27FC236}">
                <a16:creationId xmlns:a16="http://schemas.microsoft.com/office/drawing/2014/main" id="{7B007DD8-E58B-46A7-AF3B-98ACE49D9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2F762-6CB8-4201-8B24-78C7CACC137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2552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D5315-B37F-4D91-BED8-DFDA53563E10}"/>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3" name="Footer Placeholder 2">
            <a:extLst>
              <a:ext uri="{FF2B5EF4-FFF2-40B4-BE49-F238E27FC236}">
                <a16:creationId xmlns:a16="http://schemas.microsoft.com/office/drawing/2014/main" id="{C5CA19ED-7644-4C23-B1D9-89CAB895C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B016-40EC-41C9-AE58-59A699F5DE2D}"/>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2650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2BFC-6D18-48F5-B354-6FBEA1478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D5C00-5EEE-4120-AEF1-5E51CCC5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46BE-35E8-4656-8ABB-8C915B1D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75A23-A3FD-4988-B87B-CA59A5BAE24C}"/>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6" name="Footer Placeholder 5">
            <a:extLst>
              <a:ext uri="{FF2B5EF4-FFF2-40B4-BE49-F238E27FC236}">
                <a16:creationId xmlns:a16="http://schemas.microsoft.com/office/drawing/2014/main" id="{A46AADDE-7337-45B2-A771-209FA0E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2340B-55F5-483F-A5CF-BE0DA79793C0}"/>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4013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179-5903-4F42-993A-304B63A2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DCF83E-66F1-4267-86BC-96B49D1C8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BB9A0-4A42-49EE-BD21-2036CF1A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D1C13-FC0C-40E2-BCEB-B6AE60BAFE97}"/>
              </a:ext>
            </a:extLst>
          </p:cNvPr>
          <p:cNvSpPr>
            <a:spLocks noGrp="1"/>
          </p:cNvSpPr>
          <p:nvPr>
            <p:ph type="dt" sz="half" idx="10"/>
          </p:nvPr>
        </p:nvSpPr>
        <p:spPr/>
        <p:txBody>
          <a:bodyPr/>
          <a:lstStyle/>
          <a:p>
            <a:fld id="{656E605A-9E90-410E-8A7E-BB7D0355ABA9}" type="datetimeFigureOut">
              <a:rPr lang="en-US" smtClean="0"/>
              <a:t>8/26/2024</a:t>
            </a:fld>
            <a:endParaRPr lang="en-US"/>
          </a:p>
        </p:txBody>
      </p:sp>
      <p:sp>
        <p:nvSpPr>
          <p:cNvPr id="6" name="Footer Placeholder 5">
            <a:extLst>
              <a:ext uri="{FF2B5EF4-FFF2-40B4-BE49-F238E27FC236}">
                <a16:creationId xmlns:a16="http://schemas.microsoft.com/office/drawing/2014/main" id="{95953CAE-D98C-4B7E-A2BD-4437F38C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E92C-78E5-4D5B-B402-A739E6B55B8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6146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accent1">
                <a:lumMod val="89000"/>
              </a:schemeClr>
            </a:gs>
            <a:gs pos="15000">
              <a:srgbClr val="29304D"/>
            </a:gs>
            <a:gs pos="99000">
              <a:schemeClr val="accent1">
                <a:lumMod val="75000"/>
              </a:schemeClr>
            </a:gs>
            <a:gs pos="5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B969-6E40-42E7-AB10-B3F6031C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57E76F-BF3B-4162-A768-E6846F7E5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8CEE53-6533-46FD-8557-D240EB814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605A-9E90-410E-8A7E-BB7D0355ABA9}" type="datetimeFigureOut">
              <a:rPr lang="en-US" smtClean="0"/>
              <a:t>8/26/2024</a:t>
            </a:fld>
            <a:endParaRPr lang="en-US"/>
          </a:p>
        </p:txBody>
      </p:sp>
      <p:sp>
        <p:nvSpPr>
          <p:cNvPr id="5" name="Footer Placeholder 4">
            <a:extLst>
              <a:ext uri="{FF2B5EF4-FFF2-40B4-BE49-F238E27FC236}">
                <a16:creationId xmlns:a16="http://schemas.microsoft.com/office/drawing/2014/main" id="{A606B71B-1F2A-4F18-A086-42B397563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799D4-D7B1-4BB4-A51C-544BEFF56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F6AD-27AA-4621-ACBC-02589257AD76}" type="slidenum">
              <a:rPr lang="en-US" smtClean="0"/>
              <a:t>‹#›</a:t>
            </a:fld>
            <a:endParaRPr lang="en-US"/>
          </a:p>
        </p:txBody>
      </p:sp>
      <p:pic>
        <p:nvPicPr>
          <p:cNvPr id="7" name="Picture 6">
            <a:extLst>
              <a:ext uri="{FF2B5EF4-FFF2-40B4-BE49-F238E27FC236}">
                <a16:creationId xmlns:a16="http://schemas.microsoft.com/office/drawing/2014/main" id="{408CB812-95BF-4165-89F3-3068BF120B4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80321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F7B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A_4F0E31DB.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9AAC-056E-4298-83C2-9D9CA349A290}"/>
              </a:ext>
            </a:extLst>
          </p:cNvPr>
          <p:cNvSpPr>
            <a:spLocks noGrp="1"/>
          </p:cNvSpPr>
          <p:nvPr>
            <p:ph type="ctrTitle"/>
          </p:nvPr>
        </p:nvSpPr>
        <p:spPr/>
        <p:txBody>
          <a:bodyPr>
            <a:normAutofit/>
          </a:bodyPr>
          <a:lstStyle/>
          <a:p>
            <a:r>
              <a:rPr lang="en-US" sz="3200" b="1" dirty="0">
                <a:solidFill>
                  <a:schemeClr val="bg1"/>
                </a:solidFill>
              </a:rPr>
              <a:t>Technology Ambassador Program </a:t>
            </a:r>
            <a:br>
              <a:rPr lang="en-US" b="1" dirty="0"/>
            </a:br>
            <a:endParaRPr lang="en-US" b="1" dirty="0"/>
          </a:p>
        </p:txBody>
      </p:sp>
      <p:sp>
        <p:nvSpPr>
          <p:cNvPr id="4" name="Rectangle 3">
            <a:extLst>
              <a:ext uri="{FF2B5EF4-FFF2-40B4-BE49-F238E27FC236}">
                <a16:creationId xmlns:a16="http://schemas.microsoft.com/office/drawing/2014/main" id="{889D6C37-6F83-4154-85ED-AE976D877BF5}"/>
              </a:ext>
            </a:extLst>
          </p:cNvPr>
          <p:cNvSpPr/>
          <p:nvPr/>
        </p:nvSpPr>
        <p:spPr>
          <a:xfrm>
            <a:off x="1524000" y="2632671"/>
            <a:ext cx="9144000" cy="258532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Teaching Programming Fundamentals with Candy Catch</a:t>
            </a:r>
          </a:p>
        </p:txBody>
      </p:sp>
      <p:pic>
        <p:nvPicPr>
          <p:cNvPr id="6" name="Picture 5">
            <a:extLst>
              <a:ext uri="{FF2B5EF4-FFF2-40B4-BE49-F238E27FC236}">
                <a16:creationId xmlns:a16="http://schemas.microsoft.com/office/drawing/2014/main" id="{17E31033-5930-4C56-8EC2-17CB9FA4B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6755" y="4989687"/>
            <a:ext cx="1721555" cy="1721555"/>
          </a:xfrm>
          <a:prstGeom prst="rect">
            <a:avLst/>
          </a:prstGeom>
        </p:spPr>
      </p:pic>
      <p:pic>
        <p:nvPicPr>
          <p:cNvPr id="12" name="Picture 11">
            <a:extLst>
              <a:ext uri="{FF2B5EF4-FFF2-40B4-BE49-F238E27FC236}">
                <a16:creationId xmlns:a16="http://schemas.microsoft.com/office/drawing/2014/main" id="{278C9767-6EAC-4C04-A250-40A54B620C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12" y="136326"/>
            <a:ext cx="1837730" cy="1837730"/>
          </a:xfrm>
          <a:prstGeom prst="rect">
            <a:avLst/>
          </a:prstGeom>
        </p:spPr>
      </p:pic>
      <p:sp>
        <p:nvSpPr>
          <p:cNvPr id="13" name="Rectangle 12">
            <a:extLst>
              <a:ext uri="{FF2B5EF4-FFF2-40B4-BE49-F238E27FC236}">
                <a16:creationId xmlns:a16="http://schemas.microsoft.com/office/drawing/2014/main" id="{1EEEF68F-55F1-4E86-B291-D325A90D24B2}"/>
              </a:ext>
            </a:extLst>
          </p:cNvPr>
          <p:cNvSpPr/>
          <p:nvPr/>
        </p:nvSpPr>
        <p:spPr>
          <a:xfrm>
            <a:off x="3048000" y="5217994"/>
            <a:ext cx="6096000" cy="369332"/>
          </a:xfrm>
          <a:prstGeom prst="rect">
            <a:avLst/>
          </a:prstGeom>
        </p:spPr>
        <p:txBody>
          <a:bodyPr numCol="2">
            <a:spAutoFit/>
          </a:bodyPr>
          <a:lstStyle/>
          <a:p>
            <a:r>
              <a:rPr lang="en-US" dirty="0">
                <a:solidFill>
                  <a:schemeClr val="bg1"/>
                </a:solidFill>
              </a:rPr>
              <a:t>Anel </a:t>
            </a:r>
            <a:r>
              <a:rPr lang="en-US" dirty="0" err="1">
                <a:solidFill>
                  <a:schemeClr val="bg1"/>
                </a:solidFill>
              </a:rPr>
              <a:t>Coralic</a:t>
            </a:r>
            <a:r>
              <a:rPr lang="en-US" dirty="0">
                <a:solidFill>
                  <a:schemeClr val="bg1"/>
                </a:solidFill>
              </a:rPr>
              <a:t>, Austin Lainer, Carl Mickiewicz, Derek Phung</a:t>
            </a:r>
          </a:p>
        </p:txBody>
      </p:sp>
      <p:pic>
        <p:nvPicPr>
          <p:cNvPr id="15" name="Picture 14">
            <a:extLst>
              <a:ext uri="{FF2B5EF4-FFF2-40B4-BE49-F238E27FC236}">
                <a16:creationId xmlns:a16="http://schemas.microsoft.com/office/drawing/2014/main" id="{54C7081F-8BAF-4F3B-96C6-1C19E3A3A2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12" y="5077368"/>
            <a:ext cx="1937045" cy="1714601"/>
          </a:xfrm>
          <a:prstGeom prst="rect">
            <a:avLst/>
          </a:prstGeom>
        </p:spPr>
      </p:pic>
    </p:spTree>
    <p:extLst>
      <p:ext uri="{BB962C8B-B14F-4D97-AF65-F5344CB8AC3E}">
        <p14:creationId xmlns:p14="http://schemas.microsoft.com/office/powerpoint/2010/main" val="27196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t>Instructions</a:t>
            </a:r>
            <a:endParaRPr lang="en-US" dirty="0">
              <a:solidFill>
                <a:srgbClr val="F7BA00"/>
              </a:solidFill>
            </a:endParaRP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Go back to the repository to download the step by step guide. </a:t>
            </a:r>
          </a:p>
          <a:p>
            <a:r>
              <a:rPr lang="en-US" dirty="0">
                <a:solidFill>
                  <a:srgbClr val="FFFFFF"/>
                </a:solidFill>
              </a:rPr>
              <a:t>Locate the documents tab and select it.</a:t>
            </a:r>
          </a:p>
          <a:p>
            <a:r>
              <a:rPr lang="en-US" dirty="0">
                <a:solidFill>
                  <a:srgbClr val="FFFFFF"/>
                </a:solidFill>
              </a:rPr>
              <a:t>From there download the Catch_Game_Guide.pdf</a:t>
            </a:r>
          </a:p>
          <a:p>
            <a:r>
              <a:rPr lang="en-US" dirty="0">
                <a:solidFill>
                  <a:srgbClr val="FFFFFF"/>
                </a:solidFill>
              </a:rPr>
              <a:t>Follow the steps to create a Candy Catch Game</a:t>
            </a:r>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8" name="Picture 7">
            <a:extLst>
              <a:ext uri="{FF2B5EF4-FFF2-40B4-BE49-F238E27FC236}">
                <a16:creationId xmlns:a16="http://schemas.microsoft.com/office/drawing/2014/main" id="{D03C3CCA-BBAA-5B31-8509-569413DF9E7A}"/>
              </a:ext>
            </a:extLst>
          </p:cNvPr>
          <p:cNvPicPr>
            <a:picLocks noChangeAspect="1"/>
          </p:cNvPicPr>
          <p:nvPr/>
        </p:nvPicPr>
        <p:blipFill>
          <a:blip r:embed="rId3"/>
          <a:stretch>
            <a:fillRect/>
          </a:stretch>
        </p:blipFill>
        <p:spPr>
          <a:xfrm>
            <a:off x="6247984" y="1690687"/>
            <a:ext cx="5120968" cy="1202265"/>
          </a:xfrm>
          <a:prstGeom prst="rect">
            <a:avLst/>
          </a:prstGeom>
        </p:spPr>
      </p:pic>
      <p:pic>
        <p:nvPicPr>
          <p:cNvPr id="10" name="Picture 9">
            <a:extLst>
              <a:ext uri="{FF2B5EF4-FFF2-40B4-BE49-F238E27FC236}">
                <a16:creationId xmlns:a16="http://schemas.microsoft.com/office/drawing/2014/main" id="{D72DE911-0312-6913-A43F-F571AEC9ABB6}"/>
              </a:ext>
            </a:extLst>
          </p:cNvPr>
          <p:cNvPicPr>
            <a:picLocks noChangeAspect="1"/>
          </p:cNvPicPr>
          <p:nvPr/>
        </p:nvPicPr>
        <p:blipFill>
          <a:blip r:embed="rId4"/>
          <a:stretch>
            <a:fillRect/>
          </a:stretch>
        </p:blipFill>
        <p:spPr>
          <a:xfrm>
            <a:off x="5760468" y="3715139"/>
            <a:ext cx="6096000" cy="1316962"/>
          </a:xfrm>
          <a:prstGeom prst="rect">
            <a:avLst/>
          </a:prstGeom>
        </p:spPr>
      </p:pic>
    </p:spTree>
    <p:extLst>
      <p:ext uri="{BB962C8B-B14F-4D97-AF65-F5344CB8AC3E}">
        <p14:creationId xmlns:p14="http://schemas.microsoft.com/office/powerpoint/2010/main" val="302808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t>Instructions cont.</a:t>
            </a:r>
            <a:endParaRPr lang="en-US" dirty="0">
              <a:solidFill>
                <a:srgbClr val="F7BA00"/>
              </a:solidFill>
            </a:endParaRP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a:xfrm>
            <a:off x="838200" y="1825625"/>
            <a:ext cx="10072456" cy="4351338"/>
          </a:xfrm>
        </p:spPr>
        <p:txBody>
          <a:bodyPr>
            <a:normAutofit/>
          </a:bodyPr>
          <a:lstStyle/>
          <a:p>
            <a:r>
              <a:rPr lang="en-US" sz="2400" dirty="0">
                <a:solidFill>
                  <a:srgbClr val="FFFFFF"/>
                </a:solidFill>
              </a:rPr>
              <a:t>While students are creating their game ask questions to help guide them.</a:t>
            </a:r>
          </a:p>
          <a:p>
            <a:r>
              <a:rPr lang="en-US" sz="2400" dirty="0">
                <a:solidFill>
                  <a:srgbClr val="FFFFFF"/>
                </a:solidFill>
              </a:rPr>
              <a:t>Example 1: How do you stop the game once the timer ends?</a:t>
            </a:r>
          </a:p>
          <a:p>
            <a:r>
              <a:rPr lang="en-US" sz="2400" dirty="0">
                <a:solidFill>
                  <a:srgbClr val="FFFFFF"/>
                </a:solidFill>
              </a:rPr>
              <a:t>Example 2: How do you add a point system when a character gains a fruit?</a:t>
            </a:r>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9" name="Picture 8">
            <a:extLst>
              <a:ext uri="{FF2B5EF4-FFF2-40B4-BE49-F238E27FC236}">
                <a16:creationId xmlns:a16="http://schemas.microsoft.com/office/drawing/2014/main" id="{9468936A-7CEF-0B53-52FA-089C30C014F3}"/>
              </a:ext>
            </a:extLst>
          </p:cNvPr>
          <p:cNvPicPr>
            <a:picLocks noChangeAspect="1"/>
          </p:cNvPicPr>
          <p:nvPr/>
        </p:nvPicPr>
        <p:blipFill>
          <a:blip r:embed="rId4"/>
          <a:stretch>
            <a:fillRect/>
          </a:stretch>
        </p:blipFill>
        <p:spPr>
          <a:xfrm>
            <a:off x="239873" y="4114346"/>
            <a:ext cx="2681471" cy="2197554"/>
          </a:xfrm>
          <a:prstGeom prst="rect">
            <a:avLst/>
          </a:prstGeom>
        </p:spPr>
      </p:pic>
      <p:pic>
        <p:nvPicPr>
          <p:cNvPr id="12" name="Picture 11">
            <a:extLst>
              <a:ext uri="{FF2B5EF4-FFF2-40B4-BE49-F238E27FC236}">
                <a16:creationId xmlns:a16="http://schemas.microsoft.com/office/drawing/2014/main" id="{8201784F-D299-7D5C-25AF-28BF25D6CB9C}"/>
              </a:ext>
            </a:extLst>
          </p:cNvPr>
          <p:cNvPicPr>
            <a:picLocks noChangeAspect="1"/>
          </p:cNvPicPr>
          <p:nvPr/>
        </p:nvPicPr>
        <p:blipFill>
          <a:blip r:embed="rId5"/>
          <a:stretch>
            <a:fillRect/>
          </a:stretch>
        </p:blipFill>
        <p:spPr>
          <a:xfrm>
            <a:off x="3388655" y="3736992"/>
            <a:ext cx="2144833" cy="2850785"/>
          </a:xfrm>
          <a:prstGeom prst="rect">
            <a:avLst/>
          </a:prstGeom>
        </p:spPr>
      </p:pic>
      <p:sp>
        <p:nvSpPr>
          <p:cNvPr id="13" name="Arrow: Right 12">
            <a:extLst>
              <a:ext uri="{FF2B5EF4-FFF2-40B4-BE49-F238E27FC236}">
                <a16:creationId xmlns:a16="http://schemas.microsoft.com/office/drawing/2014/main" id="{23156891-7C70-6AA8-21BB-84110A322E3F}"/>
              </a:ext>
            </a:extLst>
          </p:cNvPr>
          <p:cNvSpPr/>
          <p:nvPr/>
        </p:nvSpPr>
        <p:spPr>
          <a:xfrm>
            <a:off x="7976099" y="4894593"/>
            <a:ext cx="460201" cy="261411"/>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A495A18-12B1-4680-9A39-D93F3097742A}"/>
              </a:ext>
            </a:extLst>
          </p:cNvPr>
          <p:cNvPicPr>
            <a:picLocks noChangeAspect="1"/>
          </p:cNvPicPr>
          <p:nvPr/>
        </p:nvPicPr>
        <p:blipFill>
          <a:blip r:embed="rId6"/>
          <a:stretch>
            <a:fillRect/>
          </a:stretch>
        </p:blipFill>
        <p:spPr>
          <a:xfrm>
            <a:off x="5748349" y="3883617"/>
            <a:ext cx="2130363" cy="2296126"/>
          </a:xfrm>
          <a:prstGeom prst="rect">
            <a:avLst/>
          </a:prstGeom>
        </p:spPr>
      </p:pic>
      <p:sp>
        <p:nvSpPr>
          <p:cNvPr id="16" name="Arrow: Right 15">
            <a:extLst>
              <a:ext uri="{FF2B5EF4-FFF2-40B4-BE49-F238E27FC236}">
                <a16:creationId xmlns:a16="http://schemas.microsoft.com/office/drawing/2014/main" id="{1887FE84-7A0B-A8AC-3D2E-3C6E27BA431A}"/>
              </a:ext>
            </a:extLst>
          </p:cNvPr>
          <p:cNvSpPr/>
          <p:nvPr/>
        </p:nvSpPr>
        <p:spPr>
          <a:xfrm>
            <a:off x="3027285" y="5053892"/>
            <a:ext cx="253939" cy="24607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F267046-85DE-C1D5-1DD6-B72EED4750B0}"/>
              </a:ext>
            </a:extLst>
          </p:cNvPr>
          <p:cNvPicPr>
            <a:picLocks noChangeAspect="1"/>
          </p:cNvPicPr>
          <p:nvPr/>
        </p:nvPicPr>
        <p:blipFill>
          <a:blip r:embed="rId7"/>
          <a:stretch>
            <a:fillRect/>
          </a:stretch>
        </p:blipFill>
        <p:spPr>
          <a:xfrm>
            <a:off x="8533688" y="3400472"/>
            <a:ext cx="2320017" cy="3236327"/>
          </a:xfrm>
          <a:prstGeom prst="rect">
            <a:avLst/>
          </a:prstGeom>
        </p:spPr>
      </p:pic>
    </p:spTree>
    <p:extLst>
      <p:ext uri="{BB962C8B-B14F-4D97-AF65-F5344CB8AC3E}">
        <p14:creationId xmlns:p14="http://schemas.microsoft.com/office/powerpoint/2010/main" val="299312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F2DA-90B0-446B-BD65-82B79CCFA605}"/>
              </a:ext>
            </a:extLst>
          </p:cNvPr>
          <p:cNvSpPr>
            <a:spLocks noGrp="1"/>
          </p:cNvSpPr>
          <p:nvPr>
            <p:ph type="title"/>
          </p:nvPr>
        </p:nvSpPr>
        <p:spPr/>
        <p:txBody>
          <a:bodyPr/>
          <a:lstStyle/>
          <a:p>
            <a:r>
              <a:rPr lang="en-US" dirty="0"/>
              <a:t>Solution</a:t>
            </a:r>
            <a:endParaRPr lang="en-US" b="1" dirty="0">
              <a:solidFill>
                <a:srgbClr val="F7BA00"/>
              </a:solidFill>
            </a:endParaRPr>
          </a:p>
        </p:txBody>
      </p:sp>
      <p:pic>
        <p:nvPicPr>
          <p:cNvPr id="4" name="Picture 3">
            <a:extLst>
              <a:ext uri="{FF2B5EF4-FFF2-40B4-BE49-F238E27FC236}">
                <a16:creationId xmlns:a16="http://schemas.microsoft.com/office/drawing/2014/main" id="{9AAEA7B7-326C-484F-AA86-4A883BA3B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5" name="Picture 4">
            <a:extLst>
              <a:ext uri="{FF2B5EF4-FFF2-40B4-BE49-F238E27FC236}">
                <a16:creationId xmlns:a16="http://schemas.microsoft.com/office/drawing/2014/main" id="{F58F7C6E-C302-F6B2-8DBF-C8AF606426A6}"/>
              </a:ext>
            </a:extLst>
          </p:cNvPr>
          <p:cNvPicPr>
            <a:picLocks noChangeAspect="1"/>
          </p:cNvPicPr>
          <p:nvPr/>
        </p:nvPicPr>
        <p:blipFill>
          <a:blip r:embed="rId4"/>
          <a:stretch>
            <a:fillRect/>
          </a:stretch>
        </p:blipFill>
        <p:spPr>
          <a:xfrm>
            <a:off x="1595139" y="1372107"/>
            <a:ext cx="1834298" cy="5097008"/>
          </a:xfrm>
          <a:prstGeom prst="rect">
            <a:avLst/>
          </a:prstGeom>
        </p:spPr>
      </p:pic>
      <p:pic>
        <p:nvPicPr>
          <p:cNvPr id="6" name="Picture 5">
            <a:extLst>
              <a:ext uri="{FF2B5EF4-FFF2-40B4-BE49-F238E27FC236}">
                <a16:creationId xmlns:a16="http://schemas.microsoft.com/office/drawing/2014/main" id="{592E5974-09C2-B6B6-1C98-B7CA882F3F6F}"/>
              </a:ext>
            </a:extLst>
          </p:cNvPr>
          <p:cNvPicPr>
            <a:picLocks noChangeAspect="1"/>
          </p:cNvPicPr>
          <p:nvPr/>
        </p:nvPicPr>
        <p:blipFill>
          <a:blip r:embed="rId5"/>
          <a:stretch>
            <a:fillRect/>
          </a:stretch>
        </p:blipFill>
        <p:spPr>
          <a:xfrm>
            <a:off x="3565983" y="1372107"/>
            <a:ext cx="4270641" cy="5120768"/>
          </a:xfrm>
          <a:prstGeom prst="rect">
            <a:avLst/>
          </a:prstGeom>
        </p:spPr>
      </p:pic>
      <p:pic>
        <p:nvPicPr>
          <p:cNvPr id="7" name="Picture 6">
            <a:extLst>
              <a:ext uri="{FF2B5EF4-FFF2-40B4-BE49-F238E27FC236}">
                <a16:creationId xmlns:a16="http://schemas.microsoft.com/office/drawing/2014/main" id="{1005EBB4-505D-C596-D05E-806113E0A6B5}"/>
              </a:ext>
            </a:extLst>
          </p:cNvPr>
          <p:cNvPicPr>
            <a:picLocks noChangeAspect="1"/>
          </p:cNvPicPr>
          <p:nvPr/>
        </p:nvPicPr>
        <p:blipFill>
          <a:blip r:embed="rId6"/>
          <a:stretch>
            <a:fillRect/>
          </a:stretch>
        </p:blipFill>
        <p:spPr>
          <a:xfrm>
            <a:off x="7973170" y="1372107"/>
            <a:ext cx="2648268" cy="5120768"/>
          </a:xfrm>
          <a:prstGeom prst="rect">
            <a:avLst/>
          </a:prstGeom>
        </p:spPr>
      </p:pic>
    </p:spTree>
    <p:extLst>
      <p:ext uri="{BB962C8B-B14F-4D97-AF65-F5344CB8AC3E}">
        <p14:creationId xmlns:p14="http://schemas.microsoft.com/office/powerpoint/2010/main" val="144617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Time to Play!!!</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From here spend 5-10 minutes playing the game</a:t>
            </a:r>
          </a:p>
          <a:p>
            <a:r>
              <a:rPr lang="en-US" dirty="0">
                <a:solidFill>
                  <a:srgbClr val="FFFFFF"/>
                </a:solidFill>
              </a:rPr>
              <a:t>After that, play with the code:</a:t>
            </a:r>
          </a:p>
          <a:p>
            <a:pPr lvl="1"/>
            <a:r>
              <a:rPr lang="en-US" dirty="0">
                <a:solidFill>
                  <a:srgbClr val="FFFFFF"/>
                </a:solidFill>
              </a:rPr>
              <a:t>Change timing/points</a:t>
            </a:r>
          </a:p>
          <a:p>
            <a:pPr lvl="1"/>
            <a:r>
              <a:rPr lang="en-US" dirty="0">
                <a:solidFill>
                  <a:srgbClr val="FFFFFF"/>
                </a:solidFill>
              </a:rPr>
              <a:t>Add sprites/models</a:t>
            </a:r>
          </a:p>
          <a:p>
            <a:pPr lvl="1"/>
            <a:r>
              <a:rPr lang="en-US" dirty="0">
                <a:solidFill>
                  <a:srgbClr val="FFFFFF"/>
                </a:solidFill>
              </a:rPr>
              <a:t>Change backgrounds</a:t>
            </a:r>
          </a:p>
          <a:p>
            <a:pPr lvl="1"/>
            <a:r>
              <a:rPr lang="en-US" dirty="0">
                <a:solidFill>
                  <a:srgbClr val="FFFFFF"/>
                </a:solidFill>
              </a:rPr>
              <a:t>Create more difficult levels</a:t>
            </a:r>
          </a:p>
          <a:p>
            <a:pPr marL="0" indent="0">
              <a:buNone/>
            </a:pPr>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Content Placeholder 3">
            <a:extLst>
              <a:ext uri="{FF2B5EF4-FFF2-40B4-BE49-F238E27FC236}">
                <a16:creationId xmlns:a16="http://schemas.microsoft.com/office/drawing/2014/main" id="{CEF1BEF5-B4DB-B307-578D-D34937B04B96}"/>
              </a:ext>
            </a:extLst>
          </p:cNvPr>
          <p:cNvPicPr>
            <a:picLocks noGrp="1" noChangeAspect="1"/>
          </p:cNvPicPr>
          <p:nvPr>
            <p:ph sz="half" idx="2"/>
          </p:nvPr>
        </p:nvPicPr>
        <p:blipFill>
          <a:blip r:embed="rId3"/>
          <a:stretch>
            <a:fillRect/>
          </a:stretch>
        </p:blipFill>
        <p:spPr>
          <a:xfrm>
            <a:off x="6096000" y="1289957"/>
            <a:ext cx="5706932" cy="4219019"/>
          </a:xfrm>
          <a:prstGeom prst="rect">
            <a:avLst/>
          </a:prstGeom>
        </p:spPr>
      </p:pic>
    </p:spTree>
    <p:extLst>
      <p:ext uri="{BB962C8B-B14F-4D97-AF65-F5344CB8AC3E}">
        <p14:creationId xmlns:p14="http://schemas.microsoft.com/office/powerpoint/2010/main" val="166642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18EAA-B2FC-4215-B28E-34E80DF6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
        <p:nvSpPr>
          <p:cNvPr id="5" name="TextBox 4">
            <a:extLst>
              <a:ext uri="{FF2B5EF4-FFF2-40B4-BE49-F238E27FC236}">
                <a16:creationId xmlns:a16="http://schemas.microsoft.com/office/drawing/2014/main" id="{AC3112BB-B74F-1610-95B3-6F313CE5A329}"/>
              </a:ext>
            </a:extLst>
          </p:cNvPr>
          <p:cNvSpPr txBox="1"/>
          <p:nvPr/>
        </p:nvSpPr>
        <p:spPr>
          <a:xfrm>
            <a:off x="1388131" y="985960"/>
            <a:ext cx="9192784" cy="4154984"/>
          </a:xfrm>
          <a:prstGeom prst="rect">
            <a:avLst/>
          </a:prstGeom>
          <a:noFill/>
        </p:spPr>
        <p:txBody>
          <a:bodyPr wrap="square" rtlCol="0">
            <a:spAutoFit/>
          </a:bodyPr>
          <a:lstStyle/>
          <a:p>
            <a:pPr algn="ctr"/>
            <a:r>
              <a:rPr lang="en-US" sz="6600" dirty="0">
                <a:solidFill>
                  <a:srgbClr val="F7BA00"/>
                </a:solidFill>
              </a:rPr>
              <a:t>Thank You</a:t>
            </a:r>
          </a:p>
          <a:p>
            <a:pPr algn="ctr"/>
            <a:endParaRPr lang="en-US" sz="6600" dirty="0">
              <a:solidFill>
                <a:srgbClr val="F7BA00"/>
              </a:solidFill>
            </a:endParaRPr>
          </a:p>
          <a:p>
            <a:pPr algn="ctr"/>
            <a:r>
              <a:rPr lang="en-US" sz="6600" dirty="0">
                <a:solidFill>
                  <a:srgbClr val="F7BA00"/>
                </a:solidFill>
              </a:rPr>
              <a:t>Please try out our other projects!!!</a:t>
            </a:r>
          </a:p>
        </p:txBody>
      </p:sp>
    </p:spTree>
    <p:extLst>
      <p:ext uri="{BB962C8B-B14F-4D97-AF65-F5344CB8AC3E}">
        <p14:creationId xmlns:p14="http://schemas.microsoft.com/office/powerpoint/2010/main" val="48476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F2DA-90B0-446B-BD65-82B79CCFA605}"/>
              </a:ext>
            </a:extLst>
          </p:cNvPr>
          <p:cNvSpPr>
            <a:spLocks noGrp="1"/>
          </p:cNvSpPr>
          <p:nvPr>
            <p:ph type="title"/>
          </p:nvPr>
        </p:nvSpPr>
        <p:spPr/>
        <p:txBody>
          <a:bodyPr/>
          <a:lstStyle/>
          <a:p>
            <a:pPr algn="ctr"/>
            <a:r>
              <a:rPr lang="en-US" b="1" dirty="0">
                <a:solidFill>
                  <a:srgbClr val="F7BA00"/>
                </a:solidFill>
              </a:rPr>
              <a:t>TAP</a:t>
            </a:r>
          </a:p>
        </p:txBody>
      </p:sp>
      <p:sp>
        <p:nvSpPr>
          <p:cNvPr id="3" name="Content Placeholder 2">
            <a:extLst>
              <a:ext uri="{FF2B5EF4-FFF2-40B4-BE49-F238E27FC236}">
                <a16:creationId xmlns:a16="http://schemas.microsoft.com/office/drawing/2014/main" id="{21881096-84DB-4AA0-82C8-5EFB795EF58F}"/>
              </a:ext>
            </a:extLst>
          </p:cNvPr>
          <p:cNvSpPr>
            <a:spLocks noGrp="1"/>
          </p:cNvSpPr>
          <p:nvPr>
            <p:ph idx="1"/>
          </p:nvPr>
        </p:nvSpPr>
        <p:spPr/>
        <p:txBody>
          <a:bodyPr/>
          <a:lstStyle/>
          <a:p>
            <a:r>
              <a:rPr lang="en-US" sz="2800" b="0" i="0" dirty="0">
                <a:effectLst/>
                <a:latin typeface="gg sans"/>
              </a:rPr>
              <a:t>The Technology Ambassadors Program (TAP) was created at Georgia Gwinnett College located in Lawrenceville, GA. </a:t>
            </a:r>
          </a:p>
          <a:p>
            <a:r>
              <a:rPr lang="en-US" sz="2800" b="0" i="0" dirty="0">
                <a:effectLst/>
                <a:latin typeface="gg sans"/>
              </a:rPr>
              <a:t> The TAP program addresses the need to increase the number of students who persist in an IT major or IT minor, particularly those underrepresented in computing.</a:t>
            </a:r>
          </a:p>
          <a:p>
            <a:r>
              <a:rPr lang="en-US" sz="2900" dirty="0">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dirty="0"/>
          </a:p>
        </p:txBody>
      </p:sp>
      <p:pic>
        <p:nvPicPr>
          <p:cNvPr id="4" name="Picture 3">
            <a:extLst>
              <a:ext uri="{FF2B5EF4-FFF2-40B4-BE49-F238E27FC236}">
                <a16:creationId xmlns:a16="http://schemas.microsoft.com/office/drawing/2014/main" id="{9AAEA7B7-326C-484F-AA86-4A883BA3B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47193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Project Description</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This projects introduces game development by teaching students how to build basic block coding and simple concepts such as loops and if-then statements. </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7" name="Content Placeholder 6" descr="A screenshot of a video game&#10;&#10;Description automatically generated">
            <a:extLst>
              <a:ext uri="{FF2B5EF4-FFF2-40B4-BE49-F238E27FC236}">
                <a16:creationId xmlns:a16="http://schemas.microsoft.com/office/drawing/2014/main" id="{6613BFFB-6B5C-A11A-E013-6D95C51218B5}"/>
              </a:ext>
            </a:extLst>
          </p:cNvPr>
          <p:cNvPicPr>
            <a:picLocks noGrp="1" noChangeAspect="1"/>
          </p:cNvPicPr>
          <p:nvPr>
            <p:ph sz="half" idx="2"/>
          </p:nvPr>
        </p:nvPicPr>
        <p:blipFill>
          <a:blip r:embed="rId4"/>
          <a:stretch>
            <a:fillRect/>
          </a:stretch>
        </p:blipFill>
        <p:spPr>
          <a:xfrm>
            <a:off x="6519801" y="284845"/>
            <a:ext cx="4519052" cy="3314987"/>
          </a:xfrm>
          <a:prstGeom prst="rect">
            <a:avLst/>
          </a:prstGeom>
        </p:spPr>
      </p:pic>
      <p:pic>
        <p:nvPicPr>
          <p:cNvPr id="8" name="Picture 7">
            <a:extLst>
              <a:ext uri="{FF2B5EF4-FFF2-40B4-BE49-F238E27FC236}">
                <a16:creationId xmlns:a16="http://schemas.microsoft.com/office/drawing/2014/main" id="{2A927289-2012-C61E-EC5F-6954723994C5}"/>
              </a:ext>
            </a:extLst>
          </p:cNvPr>
          <p:cNvPicPr>
            <a:picLocks noChangeAspect="1"/>
          </p:cNvPicPr>
          <p:nvPr/>
        </p:nvPicPr>
        <p:blipFill>
          <a:blip r:embed="rId5"/>
          <a:stretch>
            <a:fillRect/>
          </a:stretch>
        </p:blipFill>
        <p:spPr>
          <a:xfrm>
            <a:off x="6829032" y="3728799"/>
            <a:ext cx="3900591" cy="2982443"/>
          </a:xfrm>
          <a:prstGeom prst="rect">
            <a:avLst/>
          </a:prstGeom>
        </p:spPr>
      </p:pic>
    </p:spTree>
    <p:extLst>
      <p:ext uri="{BB962C8B-B14F-4D97-AF65-F5344CB8AC3E}">
        <p14:creationId xmlns:p14="http://schemas.microsoft.com/office/powerpoint/2010/main" val="148380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What is Scratch</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Scratch is a block-coding based software used to introduce basic coding concepts to beginners through interactive games.</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9" name="Picture 2">
            <a:extLst>
              <a:ext uri="{FF2B5EF4-FFF2-40B4-BE49-F238E27FC236}">
                <a16:creationId xmlns:a16="http://schemas.microsoft.com/office/drawing/2014/main" id="{12119D31-CA3B-CAD9-CEEF-EE0C17AF00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19662" y="1027906"/>
            <a:ext cx="4206382" cy="420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Block Coding</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Block Coding utilizes a drag-and-drop learning environment where programmers use blocks to construct basic programs.</a:t>
            </a:r>
          </a:p>
          <a:p>
            <a:r>
              <a:rPr lang="en-US" dirty="0">
                <a:solidFill>
                  <a:srgbClr val="FFFFFF"/>
                </a:solidFill>
              </a:rPr>
              <a:t>Concepts such as if/then statements and while loops are the basis for how these programs are developed.</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2" descr="Graphical user interface&#10;&#10;Description automatically generated">
            <a:extLst>
              <a:ext uri="{FF2B5EF4-FFF2-40B4-BE49-F238E27FC236}">
                <a16:creationId xmlns:a16="http://schemas.microsoft.com/office/drawing/2014/main" id="{A1A39851-4FAE-5B88-B1DD-DFD6982421E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1027906"/>
            <a:ext cx="5181600" cy="39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7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F2DA-90B0-446B-BD65-82B79CCFA605}"/>
              </a:ext>
            </a:extLst>
          </p:cNvPr>
          <p:cNvSpPr>
            <a:spLocks noGrp="1"/>
          </p:cNvSpPr>
          <p:nvPr>
            <p:ph type="title"/>
          </p:nvPr>
        </p:nvSpPr>
        <p:spPr/>
        <p:txBody>
          <a:bodyPr/>
          <a:lstStyle/>
          <a:p>
            <a:r>
              <a:rPr lang="en-US" b="1" dirty="0">
                <a:solidFill>
                  <a:srgbClr val="F7BA00"/>
                </a:solidFill>
              </a:rPr>
              <a:t>Programming Concepts</a:t>
            </a:r>
          </a:p>
        </p:txBody>
      </p:sp>
      <p:sp>
        <p:nvSpPr>
          <p:cNvPr id="3" name="Content Placeholder 2">
            <a:extLst>
              <a:ext uri="{FF2B5EF4-FFF2-40B4-BE49-F238E27FC236}">
                <a16:creationId xmlns:a16="http://schemas.microsoft.com/office/drawing/2014/main" id="{21881096-84DB-4AA0-82C8-5EFB795EF58F}"/>
              </a:ext>
            </a:extLst>
          </p:cNvPr>
          <p:cNvSpPr>
            <a:spLocks noGrp="1"/>
          </p:cNvSpPr>
          <p:nvPr>
            <p:ph idx="1"/>
          </p:nvPr>
        </p:nvSpPr>
        <p:spPr/>
        <p:txBody>
          <a:bodyPr/>
          <a:lstStyle/>
          <a:p>
            <a:r>
              <a:rPr lang="en-US" dirty="0">
                <a:solidFill>
                  <a:schemeClr val="bg1"/>
                </a:solidFill>
              </a:rPr>
              <a:t>If-Then Statement: An if-then statement is a concept that specifies the execution of an action when a condition is true, or another action is done. Example: “If I wash my hands, then they will be clean.”</a:t>
            </a:r>
          </a:p>
          <a:p>
            <a:r>
              <a:rPr lang="en-US" dirty="0">
                <a:solidFill>
                  <a:schemeClr val="bg1"/>
                </a:solidFill>
              </a:rPr>
              <a:t>While/Forever Loop: All the code in the loop will execute forever, as long as the program is running. A forever loop allows the candy in our game to constantly fall, rotate, and re spawn at the top of the screen.</a:t>
            </a:r>
            <a:br>
              <a:rPr lang="en-US" dirty="0">
                <a:solidFill>
                  <a:schemeClr val="bg1"/>
                </a:solidFill>
              </a:rPr>
            </a:br>
            <a:r>
              <a:rPr lang="en-US" dirty="0">
                <a:solidFill>
                  <a:schemeClr val="bg1"/>
                </a:solidFill>
              </a:rPr>
              <a:t>Example: “While the faucet is open, the water will keep running. Until I turn off the faucet”</a:t>
            </a:r>
          </a:p>
        </p:txBody>
      </p:sp>
      <p:pic>
        <p:nvPicPr>
          <p:cNvPr id="4" name="Picture 3">
            <a:extLst>
              <a:ext uri="{FF2B5EF4-FFF2-40B4-BE49-F238E27FC236}">
                <a16:creationId xmlns:a16="http://schemas.microsoft.com/office/drawing/2014/main" id="{9AAEA7B7-326C-484F-AA86-4A883BA3B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76382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Before we begin…</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First thing, head to the </a:t>
            </a:r>
            <a:r>
              <a:rPr lang="en-US" dirty="0" err="1">
                <a:solidFill>
                  <a:srgbClr val="FFFFFF"/>
                </a:solidFill>
              </a:rPr>
              <a:t>Scratchathon</a:t>
            </a:r>
            <a:r>
              <a:rPr lang="en-US" dirty="0">
                <a:solidFill>
                  <a:srgbClr val="FFFFFF"/>
                </a:solidFill>
              </a:rPr>
              <a:t> </a:t>
            </a:r>
            <a:r>
              <a:rPr lang="en-US" dirty="0"/>
              <a:t>repository</a:t>
            </a:r>
            <a:r>
              <a:rPr lang="en-US" dirty="0">
                <a:solidFill>
                  <a:srgbClr val="FFFFFF"/>
                </a:solidFill>
              </a:rPr>
              <a:t>.</a:t>
            </a:r>
          </a:p>
          <a:p>
            <a:r>
              <a:rPr lang="en-US" dirty="0">
                <a:solidFill>
                  <a:srgbClr val="FFFFFF"/>
                </a:solidFill>
              </a:rPr>
              <a:t>Once everyone is there, make sure to click on the resources tab.</a:t>
            </a:r>
          </a:p>
          <a:p>
            <a:r>
              <a:rPr lang="en-US" dirty="0">
                <a:solidFill>
                  <a:srgbClr val="FFFFFF"/>
                </a:solidFill>
              </a:rPr>
              <a:t>Download both the Candy Catch.sb3 and Candy Catch Blank.sb3. (You may download the other files if needed)</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3552C9B-DA1F-347A-D5B7-F3D9F2F2E600}"/>
              </a:ext>
            </a:extLst>
          </p:cNvPr>
          <p:cNvPicPr>
            <a:picLocks noChangeAspect="1"/>
          </p:cNvPicPr>
          <p:nvPr/>
        </p:nvPicPr>
        <p:blipFill>
          <a:blip r:embed="rId3"/>
          <a:stretch>
            <a:fillRect/>
          </a:stretch>
        </p:blipFill>
        <p:spPr>
          <a:xfrm>
            <a:off x="6096000" y="714657"/>
            <a:ext cx="5885923" cy="222193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6A40CB9-CDBB-1836-AEAA-CEF5A65C68D1}"/>
              </a:ext>
            </a:extLst>
          </p:cNvPr>
          <p:cNvPicPr>
            <a:picLocks noChangeAspect="1"/>
          </p:cNvPicPr>
          <p:nvPr/>
        </p:nvPicPr>
        <p:blipFill>
          <a:blip r:embed="rId4"/>
          <a:stretch>
            <a:fillRect/>
          </a:stretch>
        </p:blipFill>
        <p:spPr>
          <a:xfrm>
            <a:off x="6133604" y="3286125"/>
            <a:ext cx="5885923" cy="2001213"/>
          </a:xfrm>
          <a:prstGeom prst="rect">
            <a:avLst/>
          </a:prstGeom>
        </p:spPr>
      </p:pic>
    </p:spTree>
    <p:extLst>
      <p:ext uri="{BB962C8B-B14F-4D97-AF65-F5344CB8AC3E}">
        <p14:creationId xmlns:p14="http://schemas.microsoft.com/office/powerpoint/2010/main" val="225371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Preparing Scratch</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normAutofit fontScale="92500" lnSpcReduction="10000"/>
          </a:bodyPr>
          <a:lstStyle/>
          <a:p>
            <a:r>
              <a:rPr lang="en-US" dirty="0">
                <a:solidFill>
                  <a:srgbClr val="FFFFFF"/>
                </a:solidFill>
              </a:rPr>
              <a:t>Head to Scratch.mit.edu and click on CREATE on the top left corner.</a:t>
            </a:r>
          </a:p>
          <a:p>
            <a:r>
              <a:rPr lang="en-US" dirty="0">
                <a:solidFill>
                  <a:srgbClr val="FFFFFF"/>
                </a:solidFill>
              </a:rPr>
              <a:t>Load the Candy Catch Blank.sb3 file by clicking on the file icon and load from your computer.</a:t>
            </a:r>
          </a:p>
          <a:p>
            <a:r>
              <a:rPr lang="en-US" dirty="0">
                <a:solidFill>
                  <a:srgbClr val="FFFFFF"/>
                </a:solidFill>
              </a:rPr>
              <a:t>The page should still look empty but now we have the resources needed to create our own game.</a:t>
            </a:r>
          </a:p>
          <a:p>
            <a:r>
              <a:rPr lang="en-US" dirty="0">
                <a:solidFill>
                  <a:srgbClr val="FFFFFF"/>
                </a:solidFill>
              </a:rPr>
              <a:t>You may load the Candy Catch.sb3 and experience what the game should look like before having them start</a:t>
            </a:r>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2B516BB-5F7A-109E-EC5B-1A1904987EAB}"/>
              </a:ext>
            </a:extLst>
          </p:cNvPr>
          <p:cNvPicPr>
            <a:picLocks noChangeAspect="1"/>
          </p:cNvPicPr>
          <p:nvPr/>
        </p:nvPicPr>
        <p:blipFill>
          <a:blip r:embed="rId3"/>
          <a:stretch>
            <a:fillRect/>
          </a:stretch>
        </p:blipFill>
        <p:spPr>
          <a:xfrm>
            <a:off x="6096000" y="653891"/>
            <a:ext cx="5421162" cy="207359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3F92A1E-A81A-ACA9-4004-1DA1D869702E}"/>
              </a:ext>
            </a:extLst>
          </p:cNvPr>
          <p:cNvPicPr>
            <a:picLocks noChangeAspect="1"/>
          </p:cNvPicPr>
          <p:nvPr/>
        </p:nvPicPr>
        <p:blipFill>
          <a:blip r:embed="rId4"/>
          <a:stretch>
            <a:fillRect/>
          </a:stretch>
        </p:blipFill>
        <p:spPr>
          <a:xfrm>
            <a:off x="6172202" y="2906635"/>
            <a:ext cx="5028677" cy="2602341"/>
          </a:xfrm>
          <a:prstGeom prst="rect">
            <a:avLst/>
          </a:prstGeom>
        </p:spPr>
      </p:pic>
    </p:spTree>
    <p:extLst>
      <p:ext uri="{BB962C8B-B14F-4D97-AF65-F5344CB8AC3E}">
        <p14:creationId xmlns:p14="http://schemas.microsoft.com/office/powerpoint/2010/main" val="366342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t>Making the game</a:t>
            </a:r>
            <a:endParaRPr lang="en-US" dirty="0">
              <a:solidFill>
                <a:srgbClr val="F7BA00"/>
              </a:solidFill>
            </a:endParaRP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Start with adding the event tab “When clicked”.</a:t>
            </a:r>
          </a:p>
          <a:p>
            <a:r>
              <a:rPr lang="en-US" dirty="0">
                <a:solidFill>
                  <a:srgbClr val="FFFFFF"/>
                </a:solidFill>
              </a:rPr>
              <a:t>This will allow the game you create to launch.</a:t>
            </a:r>
          </a:p>
          <a:p>
            <a:r>
              <a:rPr lang="en-US" dirty="0">
                <a:solidFill>
                  <a:srgbClr val="FFFFFF"/>
                </a:solidFill>
              </a:rPr>
              <a:t>Follow the rest of the code shown here or on the guide to create the rest of the code</a:t>
            </a:r>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3">
            <a:extLst>
              <a:ext uri="{FF2B5EF4-FFF2-40B4-BE49-F238E27FC236}">
                <a16:creationId xmlns:a16="http://schemas.microsoft.com/office/drawing/2014/main" id="{73B797CD-A3EB-2C06-B077-AA23ADB18DA9}"/>
              </a:ext>
            </a:extLst>
          </p:cNvPr>
          <p:cNvPicPr>
            <a:picLocks noChangeAspect="1"/>
          </p:cNvPicPr>
          <p:nvPr/>
        </p:nvPicPr>
        <p:blipFill>
          <a:blip r:embed="rId4"/>
          <a:stretch>
            <a:fillRect/>
          </a:stretch>
        </p:blipFill>
        <p:spPr>
          <a:xfrm>
            <a:off x="9593112" y="650853"/>
            <a:ext cx="1760688" cy="4892464"/>
          </a:xfrm>
          <a:prstGeom prst="rect">
            <a:avLst/>
          </a:prstGeom>
        </p:spPr>
      </p:pic>
      <p:pic>
        <p:nvPicPr>
          <p:cNvPr id="7" name="Picture 6">
            <a:extLst>
              <a:ext uri="{FF2B5EF4-FFF2-40B4-BE49-F238E27FC236}">
                <a16:creationId xmlns:a16="http://schemas.microsoft.com/office/drawing/2014/main" id="{728B07D8-AD05-419C-79EE-7FFE5D89FC1E}"/>
              </a:ext>
            </a:extLst>
          </p:cNvPr>
          <p:cNvPicPr>
            <a:picLocks noChangeAspect="1"/>
          </p:cNvPicPr>
          <p:nvPr/>
        </p:nvPicPr>
        <p:blipFill>
          <a:blip r:embed="rId5"/>
          <a:stretch>
            <a:fillRect/>
          </a:stretch>
        </p:blipFill>
        <p:spPr>
          <a:xfrm>
            <a:off x="6230569" y="616512"/>
            <a:ext cx="2933954" cy="4892464"/>
          </a:xfrm>
          <a:prstGeom prst="rect">
            <a:avLst/>
          </a:prstGeom>
        </p:spPr>
      </p:pic>
    </p:spTree>
    <p:extLst>
      <p:ext uri="{BB962C8B-B14F-4D97-AF65-F5344CB8AC3E}">
        <p14:creationId xmlns:p14="http://schemas.microsoft.com/office/powerpoint/2010/main" val="13263303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435</TotalTime>
  <Words>752</Words>
  <Application>Microsoft Office PowerPoint</Application>
  <PresentationFormat>Widescreen</PresentationFormat>
  <Paragraphs>58</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gg sans</vt:lpstr>
      <vt:lpstr>Aptos</vt:lpstr>
      <vt:lpstr>Arial</vt:lpstr>
      <vt:lpstr>Calibri</vt:lpstr>
      <vt:lpstr>Calibri Light</vt:lpstr>
      <vt:lpstr>Office Theme</vt:lpstr>
      <vt:lpstr>Technology Ambassador Program  </vt:lpstr>
      <vt:lpstr>TAP</vt:lpstr>
      <vt:lpstr>Project Description</vt:lpstr>
      <vt:lpstr>What is Scratch</vt:lpstr>
      <vt:lpstr>Block Coding</vt:lpstr>
      <vt:lpstr>Programming Concepts</vt:lpstr>
      <vt:lpstr>Before we begin…</vt:lpstr>
      <vt:lpstr>Preparing Scratch</vt:lpstr>
      <vt:lpstr>Making the game</vt:lpstr>
      <vt:lpstr>Instructions</vt:lpstr>
      <vt:lpstr>Instructions cont.</vt:lpstr>
      <vt:lpstr>Solution</vt:lpstr>
      <vt:lpstr>Time to Play!!!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Ambassador Program</dc:title>
  <dc:creator>Cindy Robertson</dc:creator>
  <cp:lastModifiedBy>kevin rubio</cp:lastModifiedBy>
  <cp:revision>14</cp:revision>
  <dcterms:created xsi:type="dcterms:W3CDTF">2024-04-05T18:09:06Z</dcterms:created>
  <dcterms:modified xsi:type="dcterms:W3CDTF">2024-08-26T20:53:41Z</dcterms:modified>
</cp:coreProperties>
</file>