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Hello today we will be covering the Teaching Programming Fundamentals with Candy Catch Workshop, by TAP</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forever loop in this first example will continuously count down the timer, and if the time reaches 0 then stop this block of code</a:t>
            </a:r>
            <a:br>
              <a:rPr lang="en-US"/>
            </a:br>
            <a:r>
              <a:rPr lang="en-US"/>
              <a:t>In the second example, if touching is used on the player 1 character to count a point total. So, when a fruit interacts with the character, their “score” goes up by 1.</a:t>
            </a:r>
            <a:endParaRPr/>
          </a:p>
        </p:txBody>
      </p:sp>
      <p:sp>
        <p:nvSpPr>
          <p:cNvPr id="183" name="Google Shape;18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Tap is the Technology Ambassador program, the was created to bring awareness to the lack of students interested in the IT field. As part of tap we hope to break any misconceptions about the IT field grow interest through  a variety of fun and engaging workshops.</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d004f1357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4d004f135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F7BA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7BA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7BA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7BA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7BA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9304D"/>
            </a:gs>
            <a:gs pos="15000">
              <a:srgbClr val="29304D"/>
            </a:gs>
            <a:gs pos="57000">
              <a:srgbClr val="2C4E8C"/>
            </a:gs>
            <a:gs pos="75000">
              <a:srgbClr val="3864B2"/>
            </a:gs>
            <a:gs pos="99000">
              <a:srgbClr val="2F5496"/>
            </a:gs>
            <a:gs pos="100000">
              <a:srgbClr val="2F5496"/>
            </a:gs>
          </a:gsLst>
          <a:path path="circle">
            <a:fillToRect l="100%" t="100%"/>
          </a:path>
          <a:tileRect b="-100%" r="-10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7BA00"/>
              </a:buClr>
              <a:buSzPts val="4400"/>
              <a:buFont typeface="Calibri"/>
              <a:buNone/>
              <a:defRPr b="1" i="0" sz="4400" u="none" cap="none" strike="noStrike">
                <a:solidFill>
                  <a:srgbClr val="F7BA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0826044" y="5508976"/>
            <a:ext cx="1202266" cy="120226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7.png"/><Relationship Id="rId7"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rPr>
              <a:t>Technology Ambassador Program </a:t>
            </a:r>
            <a:br>
              <a:rPr b="1" lang="en-US"/>
            </a:br>
            <a:endParaRPr b="1"/>
          </a:p>
        </p:txBody>
      </p:sp>
      <p:sp>
        <p:nvSpPr>
          <p:cNvPr id="91" name="Google Shape;91;p13"/>
          <p:cNvSpPr/>
          <p:nvPr/>
        </p:nvSpPr>
        <p:spPr>
          <a:xfrm>
            <a:off x="1524000" y="2632671"/>
            <a:ext cx="9144000" cy="258532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chemeClr val="accent4"/>
                </a:solidFill>
                <a:latin typeface="Calibri"/>
                <a:ea typeface="Calibri"/>
                <a:cs typeface="Calibri"/>
                <a:sym typeface="Calibri"/>
              </a:rPr>
              <a:t>Teaching Programming Fundamentals with Candy Catch</a:t>
            </a:r>
            <a:endParaRPr/>
          </a:p>
        </p:txBody>
      </p:sp>
      <p:pic>
        <p:nvPicPr>
          <p:cNvPr id="92" name="Google Shape;92;p13"/>
          <p:cNvPicPr preferRelativeResize="0"/>
          <p:nvPr/>
        </p:nvPicPr>
        <p:blipFill rotWithShape="1">
          <a:blip r:embed="rId3">
            <a:alphaModFix/>
          </a:blip>
          <a:srcRect b="0" l="0" r="0" t="0"/>
          <a:stretch/>
        </p:blipFill>
        <p:spPr>
          <a:xfrm>
            <a:off x="10306755" y="4989687"/>
            <a:ext cx="1721555" cy="1721555"/>
          </a:xfrm>
          <a:prstGeom prst="rect">
            <a:avLst/>
          </a:prstGeom>
          <a:noFill/>
          <a:ln>
            <a:noFill/>
          </a:ln>
        </p:spPr>
      </p:pic>
      <p:pic>
        <p:nvPicPr>
          <p:cNvPr id="93" name="Google Shape;93;p13"/>
          <p:cNvPicPr preferRelativeResize="0"/>
          <p:nvPr/>
        </p:nvPicPr>
        <p:blipFill rotWithShape="1">
          <a:blip r:embed="rId4">
            <a:alphaModFix/>
          </a:blip>
          <a:srcRect b="0" l="0" r="0" t="0"/>
          <a:stretch/>
        </p:blipFill>
        <p:spPr>
          <a:xfrm>
            <a:off x="302412" y="136326"/>
            <a:ext cx="1837730" cy="1837730"/>
          </a:xfrm>
          <a:prstGeom prst="rect">
            <a:avLst/>
          </a:prstGeom>
          <a:noFill/>
          <a:ln>
            <a:noFill/>
          </a:ln>
        </p:spPr>
      </p:pic>
      <p:sp>
        <p:nvSpPr>
          <p:cNvPr id="94" name="Google Shape;94;p13"/>
          <p:cNvSpPr/>
          <p:nvPr/>
        </p:nvSpPr>
        <p:spPr>
          <a:xfrm>
            <a:off x="3048000" y="5217994"/>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Anel Coralic, Austin Lainer, Carl Mickiewicz, Derek Phung</a:t>
            </a:r>
            <a:endParaRPr/>
          </a:p>
        </p:txBody>
      </p:sp>
      <p:pic>
        <p:nvPicPr>
          <p:cNvPr id="95" name="Google Shape;95;p13"/>
          <p:cNvPicPr preferRelativeResize="0"/>
          <p:nvPr/>
        </p:nvPicPr>
        <p:blipFill rotWithShape="1">
          <a:blip r:embed="rId5">
            <a:alphaModFix/>
          </a:blip>
          <a:srcRect b="0" l="0" r="0" t="0"/>
          <a:stretch/>
        </p:blipFill>
        <p:spPr>
          <a:xfrm>
            <a:off x="80612" y="5077368"/>
            <a:ext cx="1937045" cy="1714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t>Instructions</a:t>
            </a:r>
            <a:endParaRPr>
              <a:solidFill>
                <a:srgbClr val="F7BA00"/>
              </a:solidFill>
            </a:endParaRPr>
          </a:p>
        </p:txBody>
      </p:sp>
      <p:sp>
        <p:nvSpPr>
          <p:cNvPr id="174" name="Google Shape;174;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Go back to the repository to download the step by step guide. </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Locate the documents folder and select it.</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From there download the </a:t>
            </a:r>
            <a:r>
              <a:rPr b="1" lang="en-US">
                <a:solidFill>
                  <a:srgbClr val="FFFFFF"/>
                </a:solidFill>
              </a:rPr>
              <a:t>CandyCatch_step_by_step.pdf</a:t>
            </a:r>
            <a:endParaRPr b="1"/>
          </a:p>
          <a:p>
            <a:pPr indent="-228600" lvl="0" marL="228600" rtl="0" algn="l">
              <a:lnSpc>
                <a:spcPct val="90000"/>
              </a:lnSpc>
              <a:spcBef>
                <a:spcPts val="1000"/>
              </a:spcBef>
              <a:spcAft>
                <a:spcPts val="0"/>
              </a:spcAft>
              <a:buClr>
                <a:srgbClr val="FFFFFF"/>
              </a:buClr>
              <a:buSzPts val="2800"/>
              <a:buChar char="•"/>
            </a:pPr>
            <a:r>
              <a:rPr lang="en-US">
                <a:solidFill>
                  <a:srgbClr val="FFFFFF"/>
                </a:solidFill>
              </a:rPr>
              <a:t>Follow the steps to create your own Candy Catch Game.</a:t>
            </a:r>
            <a:endParaRPr/>
          </a:p>
        </p:txBody>
      </p:sp>
      <p:pic>
        <p:nvPicPr>
          <p:cNvPr descr="A blue background with white text&#10;&#10;Description automatically generated" id="175" name="Google Shape;175;p22"/>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76" name="Google Shape;176;p22"/>
          <p:cNvPicPr preferRelativeResize="0"/>
          <p:nvPr/>
        </p:nvPicPr>
        <p:blipFill rotWithShape="1">
          <a:blip r:embed="rId4">
            <a:alphaModFix/>
          </a:blip>
          <a:srcRect b="7" l="0" r="23259" t="20815"/>
          <a:stretch/>
        </p:blipFill>
        <p:spPr>
          <a:xfrm>
            <a:off x="6362550" y="1452325"/>
            <a:ext cx="5507875" cy="1651600"/>
          </a:xfrm>
          <a:prstGeom prst="rect">
            <a:avLst/>
          </a:prstGeom>
          <a:noFill/>
          <a:ln>
            <a:noFill/>
          </a:ln>
        </p:spPr>
      </p:pic>
      <p:sp>
        <p:nvSpPr>
          <p:cNvPr id="177" name="Google Shape;177;p22"/>
          <p:cNvSpPr/>
          <p:nvPr/>
        </p:nvSpPr>
        <p:spPr>
          <a:xfrm>
            <a:off x="6466516" y="1825613"/>
            <a:ext cx="937800" cy="264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8" name="Google Shape;178;p22"/>
          <p:cNvPicPr preferRelativeResize="0"/>
          <p:nvPr/>
        </p:nvPicPr>
        <p:blipFill rotWithShape="1">
          <a:blip r:embed="rId5">
            <a:alphaModFix/>
          </a:blip>
          <a:srcRect b="0" l="0" r="27293" t="0"/>
          <a:stretch/>
        </p:blipFill>
        <p:spPr>
          <a:xfrm>
            <a:off x="6624937" y="3240250"/>
            <a:ext cx="4983100" cy="1898000"/>
          </a:xfrm>
          <a:prstGeom prst="rect">
            <a:avLst/>
          </a:prstGeom>
          <a:noFill/>
          <a:ln>
            <a:noFill/>
          </a:ln>
        </p:spPr>
      </p:pic>
      <p:sp>
        <p:nvSpPr>
          <p:cNvPr id="179" name="Google Shape;179;p22"/>
          <p:cNvSpPr/>
          <p:nvPr/>
        </p:nvSpPr>
        <p:spPr>
          <a:xfrm>
            <a:off x="6765725" y="4057250"/>
            <a:ext cx="1927500" cy="264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t>Instructions cont.</a:t>
            </a:r>
            <a:endParaRPr>
              <a:solidFill>
                <a:srgbClr val="F7BA00"/>
              </a:solidFill>
            </a:endParaRPr>
          </a:p>
        </p:txBody>
      </p:sp>
      <p:sp>
        <p:nvSpPr>
          <p:cNvPr id="186" name="Google Shape;186;p23"/>
          <p:cNvSpPr txBox="1"/>
          <p:nvPr>
            <p:ph idx="1" type="body"/>
          </p:nvPr>
        </p:nvSpPr>
        <p:spPr>
          <a:xfrm>
            <a:off x="838200" y="1825625"/>
            <a:ext cx="1007245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400"/>
              <a:buChar char="•"/>
            </a:pPr>
            <a:r>
              <a:rPr lang="en-US" sz="2400">
                <a:solidFill>
                  <a:srgbClr val="FFFFFF"/>
                </a:solidFill>
              </a:rPr>
              <a:t>While students are creating their game ask questions to help guide them.</a:t>
            </a:r>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Example 1: How do you stop the game once the timer ends?</a:t>
            </a:r>
            <a:endParaRPr/>
          </a:p>
          <a:p>
            <a:pPr indent="-228600" lvl="0" marL="228600" rtl="0" algn="l">
              <a:lnSpc>
                <a:spcPct val="90000"/>
              </a:lnSpc>
              <a:spcBef>
                <a:spcPts val="1000"/>
              </a:spcBef>
              <a:spcAft>
                <a:spcPts val="0"/>
              </a:spcAft>
              <a:buClr>
                <a:srgbClr val="FFFFFF"/>
              </a:buClr>
              <a:buSzPts val="2400"/>
              <a:buChar char="•"/>
            </a:pPr>
            <a:r>
              <a:rPr lang="en-US" sz="2400">
                <a:solidFill>
                  <a:srgbClr val="FFFFFF"/>
                </a:solidFill>
              </a:rPr>
              <a:t>Example 2: How do you add a point system when a character gains a fruit?</a:t>
            </a:r>
            <a:endParaRPr/>
          </a:p>
        </p:txBody>
      </p:sp>
      <p:pic>
        <p:nvPicPr>
          <p:cNvPr descr="A blue background with white text&#10;&#10;Description automatically generated" id="187" name="Google Shape;187;p23"/>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88" name="Google Shape;188;p23"/>
          <p:cNvPicPr preferRelativeResize="0"/>
          <p:nvPr/>
        </p:nvPicPr>
        <p:blipFill rotWithShape="1">
          <a:blip r:embed="rId4">
            <a:alphaModFix/>
          </a:blip>
          <a:srcRect b="0" l="0" r="0" t="0"/>
          <a:stretch/>
        </p:blipFill>
        <p:spPr>
          <a:xfrm>
            <a:off x="239873" y="4114346"/>
            <a:ext cx="2681471" cy="2197554"/>
          </a:xfrm>
          <a:prstGeom prst="rect">
            <a:avLst/>
          </a:prstGeom>
          <a:noFill/>
          <a:ln>
            <a:noFill/>
          </a:ln>
        </p:spPr>
      </p:pic>
      <p:pic>
        <p:nvPicPr>
          <p:cNvPr id="189" name="Google Shape;189;p23"/>
          <p:cNvPicPr preferRelativeResize="0"/>
          <p:nvPr/>
        </p:nvPicPr>
        <p:blipFill rotWithShape="1">
          <a:blip r:embed="rId5">
            <a:alphaModFix/>
          </a:blip>
          <a:srcRect b="0" l="0" r="0" t="0"/>
          <a:stretch/>
        </p:blipFill>
        <p:spPr>
          <a:xfrm>
            <a:off x="3388655" y="3736992"/>
            <a:ext cx="2144833" cy="2850785"/>
          </a:xfrm>
          <a:prstGeom prst="rect">
            <a:avLst/>
          </a:prstGeom>
          <a:noFill/>
          <a:ln>
            <a:noFill/>
          </a:ln>
        </p:spPr>
      </p:pic>
      <p:sp>
        <p:nvSpPr>
          <p:cNvPr id="190" name="Google Shape;190;p23"/>
          <p:cNvSpPr/>
          <p:nvPr/>
        </p:nvSpPr>
        <p:spPr>
          <a:xfrm>
            <a:off x="7976099" y="4894593"/>
            <a:ext cx="460201" cy="261411"/>
          </a:xfrm>
          <a:prstGeom prst="rightArrow">
            <a:avLst>
              <a:gd fmla="val 50000" name="adj1"/>
              <a:gd fmla="val 50000" name="adj2"/>
            </a:avLst>
          </a:prstGeom>
          <a:gradFill>
            <a:gsLst>
              <a:gs pos="0">
                <a:srgbClr val="B0500F"/>
              </a:gs>
              <a:gs pos="48000">
                <a:srgbClr val="ED8037"/>
              </a:gs>
              <a:gs pos="100000">
                <a:srgbClr val="F4B0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1" name="Google Shape;191;p23"/>
          <p:cNvPicPr preferRelativeResize="0"/>
          <p:nvPr/>
        </p:nvPicPr>
        <p:blipFill rotWithShape="1">
          <a:blip r:embed="rId6">
            <a:alphaModFix/>
          </a:blip>
          <a:srcRect b="0" l="0" r="0" t="0"/>
          <a:stretch/>
        </p:blipFill>
        <p:spPr>
          <a:xfrm>
            <a:off x="5748349" y="3883617"/>
            <a:ext cx="2130363" cy="2296126"/>
          </a:xfrm>
          <a:prstGeom prst="rect">
            <a:avLst/>
          </a:prstGeom>
          <a:noFill/>
          <a:ln>
            <a:noFill/>
          </a:ln>
        </p:spPr>
      </p:pic>
      <p:sp>
        <p:nvSpPr>
          <p:cNvPr id="192" name="Google Shape;192;p23"/>
          <p:cNvSpPr/>
          <p:nvPr/>
        </p:nvSpPr>
        <p:spPr>
          <a:xfrm>
            <a:off x="3027285" y="5053892"/>
            <a:ext cx="253939" cy="246077"/>
          </a:xfrm>
          <a:prstGeom prst="rightArrow">
            <a:avLst>
              <a:gd fmla="val 50000" name="adj1"/>
              <a:gd fmla="val 50000" name="adj2"/>
            </a:avLst>
          </a:prstGeom>
          <a:gradFill>
            <a:gsLst>
              <a:gs pos="0">
                <a:srgbClr val="B0500F"/>
              </a:gs>
              <a:gs pos="48000">
                <a:srgbClr val="ED8037"/>
              </a:gs>
              <a:gs pos="100000">
                <a:srgbClr val="F4B081"/>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3" name="Google Shape;193;p23"/>
          <p:cNvPicPr preferRelativeResize="0"/>
          <p:nvPr/>
        </p:nvPicPr>
        <p:blipFill rotWithShape="1">
          <a:blip r:embed="rId7">
            <a:alphaModFix/>
          </a:blip>
          <a:srcRect b="0" l="0" r="0" t="0"/>
          <a:stretch/>
        </p:blipFill>
        <p:spPr>
          <a:xfrm>
            <a:off x="8533688" y="3400472"/>
            <a:ext cx="2320017" cy="32363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t>Solution</a:t>
            </a:r>
            <a:endParaRPr b="1">
              <a:solidFill>
                <a:srgbClr val="F7BA00"/>
              </a:solidFill>
            </a:endParaRPr>
          </a:p>
        </p:txBody>
      </p:sp>
      <p:pic>
        <p:nvPicPr>
          <p:cNvPr id="200" name="Google Shape;200;p24"/>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201" name="Google Shape;201;p24"/>
          <p:cNvPicPr preferRelativeResize="0"/>
          <p:nvPr/>
        </p:nvPicPr>
        <p:blipFill rotWithShape="1">
          <a:blip r:embed="rId4">
            <a:alphaModFix/>
          </a:blip>
          <a:srcRect b="0" l="0" r="0" t="0"/>
          <a:stretch/>
        </p:blipFill>
        <p:spPr>
          <a:xfrm>
            <a:off x="1595139" y="1372107"/>
            <a:ext cx="1834298" cy="5097008"/>
          </a:xfrm>
          <a:prstGeom prst="rect">
            <a:avLst/>
          </a:prstGeom>
          <a:noFill/>
          <a:ln>
            <a:noFill/>
          </a:ln>
        </p:spPr>
      </p:pic>
      <p:pic>
        <p:nvPicPr>
          <p:cNvPr id="202" name="Google Shape;202;p24"/>
          <p:cNvPicPr preferRelativeResize="0"/>
          <p:nvPr/>
        </p:nvPicPr>
        <p:blipFill rotWithShape="1">
          <a:blip r:embed="rId5">
            <a:alphaModFix/>
          </a:blip>
          <a:srcRect b="0" l="0" r="0" t="0"/>
          <a:stretch/>
        </p:blipFill>
        <p:spPr>
          <a:xfrm>
            <a:off x="3565983" y="1372107"/>
            <a:ext cx="4270641" cy="5120768"/>
          </a:xfrm>
          <a:prstGeom prst="rect">
            <a:avLst/>
          </a:prstGeom>
          <a:noFill/>
          <a:ln>
            <a:noFill/>
          </a:ln>
        </p:spPr>
      </p:pic>
      <p:pic>
        <p:nvPicPr>
          <p:cNvPr id="203" name="Google Shape;203;p24"/>
          <p:cNvPicPr preferRelativeResize="0"/>
          <p:nvPr/>
        </p:nvPicPr>
        <p:blipFill rotWithShape="1">
          <a:blip r:embed="rId6">
            <a:alphaModFix/>
          </a:blip>
          <a:srcRect b="0" l="0" r="0" t="0"/>
          <a:stretch/>
        </p:blipFill>
        <p:spPr>
          <a:xfrm>
            <a:off x="7973170" y="1372107"/>
            <a:ext cx="2648268" cy="51207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Time to Play!!!</a:t>
            </a:r>
            <a:endParaRPr/>
          </a:p>
        </p:txBody>
      </p:sp>
      <p:sp>
        <p:nvSpPr>
          <p:cNvPr id="209" name="Google Shape;209;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From here spend 5-10 minutes playing the game</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After that, play with the code:</a:t>
            </a:r>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Change timing/points</a:t>
            </a:r>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Add sprites/models</a:t>
            </a:r>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Change backgrounds</a:t>
            </a:r>
            <a:endParaRPr/>
          </a:p>
          <a:p>
            <a:pPr indent="-228600" lvl="1" marL="685800" rtl="0" algn="l">
              <a:lnSpc>
                <a:spcPct val="90000"/>
              </a:lnSpc>
              <a:spcBef>
                <a:spcPts val="500"/>
              </a:spcBef>
              <a:spcAft>
                <a:spcPts val="0"/>
              </a:spcAft>
              <a:buClr>
                <a:srgbClr val="FFFFFF"/>
              </a:buClr>
              <a:buSzPts val="2400"/>
              <a:buChar char="•"/>
            </a:pPr>
            <a:r>
              <a:rPr lang="en-US">
                <a:solidFill>
                  <a:srgbClr val="FFFFFF"/>
                </a:solidFill>
              </a:rPr>
              <a:t>Create more difficult levels</a:t>
            </a:r>
            <a:endParaRPr/>
          </a:p>
          <a:p>
            <a:pPr indent="0" lvl="0" marL="0" rtl="0" algn="l">
              <a:lnSpc>
                <a:spcPct val="90000"/>
              </a:lnSpc>
              <a:spcBef>
                <a:spcPts val="1000"/>
              </a:spcBef>
              <a:spcAft>
                <a:spcPts val="0"/>
              </a:spcAft>
              <a:buClr>
                <a:schemeClr val="lt1"/>
              </a:buClr>
              <a:buSzPts val="2800"/>
              <a:buNone/>
            </a:pPr>
            <a:r>
              <a:t/>
            </a:r>
            <a:endParaRPr/>
          </a:p>
        </p:txBody>
      </p:sp>
      <p:pic>
        <p:nvPicPr>
          <p:cNvPr descr="A blue background with white text&#10;&#10;Description automatically generated" id="210" name="Google Shape;210;p25"/>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211" name="Google Shape;211;p25"/>
          <p:cNvPicPr preferRelativeResize="0"/>
          <p:nvPr>
            <p:ph idx="2" type="body"/>
          </p:nvPr>
        </p:nvPicPr>
        <p:blipFill rotWithShape="1">
          <a:blip r:embed="rId4">
            <a:alphaModFix/>
          </a:blip>
          <a:srcRect b="0" l="0" r="0" t="0"/>
          <a:stretch/>
        </p:blipFill>
        <p:spPr>
          <a:xfrm>
            <a:off x="6096000" y="1289957"/>
            <a:ext cx="5706932" cy="42190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26"/>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sp>
        <p:nvSpPr>
          <p:cNvPr id="217" name="Google Shape;217;p26"/>
          <p:cNvSpPr txBox="1"/>
          <p:nvPr/>
        </p:nvSpPr>
        <p:spPr>
          <a:xfrm>
            <a:off x="1388131" y="985960"/>
            <a:ext cx="9192784" cy="41549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F7BA00"/>
                </a:solidFill>
                <a:latin typeface="Calibri"/>
                <a:ea typeface="Calibri"/>
                <a:cs typeface="Calibri"/>
                <a:sym typeface="Calibri"/>
              </a:rPr>
              <a:t>Thank You</a:t>
            </a:r>
            <a:endParaRPr/>
          </a:p>
          <a:p>
            <a:pPr indent="0" lvl="0" marL="0" marR="0" rtl="0" algn="ctr">
              <a:spcBef>
                <a:spcPts val="0"/>
              </a:spcBef>
              <a:spcAft>
                <a:spcPts val="0"/>
              </a:spcAft>
              <a:buNone/>
            </a:pPr>
            <a:r>
              <a:t/>
            </a:r>
            <a:endParaRPr sz="6600">
              <a:solidFill>
                <a:srgbClr val="F7BA00"/>
              </a:solidFill>
              <a:latin typeface="Calibri"/>
              <a:ea typeface="Calibri"/>
              <a:cs typeface="Calibri"/>
              <a:sym typeface="Calibri"/>
            </a:endParaRPr>
          </a:p>
          <a:p>
            <a:pPr indent="0" lvl="0" marL="0" marR="0" rtl="0" algn="ctr">
              <a:spcBef>
                <a:spcPts val="0"/>
              </a:spcBef>
              <a:spcAft>
                <a:spcPts val="0"/>
              </a:spcAft>
              <a:buNone/>
            </a:pPr>
            <a:r>
              <a:rPr lang="en-US" sz="6600">
                <a:solidFill>
                  <a:srgbClr val="F7BA00"/>
                </a:solidFill>
                <a:latin typeface="Calibri"/>
                <a:ea typeface="Calibri"/>
                <a:cs typeface="Calibri"/>
                <a:sym typeface="Calibri"/>
              </a:rPr>
              <a:t>Please try out our other projects!!!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7BA00"/>
              </a:buClr>
              <a:buSzPts val="4400"/>
              <a:buFont typeface="Calibri"/>
              <a:buNone/>
            </a:pPr>
            <a:r>
              <a:rPr b="1" lang="en-US">
                <a:solidFill>
                  <a:srgbClr val="F7BA00"/>
                </a:solidFill>
              </a:rPr>
              <a:t>TAP</a:t>
            </a:r>
            <a:endParaRPr/>
          </a:p>
        </p:txBody>
      </p:sp>
      <p:sp>
        <p:nvSpPr>
          <p:cNvPr id="102" name="Google Shape;10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b="0" i="0" lang="en-US" sz="2800">
                <a:latin typeface="Arial"/>
                <a:ea typeface="Arial"/>
                <a:cs typeface="Arial"/>
                <a:sym typeface="Arial"/>
              </a:rPr>
              <a:t>The Technology Ambassadors Program (TAP) was created at Georgia Gwinnett College located in Lawrenceville, GA. </a:t>
            </a:r>
            <a:endParaRPr/>
          </a:p>
          <a:p>
            <a:pPr indent="-228600" lvl="0" marL="228600" rtl="0" algn="l">
              <a:lnSpc>
                <a:spcPct val="90000"/>
              </a:lnSpc>
              <a:spcBef>
                <a:spcPts val="1000"/>
              </a:spcBef>
              <a:spcAft>
                <a:spcPts val="0"/>
              </a:spcAft>
              <a:buClr>
                <a:schemeClr val="lt1"/>
              </a:buClr>
              <a:buSzPts val="2800"/>
              <a:buChar char="•"/>
            </a:pPr>
            <a:r>
              <a:rPr b="0" i="0" lang="en-US" sz="2800">
                <a:latin typeface="Arial"/>
                <a:ea typeface="Arial"/>
                <a:cs typeface="Arial"/>
                <a:sym typeface="Arial"/>
              </a:rPr>
              <a:t> The TAP program addresses the need to increase the number of students who persist in an IT major or IT minor, particularly those underrepresented in computing.</a:t>
            </a:r>
            <a:endParaRPr/>
          </a:p>
          <a:p>
            <a:pPr indent="-228600" lvl="0" marL="228600" rtl="0" algn="l">
              <a:lnSpc>
                <a:spcPct val="90000"/>
              </a:lnSpc>
              <a:spcBef>
                <a:spcPts val="1000"/>
              </a:spcBef>
              <a:spcAft>
                <a:spcPts val="0"/>
              </a:spcAft>
              <a:buClr>
                <a:schemeClr val="lt1"/>
              </a:buClr>
              <a:buSzPts val="2900"/>
              <a:buChar char="•"/>
            </a:pPr>
            <a:r>
              <a:rPr lang="en-US" sz="2900">
                <a:latin typeface="Arial"/>
                <a:ea typeface="Arial"/>
                <a:cs typeface="Arial"/>
                <a:sym typeface="Arial"/>
              </a:rPr>
              <a:t>The TAP program at GGC strives to break the misconceptions of the IT field by providing fun workshops for students of all backgrounds. TAP students design engaging and fun outreach workshops to encourage interest in IT and STEM.</a:t>
            </a:r>
            <a:endParaRPr/>
          </a:p>
          <a:p>
            <a:pPr indent="-50800" lvl="0" marL="228600" rtl="0" algn="l">
              <a:lnSpc>
                <a:spcPct val="90000"/>
              </a:lnSpc>
              <a:spcBef>
                <a:spcPts val="1000"/>
              </a:spcBef>
              <a:spcAft>
                <a:spcPts val="0"/>
              </a:spcAft>
              <a:buClr>
                <a:schemeClr val="lt1"/>
              </a:buClr>
              <a:buSzPts val="2800"/>
              <a:buNone/>
            </a:pPr>
            <a:r>
              <a:t/>
            </a:r>
            <a:endParaRPr/>
          </a:p>
        </p:txBody>
      </p:sp>
      <p:pic>
        <p:nvPicPr>
          <p:cNvPr id="103" name="Google Shape;103;p14"/>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Project Description</a:t>
            </a:r>
            <a:endParaRPr/>
          </a:p>
        </p:txBody>
      </p:sp>
      <p:sp>
        <p:nvSpPr>
          <p:cNvPr id="110" name="Google Shape;110;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This projects introduces game development by teaching students how to build basic block coding and simple concepts such as loops and if-then statements. </a:t>
            </a:r>
            <a:endParaRPr/>
          </a:p>
          <a:p>
            <a:pPr indent="-50800" lvl="0" marL="228600" rtl="0" algn="l">
              <a:lnSpc>
                <a:spcPct val="90000"/>
              </a:lnSpc>
              <a:spcBef>
                <a:spcPts val="1000"/>
              </a:spcBef>
              <a:spcAft>
                <a:spcPts val="0"/>
              </a:spcAft>
              <a:buClr>
                <a:schemeClr val="lt1"/>
              </a:buClr>
              <a:buSzPts val="2800"/>
              <a:buNone/>
            </a:pPr>
            <a:r>
              <a:t/>
            </a:r>
            <a:endParaRPr/>
          </a:p>
        </p:txBody>
      </p:sp>
      <p:pic>
        <p:nvPicPr>
          <p:cNvPr descr="A blue background with white text&#10;&#10;Description automatically generated" id="111" name="Google Shape;111;p15"/>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descr="A screenshot of a video game&#10;&#10;Description automatically generated" id="112" name="Google Shape;112;p15"/>
          <p:cNvPicPr preferRelativeResize="0"/>
          <p:nvPr>
            <p:ph idx="2" type="body"/>
          </p:nvPr>
        </p:nvPicPr>
        <p:blipFill rotWithShape="1">
          <a:blip r:embed="rId4">
            <a:alphaModFix/>
          </a:blip>
          <a:srcRect b="0" l="0" r="0" t="0"/>
          <a:stretch/>
        </p:blipFill>
        <p:spPr>
          <a:xfrm>
            <a:off x="6519801" y="284845"/>
            <a:ext cx="4519052" cy="3314987"/>
          </a:xfrm>
          <a:prstGeom prst="rect">
            <a:avLst/>
          </a:prstGeom>
          <a:noFill/>
          <a:ln>
            <a:noFill/>
          </a:ln>
        </p:spPr>
      </p:pic>
      <p:pic>
        <p:nvPicPr>
          <p:cNvPr id="113" name="Google Shape;113;p15"/>
          <p:cNvPicPr preferRelativeResize="0"/>
          <p:nvPr/>
        </p:nvPicPr>
        <p:blipFill rotWithShape="1">
          <a:blip r:embed="rId5">
            <a:alphaModFix/>
          </a:blip>
          <a:srcRect b="0" l="0" r="0" t="0"/>
          <a:stretch/>
        </p:blipFill>
        <p:spPr>
          <a:xfrm>
            <a:off x="6829032" y="3728799"/>
            <a:ext cx="3900591" cy="29824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What is Scratch</a:t>
            </a:r>
            <a:endParaRPr/>
          </a:p>
        </p:txBody>
      </p:sp>
      <p:sp>
        <p:nvSpPr>
          <p:cNvPr id="119" name="Google Shape;11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Scratch is a block-coding based software used to introduce basic coding concepts to beginners through interactive games.</a:t>
            </a:r>
            <a:endParaRPr/>
          </a:p>
          <a:p>
            <a:pPr indent="-50800" lvl="0" marL="228600" rtl="0" algn="l">
              <a:lnSpc>
                <a:spcPct val="90000"/>
              </a:lnSpc>
              <a:spcBef>
                <a:spcPts val="1000"/>
              </a:spcBef>
              <a:spcAft>
                <a:spcPts val="0"/>
              </a:spcAft>
              <a:buClr>
                <a:schemeClr val="lt1"/>
              </a:buClr>
              <a:buSzPts val="2800"/>
              <a:buNone/>
            </a:pPr>
            <a:r>
              <a:t/>
            </a:r>
            <a:endParaRPr/>
          </a:p>
        </p:txBody>
      </p:sp>
      <p:pic>
        <p:nvPicPr>
          <p:cNvPr descr="A blue background with white text&#10;&#10;Description automatically generated" id="120" name="Google Shape;120;p16"/>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21" name="Google Shape;121;p16"/>
          <p:cNvPicPr preferRelativeResize="0"/>
          <p:nvPr>
            <p:ph idx="2" type="body"/>
          </p:nvPr>
        </p:nvPicPr>
        <p:blipFill rotWithShape="1">
          <a:blip r:embed="rId4">
            <a:alphaModFix/>
          </a:blip>
          <a:srcRect b="0" l="0" r="0" t="0"/>
          <a:stretch/>
        </p:blipFill>
        <p:spPr>
          <a:xfrm>
            <a:off x="6619662" y="1027906"/>
            <a:ext cx="4206382" cy="42063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Block Coding</a:t>
            </a:r>
            <a:endParaRPr/>
          </a:p>
        </p:txBody>
      </p:sp>
      <p:sp>
        <p:nvSpPr>
          <p:cNvPr id="127" name="Google Shape;127;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Block Coding utilizes a drag-and-drop learning environment where programmers use blocks to construct basic programs.</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Concepts such as if/then statements and while loops are the basis for how these programs are developed.</a:t>
            </a:r>
            <a:endParaRPr/>
          </a:p>
          <a:p>
            <a:pPr indent="-50800" lvl="0" marL="228600" rtl="0" algn="l">
              <a:lnSpc>
                <a:spcPct val="90000"/>
              </a:lnSpc>
              <a:spcBef>
                <a:spcPts val="1000"/>
              </a:spcBef>
              <a:spcAft>
                <a:spcPts val="0"/>
              </a:spcAft>
              <a:buClr>
                <a:schemeClr val="lt1"/>
              </a:buClr>
              <a:buSzPts val="2800"/>
              <a:buNone/>
            </a:pPr>
            <a:r>
              <a:t/>
            </a:r>
            <a:endParaRPr/>
          </a:p>
        </p:txBody>
      </p:sp>
      <p:pic>
        <p:nvPicPr>
          <p:cNvPr descr="A blue background with white text&#10;&#10;Description automatically generated" id="128" name="Google Shape;128;p17"/>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descr="Graphical user interface&#10;&#10;Description automatically generated" id="129" name="Google Shape;129;p17"/>
          <p:cNvPicPr preferRelativeResize="0"/>
          <p:nvPr>
            <p:ph idx="2" type="body"/>
          </p:nvPr>
        </p:nvPicPr>
        <p:blipFill rotWithShape="1">
          <a:blip r:embed="rId4">
            <a:alphaModFix/>
          </a:blip>
          <a:srcRect b="0" l="0" r="0" t="0"/>
          <a:stretch/>
        </p:blipFill>
        <p:spPr>
          <a:xfrm>
            <a:off x="6172200" y="1027906"/>
            <a:ext cx="5181600" cy="39650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b="1" lang="en-US">
                <a:solidFill>
                  <a:srgbClr val="F7BA00"/>
                </a:solidFill>
              </a:rPr>
              <a:t>Programming Concepts</a:t>
            </a:r>
            <a:endParaRPr/>
          </a:p>
        </p:txBody>
      </p:sp>
      <p:sp>
        <p:nvSpPr>
          <p:cNvPr id="135" name="Google Shape;13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If-Then Statement: An if-then statement is a concept that specifies the execution of an action when a condition is true, or another action is done. Example: “If I wash my hands, then they will be clean.”</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While/Forever Loop: All the code in the loop will execute forever, as long as the program is running. A forever loop allows the candy in our game to constantly fall, rotate, and re spawn at the top of the screen.</a:t>
            </a:r>
            <a:br>
              <a:rPr lang="en-US">
                <a:solidFill>
                  <a:schemeClr val="lt1"/>
                </a:solidFill>
              </a:rPr>
            </a:br>
            <a:r>
              <a:rPr lang="en-US">
                <a:solidFill>
                  <a:schemeClr val="lt1"/>
                </a:solidFill>
              </a:rPr>
              <a:t>Example: “While the faucet is open, the water will keep running. Until I turn off the faucet”</a:t>
            </a:r>
            <a:endParaRPr/>
          </a:p>
        </p:txBody>
      </p:sp>
      <p:pic>
        <p:nvPicPr>
          <p:cNvPr id="136" name="Google Shape;136;p18"/>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Before we begin…</a:t>
            </a:r>
            <a:endParaRPr/>
          </a:p>
        </p:txBody>
      </p:sp>
      <p:sp>
        <p:nvSpPr>
          <p:cNvPr id="142" name="Google Shape;142;p19"/>
          <p:cNvSpPr txBox="1"/>
          <p:nvPr>
            <p:ph idx="1" type="body"/>
          </p:nvPr>
        </p:nvSpPr>
        <p:spPr>
          <a:xfrm>
            <a:off x="838200" y="1825625"/>
            <a:ext cx="45306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First thing, head to the Scratchathon </a:t>
            </a:r>
            <a:r>
              <a:rPr lang="en-US"/>
              <a:t>repository</a:t>
            </a:r>
            <a:r>
              <a:rPr lang="en-US">
                <a:solidFill>
                  <a:srgbClr val="FFFFFF"/>
                </a:solidFill>
              </a:rPr>
              <a:t>.</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Once everyone is there, make sure to click on the </a:t>
            </a:r>
            <a:r>
              <a:rPr b="1" lang="en-US">
                <a:solidFill>
                  <a:srgbClr val="FFFFFF"/>
                </a:solidFill>
              </a:rPr>
              <a:t>resources</a:t>
            </a:r>
            <a:r>
              <a:rPr lang="en-US">
                <a:solidFill>
                  <a:srgbClr val="FFFFFF"/>
                </a:solidFill>
              </a:rPr>
              <a:t> folder.</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Once inside, download the</a:t>
            </a:r>
            <a:r>
              <a:rPr lang="en-US">
                <a:solidFill>
                  <a:srgbClr val="FFFFFF"/>
                </a:solidFill>
              </a:rPr>
              <a:t> </a:t>
            </a:r>
            <a:r>
              <a:rPr b="1" lang="en-US">
                <a:solidFill>
                  <a:srgbClr val="FFFFFF"/>
                </a:solidFill>
              </a:rPr>
              <a:t>CandyCatch.sb3</a:t>
            </a:r>
            <a:r>
              <a:rPr lang="en-US">
                <a:solidFill>
                  <a:srgbClr val="FFFFFF"/>
                </a:solidFill>
              </a:rPr>
              <a:t> file</a:t>
            </a:r>
            <a:endParaRPr/>
          </a:p>
          <a:p>
            <a:pPr indent="-50800" lvl="0" marL="228600" rtl="0" algn="l">
              <a:lnSpc>
                <a:spcPct val="90000"/>
              </a:lnSpc>
              <a:spcBef>
                <a:spcPts val="1000"/>
              </a:spcBef>
              <a:spcAft>
                <a:spcPts val="0"/>
              </a:spcAft>
              <a:buClr>
                <a:schemeClr val="lt1"/>
              </a:buClr>
              <a:buSzPts val="2800"/>
              <a:buNone/>
            </a:pPr>
            <a:r>
              <a:t/>
            </a:r>
            <a:endParaRPr/>
          </a:p>
        </p:txBody>
      </p:sp>
      <p:pic>
        <p:nvPicPr>
          <p:cNvPr descr="A blue background with white text&#10;&#10;Description automatically generated" id="143" name="Google Shape;143;p19"/>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44" name="Google Shape;144;p19"/>
          <p:cNvPicPr preferRelativeResize="0"/>
          <p:nvPr/>
        </p:nvPicPr>
        <p:blipFill rotWithShape="1">
          <a:blip r:embed="rId4">
            <a:alphaModFix/>
          </a:blip>
          <a:srcRect b="7" l="0" r="23259" t="20815"/>
          <a:stretch/>
        </p:blipFill>
        <p:spPr>
          <a:xfrm>
            <a:off x="5557725" y="1494275"/>
            <a:ext cx="5927899" cy="1815755"/>
          </a:xfrm>
          <a:prstGeom prst="rect">
            <a:avLst/>
          </a:prstGeom>
          <a:noFill/>
          <a:ln>
            <a:noFill/>
          </a:ln>
        </p:spPr>
      </p:pic>
      <p:pic>
        <p:nvPicPr>
          <p:cNvPr id="145" name="Google Shape;145;p19"/>
          <p:cNvPicPr preferRelativeResize="0"/>
          <p:nvPr/>
        </p:nvPicPr>
        <p:blipFill rotWithShape="1">
          <a:blip r:embed="rId5">
            <a:alphaModFix/>
          </a:blip>
          <a:srcRect b="0" l="0" r="0" t="40202"/>
          <a:stretch/>
        </p:blipFill>
        <p:spPr>
          <a:xfrm>
            <a:off x="6388255" y="3766056"/>
            <a:ext cx="4266838" cy="1597644"/>
          </a:xfrm>
          <a:prstGeom prst="rect">
            <a:avLst/>
          </a:prstGeom>
          <a:noFill/>
          <a:ln>
            <a:noFill/>
          </a:ln>
        </p:spPr>
      </p:pic>
      <p:sp>
        <p:nvSpPr>
          <p:cNvPr id="146" name="Google Shape;146;p19"/>
          <p:cNvSpPr/>
          <p:nvPr/>
        </p:nvSpPr>
        <p:spPr>
          <a:xfrm>
            <a:off x="5658345" y="2619104"/>
            <a:ext cx="1009200" cy="29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7" name="Google Shape;147;p19"/>
          <p:cNvSpPr/>
          <p:nvPr/>
        </p:nvSpPr>
        <p:spPr>
          <a:xfrm>
            <a:off x="6557827" y="4779958"/>
            <a:ext cx="1513500" cy="36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838200" y="1690825"/>
            <a:ext cx="5181600" cy="45606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rgbClr val="FFFFFF"/>
              </a:buClr>
              <a:buSzPts val="2800"/>
              <a:buChar char="•"/>
            </a:pPr>
            <a:r>
              <a:rPr lang="en-US">
                <a:solidFill>
                  <a:srgbClr val="FFFFFF"/>
                </a:solidFill>
              </a:rPr>
              <a:t>Head to Scratch.mit.edu and click on CREATE on the top left corner to create a new project.</a:t>
            </a:r>
            <a:endParaRPr/>
          </a:p>
          <a:p>
            <a:pPr indent="-241934" lvl="0" marL="228600" rtl="0" algn="l">
              <a:lnSpc>
                <a:spcPct val="90000"/>
              </a:lnSpc>
              <a:spcBef>
                <a:spcPts val="1000"/>
              </a:spcBef>
              <a:spcAft>
                <a:spcPts val="0"/>
              </a:spcAft>
              <a:buClr>
                <a:srgbClr val="FFFFFF"/>
              </a:buClr>
              <a:buSzPts val="2800"/>
              <a:buChar char="•"/>
            </a:pPr>
            <a:r>
              <a:rPr lang="en-US">
                <a:solidFill>
                  <a:srgbClr val="FFFFFF"/>
                </a:solidFill>
              </a:rPr>
              <a:t>On the right side of your screen, delete the cat sprite.</a:t>
            </a:r>
            <a:endParaRPr/>
          </a:p>
          <a:p>
            <a:pPr indent="-241934" lvl="0" marL="228600" rtl="0" algn="l">
              <a:lnSpc>
                <a:spcPct val="90000"/>
              </a:lnSpc>
              <a:spcBef>
                <a:spcPts val="1000"/>
              </a:spcBef>
              <a:spcAft>
                <a:spcPts val="0"/>
              </a:spcAft>
              <a:buClr>
                <a:srgbClr val="FFFFFF"/>
              </a:buClr>
              <a:buSzPts val="2800"/>
              <a:buChar char="•"/>
            </a:pPr>
            <a:r>
              <a:rPr lang="en-US">
                <a:solidFill>
                  <a:srgbClr val="FFFFFF"/>
                </a:solidFill>
              </a:rPr>
              <a:t>The project should now be completely empty and we can begin building the game.</a:t>
            </a:r>
            <a:endParaRPr/>
          </a:p>
          <a:p>
            <a:pPr indent="-241934" lvl="0" marL="228600" rtl="0" algn="l">
              <a:lnSpc>
                <a:spcPct val="90000"/>
              </a:lnSpc>
              <a:spcBef>
                <a:spcPts val="1000"/>
              </a:spcBef>
              <a:spcAft>
                <a:spcPts val="0"/>
              </a:spcAft>
              <a:buClr>
                <a:srgbClr val="FFFFFF"/>
              </a:buClr>
              <a:buSzPts val="2800"/>
              <a:buChar char="•"/>
            </a:pPr>
            <a:r>
              <a:rPr lang="en-US">
                <a:solidFill>
                  <a:srgbClr val="FFFFFF"/>
                </a:solidFill>
              </a:rPr>
              <a:t>You may also load the </a:t>
            </a:r>
            <a:r>
              <a:rPr b="1" lang="en-US">
                <a:solidFill>
                  <a:srgbClr val="FFFFFF"/>
                </a:solidFill>
              </a:rPr>
              <a:t>CandyCatch.sb3</a:t>
            </a:r>
            <a:r>
              <a:rPr lang="en-US">
                <a:solidFill>
                  <a:srgbClr val="FFFFFF"/>
                </a:solidFill>
              </a:rPr>
              <a:t> file and experience what the game should look like before we start the coding.</a:t>
            </a:r>
            <a:endParaRPr/>
          </a:p>
        </p:txBody>
      </p:sp>
      <p:pic>
        <p:nvPicPr>
          <p:cNvPr descr="A blue background with white text&#10;&#10;Description automatically generated" id="153" name="Google Shape;153;p20"/>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54" name="Google Shape;154;p20"/>
          <p:cNvPicPr preferRelativeResize="0"/>
          <p:nvPr/>
        </p:nvPicPr>
        <p:blipFill>
          <a:blip r:embed="rId4">
            <a:alphaModFix/>
          </a:blip>
          <a:stretch>
            <a:fillRect/>
          </a:stretch>
        </p:blipFill>
        <p:spPr>
          <a:xfrm>
            <a:off x="6444700" y="1676275"/>
            <a:ext cx="5027101" cy="2448826"/>
          </a:xfrm>
          <a:prstGeom prst="rect">
            <a:avLst/>
          </a:prstGeom>
          <a:noFill/>
          <a:ln>
            <a:noFill/>
          </a:ln>
        </p:spPr>
      </p:pic>
      <p:pic>
        <p:nvPicPr>
          <p:cNvPr id="155" name="Google Shape;155;p20"/>
          <p:cNvPicPr preferRelativeResize="0"/>
          <p:nvPr/>
        </p:nvPicPr>
        <p:blipFill rotWithShape="1">
          <a:blip r:embed="rId5">
            <a:alphaModFix/>
          </a:blip>
          <a:srcRect b="0" l="0" r="0" t="11855"/>
          <a:stretch/>
        </p:blipFill>
        <p:spPr>
          <a:xfrm>
            <a:off x="6775100" y="1065625"/>
            <a:ext cx="4366300" cy="484800"/>
          </a:xfrm>
          <a:prstGeom prst="rect">
            <a:avLst/>
          </a:prstGeom>
          <a:noFill/>
          <a:ln>
            <a:noFill/>
          </a:ln>
        </p:spPr>
      </p:pic>
      <p:sp>
        <p:nvSpPr>
          <p:cNvPr id="156" name="Google Shape;156;p20"/>
          <p:cNvSpPr/>
          <p:nvPr/>
        </p:nvSpPr>
        <p:spPr>
          <a:xfrm>
            <a:off x="7849974" y="1162825"/>
            <a:ext cx="790800" cy="290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57" name="Google Shape;157;p20"/>
          <p:cNvPicPr preferRelativeResize="0"/>
          <p:nvPr/>
        </p:nvPicPr>
        <p:blipFill rotWithShape="1">
          <a:blip r:embed="rId6">
            <a:alphaModFix/>
          </a:blip>
          <a:srcRect b="0" l="0" r="0" t="65377"/>
          <a:stretch/>
        </p:blipFill>
        <p:spPr>
          <a:xfrm>
            <a:off x="7081863" y="4303325"/>
            <a:ext cx="3752775" cy="1489050"/>
          </a:xfrm>
          <a:prstGeom prst="rect">
            <a:avLst/>
          </a:prstGeom>
          <a:noFill/>
          <a:ln>
            <a:noFill/>
          </a:ln>
        </p:spPr>
      </p:pic>
      <p:sp>
        <p:nvSpPr>
          <p:cNvPr id="158" name="Google Shape;158;p20"/>
          <p:cNvSpPr/>
          <p:nvPr/>
        </p:nvSpPr>
        <p:spPr>
          <a:xfrm>
            <a:off x="7518475" y="5085825"/>
            <a:ext cx="331500" cy="335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solidFill>
                  <a:srgbClr val="F7BA00"/>
                </a:solidFill>
              </a:rPr>
              <a:t>Preparing Scratch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7BA00"/>
              </a:buClr>
              <a:buSzPts val="4400"/>
              <a:buFont typeface="Calibri"/>
              <a:buNone/>
            </a:pPr>
            <a:r>
              <a:rPr lang="en-US"/>
              <a:t>Making the game</a:t>
            </a:r>
            <a:endParaRPr>
              <a:solidFill>
                <a:srgbClr val="F7BA00"/>
              </a:solidFill>
            </a:endParaRPr>
          </a:p>
        </p:txBody>
      </p:sp>
      <p:sp>
        <p:nvSpPr>
          <p:cNvPr id="165" name="Google Shape;165;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FF"/>
              </a:buClr>
              <a:buSzPts val="2800"/>
              <a:buChar char="•"/>
            </a:pPr>
            <a:r>
              <a:rPr lang="en-US">
                <a:solidFill>
                  <a:srgbClr val="FFFFFF"/>
                </a:solidFill>
              </a:rPr>
              <a:t>Start with adding the event tab “When clicked”.</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This will allow the game you create to launch.</a:t>
            </a:r>
            <a:endParaRPr/>
          </a:p>
          <a:p>
            <a:pPr indent="-228600" lvl="0" marL="228600" rtl="0" algn="l">
              <a:lnSpc>
                <a:spcPct val="90000"/>
              </a:lnSpc>
              <a:spcBef>
                <a:spcPts val="1000"/>
              </a:spcBef>
              <a:spcAft>
                <a:spcPts val="0"/>
              </a:spcAft>
              <a:buClr>
                <a:srgbClr val="FFFFFF"/>
              </a:buClr>
              <a:buSzPts val="2800"/>
              <a:buChar char="•"/>
            </a:pPr>
            <a:r>
              <a:rPr lang="en-US">
                <a:solidFill>
                  <a:srgbClr val="FFFFFF"/>
                </a:solidFill>
              </a:rPr>
              <a:t>Follow the rest of the code shown here or on the guide to create the rest of the code</a:t>
            </a:r>
            <a:endParaRPr/>
          </a:p>
        </p:txBody>
      </p:sp>
      <p:pic>
        <p:nvPicPr>
          <p:cNvPr descr="A blue background with white text&#10;&#10;Description automatically generated" id="166" name="Google Shape;166;p21"/>
          <p:cNvPicPr preferRelativeResize="0"/>
          <p:nvPr/>
        </p:nvPicPr>
        <p:blipFill rotWithShape="1">
          <a:blip r:embed="rId3">
            <a:alphaModFix/>
          </a:blip>
          <a:srcRect b="0" l="0" r="0" t="0"/>
          <a:stretch/>
        </p:blipFill>
        <p:spPr>
          <a:xfrm>
            <a:off x="10826044" y="5508976"/>
            <a:ext cx="1202266" cy="1202266"/>
          </a:xfrm>
          <a:prstGeom prst="rect">
            <a:avLst/>
          </a:prstGeom>
          <a:noFill/>
          <a:ln>
            <a:noFill/>
          </a:ln>
        </p:spPr>
      </p:pic>
      <p:pic>
        <p:nvPicPr>
          <p:cNvPr id="167" name="Google Shape;167;p21"/>
          <p:cNvPicPr preferRelativeResize="0"/>
          <p:nvPr/>
        </p:nvPicPr>
        <p:blipFill rotWithShape="1">
          <a:blip r:embed="rId4">
            <a:alphaModFix/>
          </a:blip>
          <a:srcRect b="0" l="0" r="0" t="0"/>
          <a:stretch/>
        </p:blipFill>
        <p:spPr>
          <a:xfrm>
            <a:off x="9593112" y="650853"/>
            <a:ext cx="1760688" cy="4892464"/>
          </a:xfrm>
          <a:prstGeom prst="rect">
            <a:avLst/>
          </a:prstGeom>
          <a:noFill/>
          <a:ln>
            <a:noFill/>
          </a:ln>
        </p:spPr>
      </p:pic>
      <p:pic>
        <p:nvPicPr>
          <p:cNvPr id="168" name="Google Shape;168;p21"/>
          <p:cNvPicPr preferRelativeResize="0"/>
          <p:nvPr/>
        </p:nvPicPr>
        <p:blipFill rotWithShape="1">
          <a:blip r:embed="rId5">
            <a:alphaModFix/>
          </a:blip>
          <a:srcRect b="0" l="0" r="0" t="0"/>
          <a:stretch/>
        </p:blipFill>
        <p:spPr>
          <a:xfrm>
            <a:off x="6230569" y="616512"/>
            <a:ext cx="2933954" cy="48924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