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000F"/>
    <a:srgbClr val="4D0016"/>
    <a:srgbClr val="990D35"/>
    <a:srgbClr val="3F3534"/>
    <a:srgbClr val="004CB0"/>
    <a:srgbClr val="01295F"/>
    <a:srgbClr val="006A3F"/>
    <a:srgbClr val="71C439"/>
    <a:srgbClr val="700707"/>
    <a:srgbClr val="0050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BB4699-4CE8-A369-097B-9F985550CB83}" v="3" dt="2023-04-20T18:08:44.786"/>
    <p1510:client id="{4EDB6D81-2463-B991-2328-F8772E0E073E}" v="9" dt="2023-04-19T17:01:37.897"/>
    <p1510:client id="{C51796E5-E5C7-A7B7-E950-CFBE114A4562}" v="45" dt="2023-04-21T00:48:33.513"/>
    <p1510:client id="{CB67E657-DC83-A32D-CD19-9E0BB3942F6D}" v="24" dt="2023-04-20T23:19:17.7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69953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57828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09893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86039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4402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283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252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245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18807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95264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63296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46CE7D5-CF57-46EF-B807-FDD0502418D4}" type="datetimeFigureOut">
              <a:rPr lang="en-US" smtClean="0"/>
              <a:t>4/20/2023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7816385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aburns10.altervista.org/Foes/FoesV1.html" TargetMode="External"/><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F8E376C-49D8-4182-BD8C-E0B329631556}"/>
              </a:ext>
            </a:extLst>
          </p:cNvPr>
          <p:cNvSpPr/>
          <p:nvPr/>
        </p:nvSpPr>
        <p:spPr>
          <a:xfrm>
            <a:off x="2618384" y="9324795"/>
            <a:ext cx="11430000" cy="20574000"/>
          </a:xfrm>
          <a:prstGeom prst="rect">
            <a:avLst/>
          </a:prstGeom>
          <a:solidFill>
            <a:srgbClr val="3F353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br>
              <a:rPr lang="en-US" sz="1400">
                <a:cs typeface="Calibri" panose="020F0502020204030204"/>
              </a:rPr>
            </a:br>
            <a:endParaRPr lang="en-US"/>
          </a:p>
          <a:p>
            <a:endParaRPr lang="en-US" sz="1400">
              <a:cs typeface="Calibri" panose="020F0502020204030204"/>
            </a:endParaRPr>
          </a:p>
          <a:p>
            <a:endParaRPr lang="en-US" sz="2800">
              <a:cs typeface="Calibri" panose="020F0502020204030204"/>
            </a:endParaRPr>
          </a:p>
          <a:p>
            <a:endParaRPr lang="en-US" sz="2800">
              <a:cs typeface="Calibri" panose="020F0502020204030204"/>
            </a:endParaRPr>
          </a:p>
          <a:p>
            <a:endParaRPr lang="en-US" sz="2800">
              <a:cs typeface="Calibri" panose="020F0502020204030204"/>
            </a:endParaRPr>
          </a:p>
          <a:p>
            <a:endParaRPr lang="en-US" sz="2800">
              <a:cs typeface="Calibri" panose="020F0502020204030204"/>
            </a:endParaRPr>
          </a:p>
          <a:p>
            <a:endParaRPr lang="en-US" sz="2800">
              <a:cs typeface="Calibri" panose="020F0502020204030204"/>
            </a:endParaRPr>
          </a:p>
          <a:p>
            <a:endParaRPr lang="en-US" sz="2800">
              <a:cs typeface="Calibri" panose="020F0502020204030204"/>
            </a:endParaRPr>
          </a:p>
          <a:p>
            <a:endParaRPr lang="en-US" sz="2800">
              <a:cs typeface="Calibri" panose="020F0502020204030204"/>
            </a:endParaRPr>
          </a:p>
          <a:p>
            <a:endParaRPr lang="en-US" sz="2800">
              <a:cs typeface="Calibri" panose="020F0502020204030204"/>
            </a:endParaRPr>
          </a:p>
          <a:p>
            <a:endParaRPr lang="en-US" sz="2800">
              <a:cs typeface="Calibri" panose="020F0502020204030204"/>
            </a:endParaRPr>
          </a:p>
          <a:p>
            <a:endParaRPr lang="en-US" sz="2800">
              <a:cs typeface="Calibri" panose="020F0502020204030204"/>
            </a:endParaRPr>
          </a:p>
          <a:p>
            <a:endParaRPr lang="en-US" sz="2800">
              <a:cs typeface="Calibri" panose="020F0502020204030204"/>
            </a:endParaRPr>
          </a:p>
          <a:p>
            <a:endParaRPr lang="en-US" sz="2800">
              <a:cs typeface="Calibri" panose="020F0502020204030204"/>
            </a:endParaRPr>
          </a:p>
          <a:p>
            <a:endParaRPr lang="en-US" sz="2800">
              <a:cs typeface="Calibri" panose="020F0502020204030204"/>
            </a:endParaRPr>
          </a:p>
          <a:p>
            <a:endParaRPr lang="en-US" sz="2800">
              <a:cs typeface="Calibri" panose="020F0502020204030204"/>
            </a:endParaRPr>
          </a:p>
          <a:p>
            <a:endParaRPr lang="en-US" sz="3200">
              <a:cs typeface="Calibri" panose="020F0502020204030204"/>
            </a:endParaRPr>
          </a:p>
          <a:p>
            <a:r>
              <a:rPr lang="en-US" sz="3200">
                <a:cs typeface="Calibri" panose="020F0502020204030204"/>
              </a:rPr>
              <a:t>GGC's Technology Ambassadors Program (TAP) is a project development course designed to give undergraduate students the opportunity to work on programming projects with the assistance of faculty, staff and mentors. Students in the program spend precisely one month developing a project with the intent to demo the project to audiences with little or no IT experience.</a:t>
            </a:r>
          </a:p>
          <a:p>
            <a:endParaRPr lang="en-US" sz="3200">
              <a:cs typeface="Calibri" panose="020F0502020204030204"/>
            </a:endParaRPr>
          </a:p>
          <a:p>
            <a:endParaRPr lang="en-US" sz="2800">
              <a:cs typeface="Calibri" panose="020F0502020204030204"/>
            </a:endParaRPr>
          </a:p>
        </p:txBody>
      </p:sp>
      <p:sp>
        <p:nvSpPr>
          <p:cNvPr id="5" name="TextBox 4">
            <a:extLst>
              <a:ext uri="{FF2B5EF4-FFF2-40B4-BE49-F238E27FC236}">
                <a16:creationId xmlns:a16="http://schemas.microsoft.com/office/drawing/2014/main" id="{4BCC07ED-A4D0-7705-B702-8203731518F6}"/>
              </a:ext>
            </a:extLst>
          </p:cNvPr>
          <p:cNvSpPr txBox="1"/>
          <p:nvPr/>
        </p:nvSpPr>
        <p:spPr>
          <a:xfrm>
            <a:off x="6480704" y="2176698"/>
            <a:ext cx="29470350" cy="3927998"/>
          </a:xfrm>
          <a:prstGeom prst="rect">
            <a:avLst/>
          </a:prstGeom>
          <a:solidFill>
            <a:srgbClr val="006A3F"/>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200000"/>
              </a:lnSpc>
              <a:spcBef>
                <a:spcPts val="600"/>
              </a:spcBef>
              <a:spcAft>
                <a:spcPts val="600"/>
              </a:spcAft>
            </a:pPr>
            <a:r>
              <a:rPr lang="en-US" sz="6000" i="1">
                <a:solidFill>
                  <a:schemeClr val="bg1"/>
                </a:solidFill>
                <a:latin typeface="Times New Roman"/>
                <a:cs typeface="Calibri" panose="020F0502020204030204"/>
              </a:rPr>
              <a:t>Foes</a:t>
            </a:r>
            <a:r>
              <a:rPr lang="en-US" sz="6000">
                <a:solidFill>
                  <a:schemeClr val="bg1"/>
                </a:solidFill>
                <a:latin typeface="Times New Roman"/>
                <a:cs typeface="Calibri" panose="020F0502020204030204"/>
              </a:rPr>
              <a:t> – Teaching JavaScript Fundamentals Through a Multi-Player Fighting Game</a:t>
            </a:r>
            <a:endParaRPr lang="en-US" sz="6000">
              <a:solidFill>
                <a:schemeClr val="bg1"/>
              </a:solidFill>
              <a:latin typeface="Calibri" panose="020F0502020204030204"/>
              <a:cs typeface="Calibri" panose="020F0502020204030204"/>
            </a:endParaRPr>
          </a:p>
          <a:p>
            <a:pPr algn="ctr">
              <a:spcAft>
                <a:spcPts val="1200"/>
              </a:spcAft>
            </a:pPr>
            <a:r>
              <a:rPr lang="en-US" sz="6000">
                <a:solidFill>
                  <a:schemeClr val="bg1"/>
                </a:solidFill>
                <a:latin typeface="Times New Roman"/>
                <a:cs typeface="Calibri" panose="020F0502020204030204"/>
              </a:rPr>
              <a:t> </a:t>
            </a:r>
            <a:r>
              <a:rPr lang="en-US" sz="3200">
                <a:solidFill>
                  <a:schemeClr val="bg1"/>
                </a:solidFill>
                <a:latin typeface="Times New Roman"/>
                <a:cs typeface="Calibri" panose="020F0502020204030204"/>
              </a:rPr>
              <a:t>   Alex Shaklee | Alec Burns | </a:t>
            </a:r>
            <a:r>
              <a:rPr lang="en-US" sz="3200" err="1">
                <a:solidFill>
                  <a:schemeClr val="bg1"/>
                </a:solidFill>
                <a:latin typeface="Times New Roman"/>
                <a:cs typeface="Calibri" panose="020F0502020204030204"/>
              </a:rPr>
              <a:t>Sheondra</a:t>
            </a:r>
            <a:r>
              <a:rPr lang="en-US" sz="3200">
                <a:solidFill>
                  <a:schemeClr val="bg1"/>
                </a:solidFill>
                <a:latin typeface="Times New Roman"/>
                <a:cs typeface="Calibri" panose="020F0502020204030204"/>
              </a:rPr>
              <a:t> Baker     Dr. Wei </a:t>
            </a:r>
            <a:r>
              <a:rPr lang="en-US" sz="3200" err="1">
                <a:solidFill>
                  <a:schemeClr val="bg1"/>
                </a:solidFill>
                <a:latin typeface="Times New Roman"/>
                <a:cs typeface="Calibri" panose="020F0502020204030204"/>
              </a:rPr>
              <a:t>Jin</a:t>
            </a:r>
            <a:r>
              <a:rPr lang="en-US" sz="3200">
                <a:solidFill>
                  <a:schemeClr val="bg1"/>
                </a:solidFill>
                <a:latin typeface="Times New Roman"/>
                <a:cs typeface="Calibri" panose="020F0502020204030204"/>
              </a:rPr>
              <a:t> | Dr. Xin Xu     Georgia Gwinnett College – TAP Program Spring 2023</a:t>
            </a:r>
          </a:p>
          <a:p>
            <a:pPr algn="ctr">
              <a:lnSpc>
                <a:spcPct val="200000"/>
              </a:lnSpc>
              <a:spcAft>
                <a:spcPts val="2400"/>
              </a:spcAft>
            </a:pPr>
            <a:endParaRPr lang="en-US" sz="3200">
              <a:solidFill>
                <a:schemeClr val="bg1"/>
              </a:solidFill>
              <a:latin typeface="Times New Roman"/>
              <a:cs typeface="Calibri" panose="020F0502020204030204"/>
            </a:endParaRPr>
          </a:p>
        </p:txBody>
      </p:sp>
      <p:pic>
        <p:nvPicPr>
          <p:cNvPr id="22" name="Picture 22" descr="A picture containing text, sign, outdoor&#10;&#10;Description automatically generated">
            <a:extLst>
              <a:ext uri="{FF2B5EF4-FFF2-40B4-BE49-F238E27FC236}">
                <a16:creationId xmlns:a16="http://schemas.microsoft.com/office/drawing/2014/main" id="{91C11682-56F8-3922-4FE4-99E75E21010B}"/>
              </a:ext>
            </a:extLst>
          </p:cNvPr>
          <p:cNvPicPr>
            <a:picLocks noChangeAspect="1"/>
          </p:cNvPicPr>
          <p:nvPr/>
        </p:nvPicPr>
        <p:blipFill>
          <a:blip r:embed="rId2"/>
          <a:stretch>
            <a:fillRect/>
          </a:stretch>
        </p:blipFill>
        <p:spPr>
          <a:xfrm>
            <a:off x="2073609" y="2469690"/>
            <a:ext cx="3138683" cy="3138683"/>
          </a:xfrm>
          <a:prstGeom prst="rect">
            <a:avLst/>
          </a:prstGeom>
        </p:spPr>
      </p:pic>
      <p:pic>
        <p:nvPicPr>
          <p:cNvPr id="23" name="Picture 23" descr="A picture containing logo&#10;&#10;Description automatically generated">
            <a:extLst>
              <a:ext uri="{FF2B5EF4-FFF2-40B4-BE49-F238E27FC236}">
                <a16:creationId xmlns:a16="http://schemas.microsoft.com/office/drawing/2014/main" id="{C4EFB3EE-A526-30D2-9DCF-39E7854AC1C6}"/>
              </a:ext>
            </a:extLst>
          </p:cNvPr>
          <p:cNvPicPr>
            <a:picLocks noChangeAspect="1"/>
          </p:cNvPicPr>
          <p:nvPr/>
        </p:nvPicPr>
        <p:blipFill>
          <a:blip r:embed="rId3"/>
          <a:stretch>
            <a:fillRect/>
          </a:stretch>
        </p:blipFill>
        <p:spPr>
          <a:xfrm>
            <a:off x="37219466" y="2539303"/>
            <a:ext cx="3342218" cy="3342215"/>
          </a:xfrm>
          <a:prstGeom prst="rect">
            <a:avLst/>
          </a:prstGeom>
        </p:spPr>
      </p:pic>
      <p:sp>
        <p:nvSpPr>
          <p:cNvPr id="25" name="Rectangle 24">
            <a:extLst>
              <a:ext uri="{FF2B5EF4-FFF2-40B4-BE49-F238E27FC236}">
                <a16:creationId xmlns:a16="http://schemas.microsoft.com/office/drawing/2014/main" id="{83F0293A-5197-A446-8CA2-67A47A40B2C5}"/>
              </a:ext>
            </a:extLst>
          </p:cNvPr>
          <p:cNvSpPr/>
          <p:nvPr/>
        </p:nvSpPr>
        <p:spPr>
          <a:xfrm>
            <a:off x="2618384" y="7677964"/>
            <a:ext cx="11430000" cy="1640535"/>
          </a:xfrm>
          <a:prstGeom prst="rect">
            <a:avLst/>
          </a:prstGeom>
          <a:solidFill>
            <a:srgbClr val="006A3F"/>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800" u="sng">
                <a:cs typeface="Calibri"/>
              </a:rPr>
              <a:t>TECHNOLOGY AMBASSADORS PROGRAM</a:t>
            </a:r>
            <a:endParaRPr lang="en-US" sz="4800"/>
          </a:p>
        </p:txBody>
      </p:sp>
      <p:pic>
        <p:nvPicPr>
          <p:cNvPr id="2" name="Picture 2" descr="A picture containing person, outdoor object&#10;&#10;Description automatically generated">
            <a:extLst>
              <a:ext uri="{FF2B5EF4-FFF2-40B4-BE49-F238E27FC236}">
                <a16:creationId xmlns:a16="http://schemas.microsoft.com/office/drawing/2014/main" id="{87C2A22B-F388-0F45-52FF-35EF932B6FFF}"/>
              </a:ext>
            </a:extLst>
          </p:cNvPr>
          <p:cNvPicPr>
            <a:picLocks noChangeAspect="1"/>
          </p:cNvPicPr>
          <p:nvPr/>
        </p:nvPicPr>
        <p:blipFill>
          <a:blip r:embed="rId4"/>
          <a:stretch>
            <a:fillRect/>
          </a:stretch>
        </p:blipFill>
        <p:spPr>
          <a:xfrm>
            <a:off x="4910024" y="10789591"/>
            <a:ext cx="6931145" cy="3991697"/>
          </a:xfrm>
          <a:prstGeom prst="rect">
            <a:avLst/>
          </a:prstGeom>
        </p:spPr>
      </p:pic>
      <p:sp>
        <p:nvSpPr>
          <p:cNvPr id="4" name="Rectangle 3">
            <a:extLst>
              <a:ext uri="{FF2B5EF4-FFF2-40B4-BE49-F238E27FC236}">
                <a16:creationId xmlns:a16="http://schemas.microsoft.com/office/drawing/2014/main" id="{F658E5BF-D7A6-4D48-062A-EF24E8EDBCC7}"/>
              </a:ext>
            </a:extLst>
          </p:cNvPr>
          <p:cNvSpPr/>
          <p:nvPr/>
        </p:nvSpPr>
        <p:spPr>
          <a:xfrm>
            <a:off x="2618384" y="20522729"/>
            <a:ext cx="11430000" cy="1316783"/>
          </a:xfrm>
          <a:prstGeom prst="rect">
            <a:avLst/>
          </a:prstGeom>
          <a:solidFill>
            <a:srgbClr val="006A3F"/>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800" u="sng">
                <a:cs typeface="Calibri"/>
              </a:rPr>
              <a:t>OUR OBJECTIVE</a:t>
            </a:r>
            <a:endParaRPr lang="en-US" sz="4800"/>
          </a:p>
        </p:txBody>
      </p:sp>
      <p:sp>
        <p:nvSpPr>
          <p:cNvPr id="6" name="Rectangle 5">
            <a:extLst>
              <a:ext uri="{FF2B5EF4-FFF2-40B4-BE49-F238E27FC236}">
                <a16:creationId xmlns:a16="http://schemas.microsoft.com/office/drawing/2014/main" id="{CF56B0EC-740E-4FFC-940C-1A919ADD58C5}"/>
              </a:ext>
            </a:extLst>
          </p:cNvPr>
          <p:cNvSpPr/>
          <p:nvPr/>
        </p:nvSpPr>
        <p:spPr>
          <a:xfrm>
            <a:off x="2618384" y="22995486"/>
            <a:ext cx="11288116" cy="4836564"/>
          </a:xfrm>
          <a:prstGeom prst="rect">
            <a:avLst/>
          </a:prstGeom>
          <a:solidFill>
            <a:srgbClr val="3F353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3200">
                <a:cs typeface="Calibri" panose="020F0502020204030204"/>
              </a:rPr>
              <a:t>Due to its inherit complexity and the mobility of the medium, we set out to create a web-based game using JavaScript. With using Visual Studio Code and Github, we designed the program to be easily alterable and as readable as possible to untrained eyes.</a:t>
            </a:r>
          </a:p>
          <a:p>
            <a:endParaRPr lang="en-US" sz="2400">
              <a:cs typeface="Calibri" panose="020F0502020204030204"/>
            </a:endParaRPr>
          </a:p>
        </p:txBody>
      </p:sp>
      <p:pic>
        <p:nvPicPr>
          <p:cNvPr id="8" name="Picture 8">
            <a:extLst>
              <a:ext uri="{FF2B5EF4-FFF2-40B4-BE49-F238E27FC236}">
                <a16:creationId xmlns:a16="http://schemas.microsoft.com/office/drawing/2014/main" id="{8AB34CAC-800D-F385-4875-479D07123107}"/>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3929182" y="25566556"/>
            <a:ext cx="8867468" cy="4217458"/>
          </a:xfrm>
          <a:prstGeom prst="rect">
            <a:avLst/>
          </a:prstGeom>
        </p:spPr>
      </p:pic>
      <p:sp>
        <p:nvSpPr>
          <p:cNvPr id="9" name="Rectangle 8">
            <a:extLst>
              <a:ext uri="{FF2B5EF4-FFF2-40B4-BE49-F238E27FC236}">
                <a16:creationId xmlns:a16="http://schemas.microsoft.com/office/drawing/2014/main" id="{C74EAEF6-DD22-C224-3291-37A4CB0683B3}"/>
              </a:ext>
            </a:extLst>
          </p:cNvPr>
          <p:cNvSpPr/>
          <p:nvPr/>
        </p:nvSpPr>
        <p:spPr>
          <a:xfrm>
            <a:off x="16039401" y="7623644"/>
            <a:ext cx="11430000" cy="1640535"/>
          </a:xfrm>
          <a:prstGeom prst="rect">
            <a:avLst/>
          </a:prstGeom>
          <a:solidFill>
            <a:srgbClr val="006A3F"/>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800" u="sng">
                <a:cs typeface="Calibri"/>
              </a:rPr>
              <a:t>THE RESULT</a:t>
            </a:r>
            <a:endParaRPr lang="en-US" sz="4800"/>
          </a:p>
        </p:txBody>
      </p:sp>
      <p:sp>
        <p:nvSpPr>
          <p:cNvPr id="10" name="Rectangle 9">
            <a:extLst>
              <a:ext uri="{FF2B5EF4-FFF2-40B4-BE49-F238E27FC236}">
                <a16:creationId xmlns:a16="http://schemas.microsoft.com/office/drawing/2014/main" id="{0CC82775-09E3-8658-DA9E-64EF081A8136}"/>
              </a:ext>
            </a:extLst>
          </p:cNvPr>
          <p:cNvSpPr/>
          <p:nvPr/>
        </p:nvSpPr>
        <p:spPr>
          <a:xfrm>
            <a:off x="16036696" y="9264179"/>
            <a:ext cx="11430000" cy="20574000"/>
          </a:xfrm>
          <a:prstGeom prst="rect">
            <a:avLst/>
          </a:prstGeom>
          <a:solidFill>
            <a:srgbClr val="36000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r>
              <a:rPr lang="en-US" sz="3200" i="1">
                <a:cs typeface="Calibri" panose="020F0502020204030204"/>
              </a:rPr>
              <a:t>Foes</a:t>
            </a:r>
            <a:r>
              <a:rPr lang="en-US" sz="3200">
                <a:cs typeface="Calibri" panose="020F0502020204030204"/>
              </a:rPr>
              <a:t> took form as a local multiplayer fighting game inspired by the game </a:t>
            </a:r>
            <a:r>
              <a:rPr lang="en-US" sz="3200" b="1" i="1">
                <a:cs typeface="Calibri" panose="020F0502020204030204"/>
              </a:rPr>
              <a:t>Rounds</a:t>
            </a:r>
            <a:r>
              <a:rPr lang="en-US" sz="3200">
                <a:cs typeface="Calibri" panose="020F0502020204030204"/>
              </a:rPr>
              <a:t>. Both players take control of one of the two characters and attempt to strike the enemy player with projectiles, while also dodging the enemy player's projectiles with both horizontal movement and a double jump to start. </a:t>
            </a:r>
          </a:p>
          <a:p>
            <a:endParaRPr lang="en-US" sz="3200">
              <a:cs typeface="Calibri" panose="020F0502020204030204"/>
            </a:endParaRPr>
          </a:p>
          <a:p>
            <a:endParaRPr lang="en-US" sz="3200">
              <a:cs typeface="Calibri" panose="020F0502020204030204"/>
            </a:endParaRPr>
          </a:p>
          <a:p>
            <a:r>
              <a:rPr lang="en-US" sz="3200">
                <a:cs typeface="Calibri" panose="020F0502020204030204"/>
              </a:rPr>
              <a:t>While the game starts off quite simple, it quickly escalates as the player that loses a round is offered 2 randomized powerups from a list. Each powerup makes the character stronger, resulting in a tug of war as winning too frequently results in the enemy player potentially overwhelming you. The first player to win 5 rounds wins the game.</a:t>
            </a:r>
          </a:p>
          <a:p>
            <a:endParaRPr lang="en-US" sz="3200">
              <a:cs typeface="Calibri" panose="020F0502020204030204"/>
            </a:endParaRPr>
          </a:p>
          <a:p>
            <a:endParaRPr lang="en-US" sz="3200">
              <a:cs typeface="Calibri" panose="020F0502020204030204"/>
            </a:endParaRPr>
          </a:p>
          <a:p>
            <a:pPr algn="ctr"/>
            <a:r>
              <a:rPr lang="en-US" sz="4000">
                <a:solidFill>
                  <a:srgbClr val="00B050"/>
                </a:solidFill>
                <a:cs typeface="Calibri" panose="020F0502020204030204"/>
                <a:hlinkClick r:id="rId6">
                  <a:extLst>
                    <a:ext uri="{A12FA001-AC4F-418D-AE19-62706E023703}">
                      <ahyp:hlinkClr xmlns:ahyp="http://schemas.microsoft.com/office/drawing/2018/hyperlinkcolor" val="tx"/>
                    </a:ext>
                  </a:extLst>
                </a:hlinkClick>
              </a:rPr>
              <a:t>http://aburns10.altervista.org/Foes/FoesV1.html</a:t>
            </a:r>
            <a:endParaRPr lang="en-US" sz="4000">
              <a:solidFill>
                <a:srgbClr val="00B050"/>
              </a:solidFill>
              <a:cs typeface="Calibri" panose="020F0502020204030204"/>
            </a:endParaRPr>
          </a:p>
        </p:txBody>
      </p:sp>
      <p:pic>
        <p:nvPicPr>
          <p:cNvPr id="12" name="Picture 12">
            <a:extLst>
              <a:ext uri="{FF2B5EF4-FFF2-40B4-BE49-F238E27FC236}">
                <a16:creationId xmlns:a16="http://schemas.microsoft.com/office/drawing/2014/main" id="{264A98B5-DB14-A42D-D66C-6ADECAA7100F}"/>
              </a:ext>
            </a:extLst>
          </p:cNvPr>
          <p:cNvPicPr>
            <a:picLocks noChangeAspect="1"/>
          </p:cNvPicPr>
          <p:nvPr/>
        </p:nvPicPr>
        <p:blipFill>
          <a:blip r:embed="rId7"/>
          <a:stretch>
            <a:fillRect/>
          </a:stretch>
        </p:blipFill>
        <p:spPr>
          <a:xfrm>
            <a:off x="18719395" y="10725398"/>
            <a:ext cx="5974180" cy="3995124"/>
          </a:xfrm>
          <a:prstGeom prst="rect">
            <a:avLst/>
          </a:prstGeom>
        </p:spPr>
      </p:pic>
      <p:sp>
        <p:nvSpPr>
          <p:cNvPr id="16" name="Rectangle 15">
            <a:extLst>
              <a:ext uri="{FF2B5EF4-FFF2-40B4-BE49-F238E27FC236}">
                <a16:creationId xmlns:a16="http://schemas.microsoft.com/office/drawing/2014/main" id="{A80368DA-89D9-5965-09C7-85B43BD1805D}"/>
              </a:ext>
            </a:extLst>
          </p:cNvPr>
          <p:cNvSpPr/>
          <p:nvPr/>
        </p:nvSpPr>
        <p:spPr>
          <a:xfrm>
            <a:off x="29432250" y="7570671"/>
            <a:ext cx="11430000" cy="1636776"/>
          </a:xfrm>
          <a:prstGeom prst="rect">
            <a:avLst/>
          </a:prstGeom>
          <a:solidFill>
            <a:srgbClr val="006A3F"/>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800" u="sng" dirty="0">
                <a:cs typeface="Calibri"/>
              </a:rPr>
              <a:t>WORKSHOP RESULTS</a:t>
            </a:r>
          </a:p>
        </p:txBody>
      </p:sp>
      <p:sp>
        <p:nvSpPr>
          <p:cNvPr id="17" name="Rectangle 16">
            <a:extLst>
              <a:ext uri="{FF2B5EF4-FFF2-40B4-BE49-F238E27FC236}">
                <a16:creationId xmlns:a16="http://schemas.microsoft.com/office/drawing/2014/main" id="{2827A77A-E6CE-EF6E-51BD-41D1B7B90247}"/>
              </a:ext>
            </a:extLst>
          </p:cNvPr>
          <p:cNvSpPr/>
          <p:nvPr/>
        </p:nvSpPr>
        <p:spPr>
          <a:xfrm>
            <a:off x="29432250" y="9207446"/>
            <a:ext cx="11430000" cy="20574000"/>
          </a:xfrm>
          <a:prstGeom prst="rect">
            <a:avLst/>
          </a:prstGeom>
          <a:solidFill>
            <a:srgbClr val="3F353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br>
              <a:rPr lang="en-US" sz="1400">
                <a:cs typeface="Calibri" panose="020F0502020204030204"/>
              </a:rPr>
            </a:br>
            <a:endParaRPr lang="en-US"/>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endParaRPr lang="en-US" sz="3200">
              <a:cs typeface="Calibri" panose="020F0502020204030204"/>
            </a:endParaRPr>
          </a:p>
        </p:txBody>
      </p:sp>
      <p:sp>
        <p:nvSpPr>
          <p:cNvPr id="19" name="Rectangle 18">
            <a:extLst>
              <a:ext uri="{FF2B5EF4-FFF2-40B4-BE49-F238E27FC236}">
                <a16:creationId xmlns:a16="http://schemas.microsoft.com/office/drawing/2014/main" id="{11C59FD4-2E9D-74F5-BE48-692FDBD4AF5F}"/>
              </a:ext>
            </a:extLst>
          </p:cNvPr>
          <p:cNvSpPr/>
          <p:nvPr/>
        </p:nvSpPr>
        <p:spPr>
          <a:xfrm>
            <a:off x="1257300" y="1028700"/>
            <a:ext cx="40995600" cy="30441899"/>
          </a:xfrm>
          <a:prstGeom prst="rect">
            <a:avLst/>
          </a:prstGeom>
          <a:noFill/>
          <a:ln w="76200">
            <a:solidFill>
              <a:srgbClr val="006A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0" descr="Chart, pie chart&#10;&#10;Description automatically generated">
            <a:extLst>
              <a:ext uri="{FF2B5EF4-FFF2-40B4-BE49-F238E27FC236}">
                <a16:creationId xmlns:a16="http://schemas.microsoft.com/office/drawing/2014/main" id="{7D8B47E0-6C9B-FC82-7929-D1D731E1BC1B}"/>
              </a:ext>
            </a:extLst>
          </p:cNvPr>
          <p:cNvPicPr>
            <a:picLocks noChangeAspect="1"/>
          </p:cNvPicPr>
          <p:nvPr/>
        </p:nvPicPr>
        <p:blipFill>
          <a:blip r:embed="rId8"/>
          <a:stretch>
            <a:fillRect/>
          </a:stretch>
        </p:blipFill>
        <p:spPr>
          <a:xfrm>
            <a:off x="29678070" y="16165529"/>
            <a:ext cx="11069597" cy="6669021"/>
          </a:xfrm>
          <a:prstGeom prst="rect">
            <a:avLst/>
          </a:prstGeom>
        </p:spPr>
      </p:pic>
      <p:pic>
        <p:nvPicPr>
          <p:cNvPr id="11" name="Picture 12" descr="Chart, pie chart&#10;&#10;Description automatically generated">
            <a:extLst>
              <a:ext uri="{FF2B5EF4-FFF2-40B4-BE49-F238E27FC236}">
                <a16:creationId xmlns:a16="http://schemas.microsoft.com/office/drawing/2014/main" id="{C9245231-2CF7-B3C6-3780-E7E262FCE88E}"/>
              </a:ext>
            </a:extLst>
          </p:cNvPr>
          <p:cNvPicPr>
            <a:picLocks noChangeAspect="1"/>
          </p:cNvPicPr>
          <p:nvPr/>
        </p:nvPicPr>
        <p:blipFill>
          <a:blip r:embed="rId9"/>
          <a:stretch>
            <a:fillRect/>
          </a:stretch>
        </p:blipFill>
        <p:spPr>
          <a:xfrm>
            <a:off x="29670728" y="9414554"/>
            <a:ext cx="11080611" cy="6662288"/>
          </a:xfrm>
          <a:prstGeom prst="rect">
            <a:avLst/>
          </a:prstGeom>
        </p:spPr>
      </p:pic>
      <p:pic>
        <p:nvPicPr>
          <p:cNvPr id="13" name="Picture 13" descr="Chart, pie chart&#10;&#10;Description automatically generated">
            <a:extLst>
              <a:ext uri="{FF2B5EF4-FFF2-40B4-BE49-F238E27FC236}">
                <a16:creationId xmlns:a16="http://schemas.microsoft.com/office/drawing/2014/main" id="{1A8785E5-7EB6-923E-92C6-2CE2CC298751}"/>
              </a:ext>
            </a:extLst>
          </p:cNvPr>
          <p:cNvPicPr>
            <a:picLocks noChangeAspect="1"/>
          </p:cNvPicPr>
          <p:nvPr/>
        </p:nvPicPr>
        <p:blipFill>
          <a:blip r:embed="rId10"/>
          <a:stretch>
            <a:fillRect/>
          </a:stretch>
        </p:blipFill>
        <p:spPr>
          <a:xfrm>
            <a:off x="29678070" y="22989911"/>
            <a:ext cx="11069597" cy="6683705"/>
          </a:xfrm>
          <a:prstGeom prst="rect">
            <a:avLst/>
          </a:prstGeom>
        </p:spPr>
      </p:pic>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 Xu</dc:creator>
  <cp:revision>5</cp:revision>
  <dcterms:created xsi:type="dcterms:W3CDTF">2023-03-29T01:23:47Z</dcterms:created>
  <dcterms:modified xsi:type="dcterms:W3CDTF">2023-04-21T00:48:44Z</dcterms:modified>
</cp:coreProperties>
</file>