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Roboto" panose="02000000000000000000" pitchFamily="2" charset="0"/>
      <p:regular r:id="rId25"/>
      <p:bold r:id="rId26"/>
      <p:italic r:id="rId27"/>
      <p:boldItalic r:id="rId28"/>
    </p:embeddedFont>
    <p:embeddedFont>
      <p:font typeface="Roboto Slab" panose="020F0502020204030204" pitchFamily="2"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Talk about who we are (Name, Major) and why we choose IT (personal testimony)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f7463c5ef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f7463c5ef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f31d89133c_2_15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f31d89133c_2_15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f7463c5ef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f7463c5ef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f31d89133c_3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f31d89133c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f31d89133c_4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f31d89133c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f31d89133c_3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f31d89133c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f31d89133c_3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f31d89133c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f31d89133c_3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f31d89133c_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f31d89133c_3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f31d89133c_3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f31d89133c_3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f31d89133c_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fb5cc1c4a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fb5cc1c4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f31d89133c_3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f31d89133c_3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many NFC tags do we have?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f31d89133c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f31d89133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f31d89133c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f31d89133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f31d89133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f31d8913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you want to join, you have to email the professors offering it. YOU CAN NOT REGISTER ON BANNER WITHOUT PERMISSION.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f31d89133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f31d89133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f31d89133c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f31d89133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31d89133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31d89133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f31d89133c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f31d89133c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f31d89133c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f31d89133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Show our initial MACK Page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f31d89133c_2_15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f31d89133c_2_1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TechAmbassadors-GGC/MACK"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hyperlink" Target="https://www.w3schools.com/colors/colors_picker.asp"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hyperlink" Target="https://ggc.az1.qualtrics.com/jfe/form/SV_00N4qrtAK9PVoZE"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ignup"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MACK Pages</a:t>
            </a:r>
            <a:endParaRPr/>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a:t>By: Mohfez Rahman, Ayesha Syeda, </a:t>
            </a:r>
            <a:endParaRPr/>
          </a:p>
          <a:p>
            <a:pPr marL="0" lvl="0" indent="0" algn="ctr" rtl="0">
              <a:spcBef>
                <a:spcPts val="0"/>
              </a:spcBef>
              <a:spcAft>
                <a:spcPts val="0"/>
              </a:spcAft>
              <a:buNone/>
            </a:pPr>
            <a:r>
              <a:rPr lang="en"/>
              <a:t>Carri Waller, Keyvan Shabani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Open Up Resources</a:t>
            </a:r>
            <a:endParaRPr/>
          </a:p>
        </p:txBody>
      </p:sp>
      <p:sp>
        <p:nvSpPr>
          <p:cNvPr id="126" name="Google Shape;126;p22"/>
          <p:cNvSpPr txBox="1">
            <a:spLocks noGrp="1"/>
          </p:cNvSpPr>
          <p:nvPr>
            <p:ph type="body" idx="1"/>
          </p:nvPr>
        </p:nvSpPr>
        <p:spPr>
          <a:xfrm>
            <a:off x="387900" y="1489825"/>
            <a:ext cx="68751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Search our project by using this URL, </a:t>
            </a:r>
            <a:r>
              <a:rPr lang="en" u="sng">
                <a:solidFill>
                  <a:schemeClr val="accent5"/>
                </a:solidFill>
                <a:hlinkClick r:id="rId3">
                  <a:extLst>
                    <a:ext uri="{A12FA001-AC4F-418D-AE19-62706E023703}">
                      <ahyp:hlinkClr xmlns:ahyp="http://schemas.microsoft.com/office/drawing/2018/hyperlinkcolor" val="tx"/>
                    </a:ext>
                  </a:extLst>
                </a:hlinkClick>
              </a:rPr>
              <a:t>https://github.com/TechAmbassadors-GGC/MACK</a:t>
            </a:r>
            <a:endParaRPr/>
          </a:p>
          <a:p>
            <a:pPr marL="457200" lvl="0" indent="-342900" algn="l" rtl="0">
              <a:spcBef>
                <a:spcPts val="0"/>
              </a:spcBef>
              <a:spcAft>
                <a:spcPts val="0"/>
              </a:spcAft>
              <a:buSzPts val="1800"/>
              <a:buAutoNum type="arabicPeriod"/>
            </a:pPr>
            <a:r>
              <a:rPr lang="en"/>
              <a:t>Under the ‘Resources’ folder, click on ‘Resources.md’</a:t>
            </a:r>
            <a:endParaRPr/>
          </a:p>
          <a:p>
            <a:pPr marL="457200" lvl="0" indent="-342900" algn="l" rtl="0">
              <a:spcBef>
                <a:spcPts val="0"/>
              </a:spcBef>
              <a:spcAft>
                <a:spcPts val="0"/>
              </a:spcAft>
              <a:buSzPts val="1800"/>
              <a:buAutoNum type="arabicPeriod"/>
            </a:pPr>
            <a:r>
              <a:rPr lang="en"/>
              <a:t>Open the 1st link (Color Picker) and links for the difficulty level of your choice</a:t>
            </a:r>
            <a:endParaRPr/>
          </a:p>
        </p:txBody>
      </p:sp>
      <p:pic>
        <p:nvPicPr>
          <p:cNvPr id="127" name="Google Shape;127;p22"/>
          <p:cNvPicPr preferRelativeResize="0"/>
          <p:nvPr/>
        </p:nvPicPr>
        <p:blipFill>
          <a:blip r:embed="rId4">
            <a:alphaModFix/>
          </a:blip>
          <a:stretch>
            <a:fillRect/>
          </a:stretch>
        </p:blipFill>
        <p:spPr>
          <a:xfrm>
            <a:off x="3241625" y="3054425"/>
            <a:ext cx="2460950" cy="1824200"/>
          </a:xfrm>
          <a:prstGeom prst="rect">
            <a:avLst/>
          </a:prstGeom>
          <a:noFill/>
          <a:ln>
            <a:noFill/>
          </a:ln>
        </p:spPr>
      </p:pic>
      <p:sp>
        <p:nvSpPr>
          <p:cNvPr id="128" name="Google Shape;128;p22"/>
          <p:cNvSpPr/>
          <p:nvPr/>
        </p:nvSpPr>
        <p:spPr>
          <a:xfrm>
            <a:off x="2394400" y="4437850"/>
            <a:ext cx="989100" cy="310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9" name="Google Shape;129;p22"/>
          <p:cNvPicPr preferRelativeResize="0"/>
          <p:nvPr/>
        </p:nvPicPr>
        <p:blipFill>
          <a:blip r:embed="rId5">
            <a:alphaModFix/>
          </a:blip>
          <a:stretch>
            <a:fillRect/>
          </a:stretch>
        </p:blipFill>
        <p:spPr>
          <a:xfrm>
            <a:off x="6822825" y="1386975"/>
            <a:ext cx="2071683" cy="3078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Copy our GitHub Page</a:t>
            </a:r>
            <a:endParaRPr dirty="0"/>
          </a:p>
        </p:txBody>
      </p:sp>
      <p:sp>
        <p:nvSpPr>
          <p:cNvPr id="135" name="Google Shape;135;p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dirty="0"/>
              <a:t>Open the ‘code’ folder and click on ‘index.html’</a:t>
            </a:r>
            <a:endParaRPr dirty="0"/>
          </a:p>
          <a:p>
            <a:pPr marL="457200" lvl="0" indent="-342900" algn="l" rtl="0">
              <a:spcBef>
                <a:spcPts val="0"/>
              </a:spcBef>
              <a:spcAft>
                <a:spcPts val="0"/>
              </a:spcAft>
              <a:buSzPts val="1800"/>
              <a:buAutoNum type="arabicPeriod"/>
            </a:pPr>
            <a:r>
              <a:rPr lang="en-US" dirty="0"/>
              <a:t>D</a:t>
            </a:r>
            <a:r>
              <a:rPr lang="en" dirty="0"/>
              <a:t>ownload the file</a:t>
            </a:r>
            <a:endParaRPr dirty="0"/>
          </a:p>
          <a:p>
            <a:pPr marL="457200" lvl="0" indent="-342900" algn="l" rtl="0">
              <a:spcBef>
                <a:spcPts val="0"/>
              </a:spcBef>
              <a:spcAft>
                <a:spcPts val="0"/>
              </a:spcAft>
              <a:buSzPts val="1800"/>
              <a:buAutoNum type="arabicPeriod"/>
            </a:pPr>
            <a:r>
              <a:rPr lang="en-US" dirty="0"/>
              <a:t>Make a new repo and upload ‘index.html’ file</a:t>
            </a:r>
          </a:p>
          <a:p>
            <a:pPr marL="457200" lvl="0" indent="-342900" algn="l" rtl="0">
              <a:spcBef>
                <a:spcPts val="0"/>
              </a:spcBef>
              <a:spcAft>
                <a:spcPts val="0"/>
              </a:spcAft>
              <a:buSzPts val="1800"/>
              <a:buAutoNum type="arabicPeriod"/>
            </a:pPr>
            <a:r>
              <a:rPr lang="en-US" dirty="0"/>
              <a:t>Delete README.md file</a:t>
            </a: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
        <p:nvSpPr>
          <p:cNvPr id="139" name="Google Shape;139;p23"/>
          <p:cNvSpPr/>
          <p:nvPr/>
        </p:nvSpPr>
        <p:spPr>
          <a:xfrm>
            <a:off x="3173467" y="4279047"/>
            <a:ext cx="379500" cy="229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40" name="Google Shape;140;p23"/>
          <p:cNvPicPr preferRelativeResize="0"/>
          <p:nvPr/>
        </p:nvPicPr>
        <p:blipFill>
          <a:blip r:embed="rId3"/>
          <a:srcRect/>
          <a:stretch/>
        </p:blipFill>
        <p:spPr>
          <a:xfrm>
            <a:off x="6122352" y="1266825"/>
            <a:ext cx="2768095" cy="1045900"/>
          </a:xfrm>
          <a:prstGeom prst="rect">
            <a:avLst/>
          </a:prstGeom>
          <a:noFill/>
          <a:ln>
            <a:noFill/>
          </a:ln>
        </p:spPr>
      </p:pic>
      <p:sp>
        <p:nvSpPr>
          <p:cNvPr id="141" name="Google Shape;141;p23"/>
          <p:cNvSpPr/>
          <p:nvPr/>
        </p:nvSpPr>
        <p:spPr>
          <a:xfrm>
            <a:off x="7506399" y="1822724"/>
            <a:ext cx="379500" cy="4494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screenshot of a computer&#10;&#10;AI-generated content may be incorrect.">
            <a:extLst>
              <a:ext uri="{FF2B5EF4-FFF2-40B4-BE49-F238E27FC236}">
                <a16:creationId xmlns:a16="http://schemas.microsoft.com/office/drawing/2014/main" id="{8302FA27-C14E-D6CC-56D4-19A4D5B6ACAF}"/>
              </a:ext>
            </a:extLst>
          </p:cNvPr>
          <p:cNvPicPr>
            <a:picLocks noChangeAspect="1"/>
          </p:cNvPicPr>
          <p:nvPr/>
        </p:nvPicPr>
        <p:blipFill>
          <a:blip r:embed="rId4"/>
          <a:stretch>
            <a:fillRect/>
          </a:stretch>
        </p:blipFill>
        <p:spPr>
          <a:xfrm>
            <a:off x="559275" y="2903414"/>
            <a:ext cx="2459927" cy="2141937"/>
          </a:xfrm>
          <a:prstGeom prst="rect">
            <a:avLst/>
          </a:prstGeom>
        </p:spPr>
      </p:pic>
      <p:sp>
        <p:nvSpPr>
          <p:cNvPr id="137" name="Google Shape;137;p23"/>
          <p:cNvSpPr/>
          <p:nvPr/>
        </p:nvSpPr>
        <p:spPr>
          <a:xfrm>
            <a:off x="387900" y="3286515"/>
            <a:ext cx="379500" cy="229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descr="A screenshot of a computer&#10;&#10;AI-generated content may be incorrect.">
            <a:extLst>
              <a:ext uri="{FF2B5EF4-FFF2-40B4-BE49-F238E27FC236}">
                <a16:creationId xmlns:a16="http://schemas.microsoft.com/office/drawing/2014/main" id="{94D3BF7C-3ECB-935C-FA94-E52E941CA5B1}"/>
              </a:ext>
            </a:extLst>
          </p:cNvPr>
          <p:cNvPicPr>
            <a:picLocks noChangeAspect="1"/>
          </p:cNvPicPr>
          <p:nvPr/>
        </p:nvPicPr>
        <p:blipFill>
          <a:blip r:embed="rId5"/>
          <a:stretch>
            <a:fillRect/>
          </a:stretch>
        </p:blipFill>
        <p:spPr>
          <a:xfrm>
            <a:off x="3607581" y="3656470"/>
            <a:ext cx="4460488" cy="124515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Host Your Website</a:t>
            </a:r>
            <a:endParaRPr/>
          </a:p>
        </p:txBody>
      </p:sp>
      <p:sp>
        <p:nvSpPr>
          <p:cNvPr id="147" name="Google Shape;147;p24"/>
          <p:cNvSpPr txBox="1">
            <a:spLocks noGrp="1"/>
          </p:cNvSpPr>
          <p:nvPr>
            <p:ph type="body" idx="1"/>
          </p:nvPr>
        </p:nvSpPr>
        <p:spPr>
          <a:xfrm>
            <a:off x="387900" y="1489825"/>
            <a:ext cx="2233200" cy="2005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dirty="0"/>
              <a:t>Go to settings</a:t>
            </a:r>
            <a:endParaRPr dirty="0"/>
          </a:p>
          <a:p>
            <a:pPr marL="457200" lvl="0" indent="-342900" algn="l" rtl="0">
              <a:spcBef>
                <a:spcPts val="0"/>
              </a:spcBef>
              <a:spcAft>
                <a:spcPts val="0"/>
              </a:spcAft>
              <a:buSzPts val="1800"/>
              <a:buAutoNum type="arabicPeriod"/>
            </a:pPr>
            <a:r>
              <a:rPr lang="en" dirty="0"/>
              <a:t>Under Pages</a:t>
            </a:r>
            <a:endParaRPr dirty="0"/>
          </a:p>
          <a:p>
            <a:pPr marL="457200" lvl="0" indent="-342900" algn="l" rtl="0">
              <a:spcBef>
                <a:spcPts val="0"/>
              </a:spcBef>
              <a:spcAft>
                <a:spcPts val="0"/>
              </a:spcAft>
              <a:buSzPts val="1800"/>
              <a:buAutoNum type="arabicPeriod"/>
            </a:pPr>
            <a:r>
              <a:rPr lang="en" dirty="0"/>
              <a:t>Branch: main</a:t>
            </a:r>
            <a:endParaRPr dirty="0"/>
          </a:p>
          <a:p>
            <a:pPr marL="457200" lvl="0" indent="-342900" algn="l" rtl="0">
              <a:spcBef>
                <a:spcPts val="0"/>
              </a:spcBef>
              <a:spcAft>
                <a:spcPts val="0"/>
              </a:spcAft>
              <a:buSzPts val="1800"/>
              <a:buAutoNum type="arabicPeriod"/>
            </a:pPr>
            <a:r>
              <a:rPr lang="en" dirty="0"/>
              <a:t>Folder: /(root)</a:t>
            </a:r>
            <a:endParaRPr dirty="0"/>
          </a:p>
          <a:p>
            <a:pPr marL="457200" lvl="0" indent="-342900" algn="l" rtl="0">
              <a:spcBef>
                <a:spcPts val="0"/>
              </a:spcBef>
              <a:spcAft>
                <a:spcPts val="0"/>
              </a:spcAft>
              <a:buSzPts val="1800"/>
              <a:buAutoNum type="arabicPeriod"/>
            </a:pPr>
            <a:r>
              <a:rPr lang="en" dirty="0"/>
              <a:t>Hit Save</a:t>
            </a:r>
            <a:endParaRPr dirty="0"/>
          </a:p>
        </p:txBody>
      </p:sp>
      <p:pic>
        <p:nvPicPr>
          <p:cNvPr id="148" name="Google Shape;148;p24"/>
          <p:cNvPicPr preferRelativeResize="0"/>
          <p:nvPr/>
        </p:nvPicPr>
        <p:blipFill>
          <a:blip r:embed="rId3">
            <a:alphaModFix/>
          </a:blip>
          <a:stretch>
            <a:fillRect/>
          </a:stretch>
        </p:blipFill>
        <p:spPr>
          <a:xfrm>
            <a:off x="2621025" y="1942225"/>
            <a:ext cx="6212325" cy="2626500"/>
          </a:xfrm>
          <a:prstGeom prst="rect">
            <a:avLst/>
          </a:prstGeom>
          <a:noFill/>
          <a:ln>
            <a:noFill/>
          </a:ln>
        </p:spPr>
      </p:pic>
      <p:pic>
        <p:nvPicPr>
          <p:cNvPr id="149" name="Google Shape;149;p24"/>
          <p:cNvPicPr preferRelativeResize="0"/>
          <p:nvPr/>
        </p:nvPicPr>
        <p:blipFill>
          <a:blip r:embed="rId4">
            <a:alphaModFix/>
          </a:blip>
          <a:stretch>
            <a:fillRect/>
          </a:stretch>
        </p:blipFill>
        <p:spPr>
          <a:xfrm>
            <a:off x="2621025" y="1089025"/>
            <a:ext cx="6212325" cy="740475"/>
          </a:xfrm>
          <a:prstGeom prst="rect">
            <a:avLst/>
          </a:prstGeom>
          <a:noFill/>
          <a:ln>
            <a:noFill/>
          </a:ln>
        </p:spPr>
      </p:pic>
      <p:sp>
        <p:nvSpPr>
          <p:cNvPr id="150" name="Google Shape;150;p24"/>
          <p:cNvSpPr txBox="1"/>
          <p:nvPr/>
        </p:nvSpPr>
        <p:spPr>
          <a:xfrm>
            <a:off x="539325" y="3395700"/>
            <a:ext cx="19575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a:solidFill>
                  <a:schemeClr val="dk1"/>
                </a:solidFill>
                <a:latin typeface="Roboto"/>
                <a:ea typeface="Roboto"/>
                <a:cs typeface="Roboto"/>
                <a:sym typeface="Roboto"/>
              </a:rPr>
              <a:t>*Your website link will pop up but you will need to add the folder code (yourlink/code)</a:t>
            </a:r>
            <a:endParaRPr sz="900">
              <a:latin typeface="Roboto"/>
              <a:ea typeface="Roboto"/>
              <a:cs typeface="Roboto"/>
              <a:sym typeface="Roboto"/>
            </a:endParaRPr>
          </a:p>
        </p:txBody>
      </p:sp>
      <p:sp>
        <p:nvSpPr>
          <p:cNvPr id="151" name="Google Shape;151;p24"/>
          <p:cNvSpPr/>
          <p:nvPr/>
        </p:nvSpPr>
        <p:spPr>
          <a:xfrm>
            <a:off x="8009875" y="759050"/>
            <a:ext cx="569400" cy="7404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457200" lvl="0" indent="-419100" algn="l" rtl="0">
              <a:spcBef>
                <a:spcPts val="0"/>
              </a:spcBef>
              <a:spcAft>
                <a:spcPts val="0"/>
              </a:spcAft>
              <a:buSzPts val="3000"/>
              <a:buAutoNum type="arabicPeriod"/>
            </a:pPr>
            <a:r>
              <a:rPr lang="en"/>
              <a:t>Creating a Title</a:t>
            </a:r>
            <a:endParaRPr/>
          </a:p>
        </p:txBody>
      </p:sp>
      <p:sp>
        <p:nvSpPr>
          <p:cNvPr id="157" name="Google Shape;157;p2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Going back to our ‘code’ folder and ‘index.html’: on the 4th line, replace the word ‘Example’ with your own title. This will appear in the top part of the tab.</a:t>
            </a:r>
            <a:endParaRPr/>
          </a:p>
        </p:txBody>
      </p:sp>
      <p:pic>
        <p:nvPicPr>
          <p:cNvPr id="158" name="Google Shape;158;p25"/>
          <p:cNvPicPr preferRelativeResize="0"/>
          <p:nvPr/>
        </p:nvPicPr>
        <p:blipFill>
          <a:blip r:embed="rId3">
            <a:alphaModFix/>
          </a:blip>
          <a:stretch>
            <a:fillRect/>
          </a:stretch>
        </p:blipFill>
        <p:spPr>
          <a:xfrm>
            <a:off x="1638300" y="2404175"/>
            <a:ext cx="5867400" cy="914400"/>
          </a:xfrm>
          <a:prstGeom prst="rect">
            <a:avLst/>
          </a:prstGeom>
          <a:noFill/>
          <a:ln>
            <a:noFill/>
          </a:ln>
        </p:spPr>
      </p:pic>
      <p:pic>
        <p:nvPicPr>
          <p:cNvPr id="159" name="Google Shape;159;p25"/>
          <p:cNvPicPr preferRelativeResize="0"/>
          <p:nvPr/>
        </p:nvPicPr>
        <p:blipFill rotWithShape="1">
          <a:blip r:embed="rId4">
            <a:alphaModFix/>
          </a:blip>
          <a:srcRect b="36297"/>
          <a:stretch/>
        </p:blipFill>
        <p:spPr>
          <a:xfrm>
            <a:off x="1919288" y="3521825"/>
            <a:ext cx="5305425" cy="1262100"/>
          </a:xfrm>
          <a:prstGeom prst="rect">
            <a:avLst/>
          </a:prstGeom>
          <a:noFill/>
          <a:ln>
            <a:noFill/>
          </a:ln>
        </p:spPr>
      </p:pic>
      <p:sp>
        <p:nvSpPr>
          <p:cNvPr id="160" name="Google Shape;160;p25"/>
          <p:cNvSpPr/>
          <p:nvPr/>
        </p:nvSpPr>
        <p:spPr>
          <a:xfrm>
            <a:off x="2936300" y="2666625"/>
            <a:ext cx="289500" cy="2997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5"/>
          <p:cNvSpPr/>
          <p:nvPr/>
        </p:nvSpPr>
        <p:spPr>
          <a:xfrm>
            <a:off x="5103550" y="3455650"/>
            <a:ext cx="509400" cy="3996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2. Changing the Background Color</a:t>
            </a:r>
            <a:endParaRPr/>
          </a:p>
        </p:txBody>
      </p:sp>
      <p:sp>
        <p:nvSpPr>
          <p:cNvPr id="167" name="Google Shape;167;p26"/>
          <p:cNvSpPr txBox="1">
            <a:spLocks noGrp="1"/>
          </p:cNvSpPr>
          <p:nvPr>
            <p:ph type="body" idx="1"/>
          </p:nvPr>
        </p:nvSpPr>
        <p:spPr>
          <a:xfrm>
            <a:off x="387900" y="1489825"/>
            <a:ext cx="84708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On the 11th line, replacing the work ‘black’ with another choice will change the background color. Line 14-16 control the three section colors. Use this link </a:t>
            </a:r>
            <a:r>
              <a:rPr lang="en" u="sng">
                <a:solidFill>
                  <a:schemeClr val="hlink"/>
                </a:solidFill>
                <a:hlinkClick r:id="rId3"/>
              </a:rPr>
              <a:t>https://www.w3schools.com/colors/colors_picker.asp</a:t>
            </a:r>
            <a:r>
              <a:rPr lang="en"/>
              <a:t> to pick a new hexadecimal color for each section. </a:t>
            </a:r>
            <a:endParaRPr/>
          </a:p>
          <a:p>
            <a:pPr marL="0" lvl="0" indent="0" algn="l" rtl="0">
              <a:spcBef>
                <a:spcPts val="1200"/>
              </a:spcBef>
              <a:spcAft>
                <a:spcPts val="1200"/>
              </a:spcAft>
              <a:buNone/>
            </a:pPr>
            <a:r>
              <a:rPr lang="en"/>
              <a:t>*The text is white so choose darker shades for contrast.</a:t>
            </a:r>
            <a:endParaRPr/>
          </a:p>
        </p:txBody>
      </p:sp>
      <p:pic>
        <p:nvPicPr>
          <p:cNvPr id="168" name="Google Shape;168;p26"/>
          <p:cNvPicPr preferRelativeResize="0"/>
          <p:nvPr/>
        </p:nvPicPr>
        <p:blipFill>
          <a:blip r:embed="rId4">
            <a:alphaModFix/>
          </a:blip>
          <a:stretch>
            <a:fillRect/>
          </a:stretch>
        </p:blipFill>
        <p:spPr>
          <a:xfrm>
            <a:off x="376225" y="3549225"/>
            <a:ext cx="8391525" cy="1181100"/>
          </a:xfrm>
          <a:prstGeom prst="rect">
            <a:avLst/>
          </a:prstGeom>
          <a:noFill/>
          <a:ln>
            <a:noFill/>
          </a:ln>
        </p:spPr>
      </p:pic>
      <p:sp>
        <p:nvSpPr>
          <p:cNvPr id="169" name="Google Shape;169;p26"/>
          <p:cNvSpPr/>
          <p:nvPr/>
        </p:nvSpPr>
        <p:spPr>
          <a:xfrm>
            <a:off x="5543000" y="3305825"/>
            <a:ext cx="209700" cy="2433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a:off x="4307250" y="4154725"/>
            <a:ext cx="529500" cy="4656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3635400" y="4154750"/>
            <a:ext cx="539400" cy="519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3. Adding a Profile Image</a:t>
            </a:r>
            <a:endParaRPr/>
          </a:p>
        </p:txBody>
      </p:sp>
      <p:sp>
        <p:nvSpPr>
          <p:cNvPr id="177" name="Google Shape;177;p2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On the 44th line, after src=”, add an image address of your choice.</a:t>
            </a:r>
            <a:endParaRPr/>
          </a:p>
          <a:p>
            <a:pPr marL="0" lvl="0" indent="0" algn="l" rtl="0">
              <a:spcBef>
                <a:spcPts val="1200"/>
              </a:spcBef>
              <a:spcAft>
                <a:spcPts val="0"/>
              </a:spcAft>
              <a:buNone/>
            </a:pPr>
            <a:r>
              <a:rPr lang="en"/>
              <a:t>Delete the https: all the way to .jpg and add your own.</a:t>
            </a:r>
            <a:endParaRPr/>
          </a:p>
          <a:p>
            <a:pPr marL="0" lvl="0" indent="0" algn="l" rtl="0">
              <a:spcBef>
                <a:spcPts val="1200"/>
              </a:spcBef>
              <a:spcAft>
                <a:spcPts val="1200"/>
              </a:spcAft>
              <a:buNone/>
            </a:pPr>
            <a:r>
              <a:rPr lang="en"/>
              <a:t>Be sure to have it in this format: </a:t>
            </a:r>
            <a:r>
              <a:rPr lang="en" b="1"/>
              <a:t>src=”image address”</a:t>
            </a:r>
            <a:endParaRPr b="1"/>
          </a:p>
        </p:txBody>
      </p:sp>
      <p:pic>
        <p:nvPicPr>
          <p:cNvPr id="178" name="Google Shape;178;p27"/>
          <p:cNvPicPr preferRelativeResize="0"/>
          <p:nvPr/>
        </p:nvPicPr>
        <p:blipFill rotWithShape="1">
          <a:blip r:embed="rId3">
            <a:alphaModFix/>
          </a:blip>
          <a:srcRect l="49689" t="57122" r="3687" b="1529"/>
          <a:stretch/>
        </p:blipFill>
        <p:spPr>
          <a:xfrm>
            <a:off x="7350725" y="857900"/>
            <a:ext cx="1518076" cy="1349300"/>
          </a:xfrm>
          <a:prstGeom prst="rect">
            <a:avLst/>
          </a:prstGeom>
          <a:noFill/>
          <a:ln>
            <a:noFill/>
          </a:ln>
        </p:spPr>
      </p:pic>
      <p:sp>
        <p:nvSpPr>
          <p:cNvPr id="179" name="Google Shape;179;p27"/>
          <p:cNvSpPr/>
          <p:nvPr/>
        </p:nvSpPr>
        <p:spPr>
          <a:xfrm>
            <a:off x="7011150" y="1274250"/>
            <a:ext cx="459300" cy="329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7"/>
          <p:cNvSpPr/>
          <p:nvPr/>
        </p:nvSpPr>
        <p:spPr>
          <a:xfrm>
            <a:off x="7530475" y="1388250"/>
            <a:ext cx="828900" cy="101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1" name="Google Shape;181;p27"/>
          <p:cNvPicPr preferRelativeResize="0"/>
          <p:nvPr/>
        </p:nvPicPr>
        <p:blipFill>
          <a:blip r:embed="rId4">
            <a:alphaModFix/>
          </a:blip>
          <a:stretch>
            <a:fillRect/>
          </a:stretch>
        </p:blipFill>
        <p:spPr>
          <a:xfrm>
            <a:off x="0" y="2897506"/>
            <a:ext cx="9143999" cy="886537"/>
          </a:xfrm>
          <a:prstGeom prst="rect">
            <a:avLst/>
          </a:prstGeom>
          <a:noFill/>
          <a:ln>
            <a:noFill/>
          </a:ln>
        </p:spPr>
      </p:pic>
      <p:sp>
        <p:nvSpPr>
          <p:cNvPr id="182" name="Google Shape;182;p27"/>
          <p:cNvSpPr/>
          <p:nvPr/>
        </p:nvSpPr>
        <p:spPr>
          <a:xfrm rot="8703512">
            <a:off x="448295" y="3742798"/>
            <a:ext cx="807697" cy="465636"/>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4. Adding a Bio</a:t>
            </a:r>
            <a:endParaRPr/>
          </a:p>
        </p:txBody>
      </p:sp>
      <p:sp>
        <p:nvSpPr>
          <p:cNvPr id="188" name="Google Shape;188;p2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Add a short biography on line 46. Delete the line Step 4 is on and put your own paragraph. It can be about your favorite color, hobbies, age, school, major, etc. *This is public on your website so don’t put personal phone numbers or home addresses unless you want everyone to see that.</a:t>
            </a:r>
            <a:endParaRPr/>
          </a:p>
        </p:txBody>
      </p:sp>
      <p:pic>
        <p:nvPicPr>
          <p:cNvPr id="189" name="Google Shape;189;p28"/>
          <p:cNvPicPr preferRelativeResize="0"/>
          <p:nvPr/>
        </p:nvPicPr>
        <p:blipFill>
          <a:blip r:embed="rId3">
            <a:alphaModFix/>
          </a:blip>
          <a:stretch>
            <a:fillRect/>
          </a:stretch>
        </p:blipFill>
        <p:spPr>
          <a:xfrm>
            <a:off x="133350" y="3477550"/>
            <a:ext cx="8877300" cy="590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5. Creating Personalized Content</a:t>
            </a:r>
            <a:endParaRPr/>
          </a:p>
        </p:txBody>
      </p:sp>
      <p:sp>
        <p:nvSpPr>
          <p:cNvPr id="195" name="Google Shape;195;p2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 Github, under ‘resources’ is a Resources.md file where links can help create content for the website.</a:t>
            </a:r>
            <a:endParaRPr/>
          </a:p>
          <a:p>
            <a:pPr marL="0" lvl="0" indent="0" algn="l" rtl="0">
              <a:lnSpc>
                <a:spcPct val="100000"/>
              </a:lnSpc>
              <a:spcBef>
                <a:spcPts val="1200"/>
              </a:spcBef>
              <a:spcAft>
                <a:spcPts val="200"/>
              </a:spcAft>
              <a:buNone/>
            </a:pPr>
            <a:r>
              <a:rPr lang="en"/>
              <a:t>On line 57 is where you can add all of your content. There is already a paragraph if you want to do it the easy way of typing and using emojis. </a:t>
            </a:r>
            <a:r>
              <a:rPr lang="en" sz="1200"/>
              <a:t>(*Not including the API’s)</a:t>
            </a:r>
            <a:endParaRPr sz="1200"/>
          </a:p>
        </p:txBody>
      </p:sp>
      <p:pic>
        <p:nvPicPr>
          <p:cNvPr id="196" name="Google Shape;196;p29"/>
          <p:cNvPicPr preferRelativeResize="0"/>
          <p:nvPr/>
        </p:nvPicPr>
        <p:blipFill>
          <a:blip r:embed="rId3">
            <a:alphaModFix/>
          </a:blip>
          <a:stretch>
            <a:fillRect/>
          </a:stretch>
        </p:blipFill>
        <p:spPr>
          <a:xfrm>
            <a:off x="1562100" y="3228838"/>
            <a:ext cx="6019800" cy="942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OPTIONAL STEP: Customizing APIs</a:t>
            </a:r>
            <a:endParaRPr/>
          </a:p>
        </p:txBody>
      </p:sp>
      <p:sp>
        <p:nvSpPr>
          <p:cNvPr id="202" name="Google Shape;202;p30"/>
          <p:cNvSpPr txBox="1">
            <a:spLocks noGrp="1"/>
          </p:cNvSpPr>
          <p:nvPr>
            <p:ph type="body" idx="1"/>
          </p:nvPr>
        </p:nvSpPr>
        <p:spPr>
          <a:xfrm>
            <a:off x="387900" y="1369975"/>
            <a:ext cx="62139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If you choose the Difficult option, open 1 of the APIs.</a:t>
            </a:r>
            <a:endParaRPr/>
          </a:p>
          <a:p>
            <a:pPr marL="0" lvl="0" indent="0" algn="l" rtl="0">
              <a:spcBef>
                <a:spcPts val="1200"/>
              </a:spcBef>
              <a:spcAft>
                <a:spcPts val="0"/>
              </a:spcAft>
              <a:buNone/>
            </a:pPr>
            <a:r>
              <a:rPr lang="en"/>
              <a:t>Copy the Js file on the far right. This is Javascript and we will be putting it in our ‘script’ area.</a:t>
            </a:r>
            <a:endParaRPr/>
          </a:p>
          <a:p>
            <a:pPr marL="0" lvl="0" indent="0" algn="l" rtl="0">
              <a:spcBef>
                <a:spcPts val="1200"/>
              </a:spcBef>
              <a:spcAft>
                <a:spcPts val="1200"/>
              </a:spcAft>
              <a:buNone/>
            </a:pPr>
            <a:r>
              <a:rPr lang="en"/>
              <a:t>You can choose an API and implement it instead of the quote generator on lines 63- 68.</a:t>
            </a:r>
            <a:endParaRPr/>
          </a:p>
        </p:txBody>
      </p:sp>
      <p:pic>
        <p:nvPicPr>
          <p:cNvPr id="203" name="Google Shape;203;p30"/>
          <p:cNvPicPr preferRelativeResize="0"/>
          <p:nvPr/>
        </p:nvPicPr>
        <p:blipFill>
          <a:blip r:embed="rId3">
            <a:alphaModFix/>
          </a:blip>
          <a:stretch>
            <a:fillRect/>
          </a:stretch>
        </p:blipFill>
        <p:spPr>
          <a:xfrm>
            <a:off x="6445200" y="1144113"/>
            <a:ext cx="2552700" cy="1343025"/>
          </a:xfrm>
          <a:prstGeom prst="rect">
            <a:avLst/>
          </a:prstGeom>
          <a:noFill/>
          <a:ln>
            <a:noFill/>
          </a:ln>
        </p:spPr>
      </p:pic>
      <p:pic>
        <p:nvPicPr>
          <p:cNvPr id="204" name="Google Shape;204;p30"/>
          <p:cNvPicPr preferRelativeResize="0"/>
          <p:nvPr/>
        </p:nvPicPr>
        <p:blipFill>
          <a:blip r:embed="rId4">
            <a:alphaModFix/>
          </a:blip>
          <a:stretch>
            <a:fillRect/>
          </a:stretch>
        </p:blipFill>
        <p:spPr>
          <a:xfrm>
            <a:off x="0" y="3386046"/>
            <a:ext cx="9144000" cy="175745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6. Generating QR Code</a:t>
            </a:r>
            <a:endParaRPr/>
          </a:p>
        </p:txBody>
      </p:sp>
      <p:pic>
        <p:nvPicPr>
          <p:cNvPr id="210" name="Google Shape;210;p31"/>
          <p:cNvPicPr preferRelativeResize="0"/>
          <p:nvPr/>
        </p:nvPicPr>
        <p:blipFill>
          <a:blip r:embed="rId3">
            <a:alphaModFix/>
          </a:blip>
          <a:stretch>
            <a:fillRect/>
          </a:stretch>
        </p:blipFill>
        <p:spPr>
          <a:xfrm>
            <a:off x="855388" y="1940275"/>
            <a:ext cx="5038725" cy="962025"/>
          </a:xfrm>
          <a:prstGeom prst="rect">
            <a:avLst/>
          </a:prstGeom>
          <a:noFill/>
          <a:ln>
            <a:noFill/>
          </a:ln>
        </p:spPr>
      </p:pic>
      <p:sp>
        <p:nvSpPr>
          <p:cNvPr id="211" name="Google Shape;211;p31"/>
          <p:cNvSpPr txBox="1">
            <a:spLocks noGrp="1"/>
          </p:cNvSpPr>
          <p:nvPr>
            <p:ph type="body" idx="1"/>
          </p:nvPr>
        </p:nvSpPr>
        <p:spPr>
          <a:xfrm>
            <a:off x="387900" y="140107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Click on the search bar, to locate the QR code icon</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t>Scan the QR code with your camera to check if your link is working </a:t>
            </a:r>
            <a:endParaRPr/>
          </a:p>
          <a:p>
            <a:pPr marL="0" lvl="0" indent="0" algn="l" rtl="0">
              <a:spcBef>
                <a:spcPts val="1200"/>
              </a:spcBef>
              <a:spcAft>
                <a:spcPts val="1200"/>
              </a:spcAft>
              <a:buNone/>
            </a:pPr>
            <a:endParaRPr/>
          </a:p>
        </p:txBody>
      </p:sp>
      <p:pic>
        <p:nvPicPr>
          <p:cNvPr id="212" name="Google Shape;212;p31"/>
          <p:cNvPicPr preferRelativeResize="0"/>
          <p:nvPr/>
        </p:nvPicPr>
        <p:blipFill>
          <a:blip r:embed="rId4">
            <a:alphaModFix/>
          </a:blip>
          <a:stretch>
            <a:fillRect/>
          </a:stretch>
        </p:blipFill>
        <p:spPr>
          <a:xfrm>
            <a:off x="7303725" y="2726816"/>
            <a:ext cx="1529450" cy="2270458"/>
          </a:xfrm>
          <a:prstGeom prst="rect">
            <a:avLst/>
          </a:prstGeom>
          <a:noFill/>
          <a:ln>
            <a:noFill/>
          </a:ln>
        </p:spPr>
      </p:pic>
      <p:sp>
        <p:nvSpPr>
          <p:cNvPr id="213" name="Google Shape;213;p31"/>
          <p:cNvSpPr/>
          <p:nvPr/>
        </p:nvSpPr>
        <p:spPr>
          <a:xfrm rot="-4192491">
            <a:off x="7205051" y="3617418"/>
            <a:ext cx="289474" cy="489267"/>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1"/>
          <p:cNvSpPr/>
          <p:nvPr/>
        </p:nvSpPr>
        <p:spPr>
          <a:xfrm>
            <a:off x="3750350" y="1803325"/>
            <a:ext cx="327300" cy="5949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Quick Pre-Survey</a:t>
            </a:r>
            <a:endParaRPr/>
          </a:p>
        </p:txBody>
      </p:sp>
      <p:sp>
        <p:nvSpPr>
          <p:cNvPr id="70" name="Google Shape;70;p14"/>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https://ggc.az1.qualtrics.com/jfe/form/SV_ba5Xyy10kr2S0NE</a:t>
            </a:r>
            <a:endParaRPr/>
          </a:p>
        </p:txBody>
      </p:sp>
      <p:pic>
        <p:nvPicPr>
          <p:cNvPr id="71" name="Google Shape;71;p14"/>
          <p:cNvPicPr preferRelativeResize="0"/>
          <p:nvPr/>
        </p:nvPicPr>
        <p:blipFill>
          <a:blip r:embed="rId3">
            <a:alphaModFix/>
          </a:blip>
          <a:stretch>
            <a:fillRect/>
          </a:stretch>
        </p:blipFill>
        <p:spPr>
          <a:xfrm>
            <a:off x="5300750" y="909463"/>
            <a:ext cx="3324575" cy="3324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7. Linking to an NFC Chip</a:t>
            </a:r>
            <a:endParaRPr/>
          </a:p>
        </p:txBody>
      </p:sp>
      <p:sp>
        <p:nvSpPr>
          <p:cNvPr id="220" name="Google Shape;220;p3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After publishing the website with github pages, we will be able to activate a NFC tag using the URL of your website. We will be using a third party NFC app to activate a NFC tag with your URL.</a:t>
            </a:r>
            <a:endParaRPr/>
          </a:p>
        </p:txBody>
      </p:sp>
      <p:pic>
        <p:nvPicPr>
          <p:cNvPr id="221" name="Google Shape;221;p32"/>
          <p:cNvPicPr preferRelativeResize="0"/>
          <p:nvPr/>
        </p:nvPicPr>
        <p:blipFill rotWithShape="1">
          <a:blip r:embed="rId3">
            <a:alphaModFix/>
          </a:blip>
          <a:srcRect l="28602" t="18127" r="23916" b="14758"/>
          <a:stretch/>
        </p:blipFill>
        <p:spPr>
          <a:xfrm>
            <a:off x="5520950" y="2320900"/>
            <a:ext cx="818125" cy="2380850"/>
          </a:xfrm>
          <a:prstGeom prst="rect">
            <a:avLst/>
          </a:prstGeom>
          <a:noFill/>
          <a:ln>
            <a:noFill/>
          </a:ln>
        </p:spPr>
      </p:pic>
      <p:pic>
        <p:nvPicPr>
          <p:cNvPr id="222" name="Google Shape;222;p32"/>
          <p:cNvPicPr preferRelativeResize="0"/>
          <p:nvPr/>
        </p:nvPicPr>
        <p:blipFill rotWithShape="1">
          <a:blip r:embed="rId4">
            <a:alphaModFix/>
          </a:blip>
          <a:srcRect l="9264" t="22939" r="30103" b="12607"/>
          <a:stretch/>
        </p:blipFill>
        <p:spPr>
          <a:xfrm>
            <a:off x="1617950" y="2976250"/>
            <a:ext cx="2596725" cy="1262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3"/>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p>
            <a:pPr marL="0" lvl="0" indent="0" algn="ctr" rtl="0">
              <a:lnSpc>
                <a:spcPct val="115000"/>
              </a:lnSpc>
              <a:spcBef>
                <a:spcPts val="2400"/>
              </a:spcBef>
              <a:spcAft>
                <a:spcPts val="600"/>
              </a:spcAft>
              <a:buClr>
                <a:schemeClr val="dk1"/>
              </a:buClr>
              <a:buSzPts val="1100"/>
              <a:buFont typeface="Arial"/>
              <a:buNone/>
            </a:pPr>
            <a:r>
              <a:rPr lang="en"/>
              <a:t>Results</a:t>
            </a:r>
            <a:endParaRPr/>
          </a:p>
        </p:txBody>
      </p:sp>
      <p:sp>
        <p:nvSpPr>
          <p:cNvPr id="228" name="Google Shape;228;p3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914400" lvl="0" indent="457200" algn="l" rtl="0">
              <a:spcBef>
                <a:spcPts val="0"/>
              </a:spcBef>
              <a:spcAft>
                <a:spcPts val="0"/>
              </a:spcAft>
              <a:buNone/>
            </a:pPr>
            <a:endParaRPr b="1"/>
          </a:p>
          <a:p>
            <a:pPr marL="0" lvl="0" indent="0" algn="l" rtl="0">
              <a:spcBef>
                <a:spcPts val="1200"/>
              </a:spcBef>
              <a:spcAft>
                <a:spcPts val="1200"/>
              </a:spcAft>
              <a:buNone/>
            </a:pPr>
            <a:endParaRPr/>
          </a:p>
        </p:txBody>
      </p:sp>
      <p:pic>
        <p:nvPicPr>
          <p:cNvPr id="229" name="Google Shape;229;p33"/>
          <p:cNvPicPr preferRelativeResize="0"/>
          <p:nvPr/>
        </p:nvPicPr>
        <p:blipFill>
          <a:blip r:embed="rId3">
            <a:alphaModFix/>
          </a:blip>
          <a:stretch>
            <a:fillRect/>
          </a:stretch>
        </p:blipFill>
        <p:spPr>
          <a:xfrm>
            <a:off x="5220103" y="724200"/>
            <a:ext cx="3275800" cy="3275800"/>
          </a:xfrm>
          <a:prstGeom prst="rect">
            <a:avLst/>
          </a:prstGeom>
          <a:noFill/>
          <a:ln>
            <a:noFill/>
          </a:ln>
        </p:spPr>
      </p:pic>
      <p:sp>
        <p:nvSpPr>
          <p:cNvPr id="230" name="Google Shape;230;p33"/>
          <p:cNvSpPr txBox="1">
            <a:spLocks noGrp="1"/>
          </p:cNvSpPr>
          <p:nvPr>
            <p:ph type="subTitle" idx="1"/>
          </p:nvPr>
        </p:nvSpPr>
        <p:spPr>
          <a:xfrm>
            <a:off x="0" y="2769000"/>
            <a:ext cx="4458900" cy="1650300"/>
          </a:xfrm>
          <a:prstGeom prst="rect">
            <a:avLst/>
          </a:prstGeom>
        </p:spPr>
        <p:txBody>
          <a:bodyPr spcFirstLastPara="1" wrap="square" lIns="91425" tIns="91425" rIns="91425" bIns="91425" anchor="t" anchorCtr="0">
            <a:normAutofit fontScale="85000" lnSpcReduction="10000"/>
          </a:bodyPr>
          <a:lstStyle/>
          <a:p>
            <a:pPr marL="0" lvl="0" indent="0" algn="ctr" rtl="0">
              <a:lnSpc>
                <a:spcPct val="115000"/>
              </a:lnSpc>
              <a:spcBef>
                <a:spcPts val="0"/>
              </a:spcBef>
              <a:spcAft>
                <a:spcPts val="0"/>
              </a:spcAft>
              <a:buNone/>
            </a:pPr>
            <a:r>
              <a:rPr lang="en" sz="1800" b="1">
                <a:solidFill>
                  <a:schemeClr val="dk1"/>
                </a:solidFill>
              </a:rPr>
              <a:t>Please fill out the survey!</a:t>
            </a:r>
            <a:endParaRPr sz="1800" b="1">
              <a:solidFill>
                <a:schemeClr val="dk1"/>
              </a:solidFill>
            </a:endParaRPr>
          </a:p>
          <a:p>
            <a:pPr marL="0" lvl="0" indent="0" algn="ctr" rtl="0">
              <a:lnSpc>
                <a:spcPct val="115000"/>
              </a:lnSpc>
              <a:spcBef>
                <a:spcPts val="1200"/>
              </a:spcBef>
              <a:spcAft>
                <a:spcPts val="0"/>
              </a:spcAft>
              <a:buNone/>
            </a:pPr>
            <a:r>
              <a:rPr lang="en" sz="1800" b="1">
                <a:solidFill>
                  <a:schemeClr val="dk1"/>
                </a:solidFill>
              </a:rPr>
              <a:t>Leave any feedback you’d like to be implemented!</a:t>
            </a:r>
            <a:endParaRPr sz="1800" b="1">
              <a:solidFill>
                <a:schemeClr val="dk1"/>
              </a:solidFill>
            </a:endParaRPr>
          </a:p>
          <a:p>
            <a:pPr marL="0" lvl="0" indent="0" algn="ctr" rtl="0">
              <a:lnSpc>
                <a:spcPct val="115000"/>
              </a:lnSpc>
              <a:spcBef>
                <a:spcPts val="1200"/>
              </a:spcBef>
              <a:spcAft>
                <a:spcPts val="1200"/>
              </a:spcAft>
              <a:buNone/>
            </a:pPr>
            <a:r>
              <a:rPr lang="en" sz="1800" b="1" u="sng">
                <a:solidFill>
                  <a:schemeClr val="hlink"/>
                </a:solidFill>
                <a:hlinkClick r:id="rId4"/>
              </a:rPr>
              <a:t>https://ggc.az1.qualtrics.com/jfe/form/SV_00N4qrtAK9PVoZE</a:t>
            </a:r>
            <a:endParaRPr sz="1800" b="1">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THE END</a:t>
            </a:r>
            <a:endParaRPr/>
          </a:p>
        </p:txBody>
      </p:sp>
      <p:sp>
        <p:nvSpPr>
          <p:cNvPr id="236" name="Google Shape;236;p3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2400"/>
              </a:spcBef>
              <a:spcAft>
                <a:spcPts val="0"/>
              </a:spcAft>
              <a:buClr>
                <a:schemeClr val="dk1"/>
              </a:buClr>
              <a:buSzPts val="1100"/>
              <a:buFont typeface="Arial"/>
              <a:buNone/>
            </a:pPr>
            <a:endParaRPr sz="2300" b="1">
              <a:solidFill>
                <a:schemeClr val="dk1"/>
              </a:solidFill>
            </a:endParaRPr>
          </a:p>
          <a:p>
            <a:pPr marL="0" lvl="0" indent="0" algn="ctr" rtl="0">
              <a:spcBef>
                <a:spcPts val="1200"/>
              </a:spcBef>
              <a:spcAft>
                <a:spcPts val="0"/>
              </a:spcAft>
              <a:buNone/>
            </a:pPr>
            <a:r>
              <a:rPr lang="en" sz="4300" b="1">
                <a:solidFill>
                  <a:srgbClr val="00FF00"/>
                </a:solidFill>
              </a:rPr>
              <a:t>Thank you!</a:t>
            </a:r>
            <a:endParaRPr sz="4300" b="1">
              <a:solidFill>
                <a:srgbClr val="00FF00"/>
              </a:solidFill>
            </a:endParaRPr>
          </a:p>
          <a:p>
            <a:pPr marL="0" lvl="0" indent="0" algn="ctr" rtl="0">
              <a:spcBef>
                <a:spcPts val="1200"/>
              </a:spcBef>
              <a:spcAft>
                <a:spcPts val="0"/>
              </a:spcAft>
              <a:buClr>
                <a:schemeClr val="dk1"/>
              </a:buClr>
              <a:buSzPts val="1100"/>
              <a:buFont typeface="Arial"/>
              <a:buNone/>
            </a:pPr>
            <a:r>
              <a:rPr lang="en" sz="4300" b="1">
                <a:solidFill>
                  <a:srgbClr val="00FF00"/>
                </a:solidFill>
              </a:rPr>
              <a:t> Questions?</a:t>
            </a:r>
            <a:endParaRPr sz="4300" b="1">
              <a:solidFill>
                <a:srgbClr val="00FF00"/>
              </a:solidFill>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What is TAP?</a:t>
            </a:r>
            <a:endParaRPr/>
          </a:p>
        </p:txBody>
      </p:sp>
      <p:sp>
        <p:nvSpPr>
          <p:cNvPr id="77" name="Google Shape;77;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Technology Ambassador Program (STEC 4800) at GGC allows enrolled students to develop a project that they are completely in control of. They get full power to choose what technology they want to use, and how they want to develop the project. Each project has a goal to teach a new concept to the audience, and bring them a step closer to technology.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Goals Of Our Project </a:t>
            </a:r>
            <a:endParaRPr/>
          </a:p>
        </p:txBody>
      </p:sp>
      <p:sp>
        <p:nvSpPr>
          <p:cNvPr id="83" name="Google Shape;83;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17500" algn="l" rtl="0">
              <a:spcBef>
                <a:spcPts val="1200"/>
              </a:spcBef>
              <a:spcAft>
                <a:spcPts val="0"/>
              </a:spcAft>
              <a:buClr>
                <a:schemeClr val="dk1"/>
              </a:buClr>
              <a:buSzPts val="1400"/>
              <a:buAutoNum type="arabicPeriod"/>
            </a:pPr>
            <a:r>
              <a:rPr lang="en" sz="1450"/>
              <a:t>Our goal is to educate students about what  HTML/API/NFC is</a:t>
            </a:r>
            <a:endParaRPr sz="1400"/>
          </a:p>
          <a:p>
            <a:pPr marL="457200" lvl="0" indent="-317500" algn="l" rtl="0">
              <a:spcBef>
                <a:spcPts val="0"/>
              </a:spcBef>
              <a:spcAft>
                <a:spcPts val="0"/>
              </a:spcAft>
              <a:buSzPts val="1400"/>
              <a:buAutoNum type="arabicPeriod"/>
            </a:pPr>
            <a:r>
              <a:rPr lang="en" sz="1400"/>
              <a:t>Why is this our goal?</a:t>
            </a:r>
            <a:endParaRPr sz="1400"/>
          </a:p>
          <a:p>
            <a:pPr marL="914400" lvl="1" indent="-317500" algn="l" rtl="0">
              <a:spcBef>
                <a:spcPts val="0"/>
              </a:spcBef>
              <a:spcAft>
                <a:spcPts val="0"/>
              </a:spcAft>
              <a:buSzPts val="1400"/>
              <a:buAutoNum type="alphaLcPeriod"/>
            </a:pPr>
            <a:r>
              <a:rPr lang="en"/>
              <a:t>Students nowadays think technology only comes with extreme programming</a:t>
            </a:r>
            <a:endParaRPr/>
          </a:p>
          <a:p>
            <a:pPr marL="914400" lvl="1" indent="-317500" algn="l" rtl="0">
              <a:spcBef>
                <a:spcPts val="0"/>
              </a:spcBef>
              <a:spcAft>
                <a:spcPts val="0"/>
              </a:spcAft>
              <a:buSzPts val="1400"/>
              <a:buAutoNum type="alphaLcPeriod"/>
            </a:pPr>
            <a:r>
              <a:rPr lang="en"/>
              <a:t>We aspire to engage students of all ages through our project, and teach simpler ways to tackle their fear of technology</a:t>
            </a:r>
            <a:endParaRPr/>
          </a:p>
          <a:p>
            <a:pPr marL="914400" lvl="0" indent="0" algn="l" rtl="0">
              <a:spcBef>
                <a:spcPts val="1200"/>
              </a:spcBef>
              <a:spcAft>
                <a:spcPts val="0"/>
              </a:spcAft>
              <a:buNone/>
            </a:pPr>
            <a:endParaRPr sz="1100"/>
          </a:p>
          <a:p>
            <a:pPr marL="914400" lvl="0" indent="0" algn="l" rtl="0">
              <a:spcBef>
                <a:spcPts val="1200"/>
              </a:spcBef>
              <a:spcAft>
                <a:spcPts val="0"/>
              </a:spcAft>
              <a:buNone/>
            </a:pPr>
            <a:endParaRPr sz="1100"/>
          </a:p>
          <a:p>
            <a:pPr marL="0" lvl="0" indent="0" algn="ctr" rtl="0">
              <a:spcBef>
                <a:spcPts val="1200"/>
              </a:spcBef>
              <a:spcAft>
                <a:spcPts val="0"/>
              </a:spcAft>
              <a:buNone/>
            </a:pPr>
            <a:r>
              <a:rPr lang="en" sz="1300" b="1"/>
              <a:t>Remember, excellence is not an art. It is the habit of practice!</a:t>
            </a:r>
            <a:endParaRPr sz="1300" b="1"/>
          </a:p>
          <a:p>
            <a:pPr marL="457200" lvl="0" indent="-311150" algn="ctr" rtl="0">
              <a:spcBef>
                <a:spcPts val="1200"/>
              </a:spcBef>
              <a:spcAft>
                <a:spcPts val="0"/>
              </a:spcAft>
              <a:buSzPts val="1300"/>
              <a:buChar char="-"/>
            </a:pPr>
            <a:r>
              <a:rPr lang="en" sz="1300" b="1"/>
              <a:t>Aristotle</a:t>
            </a:r>
            <a:endParaRPr sz="1300" b="1"/>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Technologies</a:t>
            </a:r>
            <a:endParaRPr/>
          </a:p>
        </p:txBody>
      </p:sp>
      <p:sp>
        <p:nvSpPr>
          <p:cNvPr id="89" name="Google Shape;89;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t>HTML: Hypertext Markup Language is the type of programming language that websites are created through.</a:t>
            </a:r>
            <a:endParaRPr/>
          </a:p>
          <a:p>
            <a:pPr marL="0" lvl="0" indent="0" algn="l" rtl="0">
              <a:spcBef>
                <a:spcPts val="1200"/>
              </a:spcBef>
              <a:spcAft>
                <a:spcPts val="0"/>
              </a:spcAft>
              <a:buNone/>
            </a:pPr>
            <a:r>
              <a:rPr lang="en"/>
              <a:t>CSS: Cascading Style Sheets is a formatting add-on to html.</a:t>
            </a:r>
            <a:endParaRPr/>
          </a:p>
          <a:p>
            <a:pPr marL="0" lvl="0" indent="0" algn="l" rtl="0">
              <a:spcBef>
                <a:spcPts val="1200"/>
              </a:spcBef>
              <a:spcAft>
                <a:spcPts val="0"/>
              </a:spcAft>
              <a:buNone/>
            </a:pPr>
            <a:r>
              <a:rPr lang="en"/>
              <a:t>QR Code: An array of black and white squares that stores information and is read by the camera on a smart-device.</a:t>
            </a:r>
            <a:endParaRPr/>
          </a:p>
          <a:p>
            <a:pPr marL="0" lvl="0" indent="0" algn="l" rtl="0">
              <a:spcBef>
                <a:spcPts val="1200"/>
              </a:spcBef>
              <a:spcAft>
                <a:spcPts val="0"/>
              </a:spcAft>
              <a:buNone/>
            </a:pPr>
            <a:r>
              <a:rPr lang="en"/>
              <a:t>NFC: Near-field communication allows communication between two devices over a distance of 4 cm or less. </a:t>
            </a:r>
            <a:endParaRPr/>
          </a:p>
          <a:p>
            <a:pPr marL="0" lvl="0" indent="0" algn="l" rtl="0">
              <a:spcBef>
                <a:spcPts val="1200"/>
              </a:spcBef>
              <a:spcAft>
                <a:spcPts val="0"/>
              </a:spcAft>
              <a:buNone/>
            </a:pPr>
            <a:r>
              <a:rPr lang="en"/>
              <a:t>API: An application programming interface is a software offering a service between computers or between computer programs.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90" name="Google Shape;90;p17"/>
          <p:cNvPicPr preferRelativeResize="0"/>
          <p:nvPr/>
        </p:nvPicPr>
        <p:blipFill rotWithShape="1">
          <a:blip r:embed="rId3">
            <a:alphaModFix/>
          </a:blip>
          <a:srcRect/>
          <a:stretch/>
        </p:blipFill>
        <p:spPr>
          <a:xfrm>
            <a:off x="6711250" y="3747450"/>
            <a:ext cx="2094262" cy="946825"/>
          </a:xfrm>
          <a:prstGeom prst="rect">
            <a:avLst/>
          </a:prstGeom>
          <a:noFill/>
          <a:ln>
            <a:noFill/>
          </a:ln>
        </p:spPr>
      </p:pic>
      <p:pic>
        <p:nvPicPr>
          <p:cNvPr id="91" name="Google Shape;91;p17"/>
          <p:cNvPicPr preferRelativeResize="0"/>
          <p:nvPr/>
        </p:nvPicPr>
        <p:blipFill>
          <a:blip r:embed="rId4">
            <a:alphaModFix/>
          </a:blip>
          <a:stretch>
            <a:fillRect/>
          </a:stretch>
        </p:blipFill>
        <p:spPr>
          <a:xfrm>
            <a:off x="227050" y="3779530"/>
            <a:ext cx="1771300" cy="946820"/>
          </a:xfrm>
          <a:prstGeom prst="rect">
            <a:avLst/>
          </a:prstGeom>
          <a:noFill/>
          <a:ln>
            <a:noFill/>
          </a:ln>
        </p:spPr>
      </p:pic>
      <p:pic>
        <p:nvPicPr>
          <p:cNvPr id="92" name="Google Shape;92;p17"/>
          <p:cNvPicPr preferRelativeResize="0"/>
          <p:nvPr/>
        </p:nvPicPr>
        <p:blipFill>
          <a:blip r:embed="rId5">
            <a:alphaModFix/>
          </a:blip>
          <a:stretch>
            <a:fillRect/>
          </a:stretch>
        </p:blipFill>
        <p:spPr>
          <a:xfrm>
            <a:off x="2078250" y="3776301"/>
            <a:ext cx="1771300" cy="979500"/>
          </a:xfrm>
          <a:prstGeom prst="rect">
            <a:avLst/>
          </a:prstGeom>
          <a:noFill/>
          <a:ln>
            <a:noFill/>
          </a:ln>
        </p:spPr>
      </p:pic>
      <p:pic>
        <p:nvPicPr>
          <p:cNvPr id="93" name="Google Shape;93;p17"/>
          <p:cNvPicPr preferRelativeResize="0"/>
          <p:nvPr/>
        </p:nvPicPr>
        <p:blipFill>
          <a:blip r:embed="rId6">
            <a:alphaModFix/>
          </a:blip>
          <a:stretch>
            <a:fillRect/>
          </a:stretch>
        </p:blipFill>
        <p:spPr>
          <a:xfrm>
            <a:off x="4034398" y="3721475"/>
            <a:ext cx="1075200" cy="1062925"/>
          </a:xfrm>
          <a:prstGeom prst="rect">
            <a:avLst/>
          </a:prstGeom>
          <a:noFill/>
          <a:ln>
            <a:noFill/>
          </a:ln>
        </p:spPr>
      </p:pic>
      <p:pic>
        <p:nvPicPr>
          <p:cNvPr id="94" name="Google Shape;94;p17"/>
          <p:cNvPicPr preferRelativeResize="0"/>
          <p:nvPr/>
        </p:nvPicPr>
        <p:blipFill>
          <a:blip r:embed="rId7">
            <a:alphaModFix/>
          </a:blip>
          <a:stretch>
            <a:fillRect/>
          </a:stretch>
        </p:blipFill>
        <p:spPr>
          <a:xfrm>
            <a:off x="5376374" y="3754999"/>
            <a:ext cx="1128025" cy="995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2400"/>
              </a:spcBef>
              <a:spcAft>
                <a:spcPts val="600"/>
              </a:spcAft>
              <a:buClr>
                <a:schemeClr val="dk1"/>
              </a:buClr>
              <a:buSzPts val="1100"/>
              <a:buFont typeface="Arial"/>
              <a:buNone/>
            </a:pPr>
            <a:r>
              <a:rPr lang="en"/>
              <a:t>Project Description</a:t>
            </a:r>
            <a:endParaRPr/>
          </a:p>
        </p:txBody>
      </p:sp>
      <p:sp>
        <p:nvSpPr>
          <p:cNvPr id="100" name="Google Shape;100;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sz="1500">
                <a:highlight>
                  <a:schemeClr val="lt1"/>
                </a:highlight>
                <a:latin typeface="Arial"/>
                <a:ea typeface="Arial"/>
                <a:cs typeface="Arial"/>
                <a:sym typeface="Arial"/>
              </a:rPr>
              <a:t>Our project is a simple all-about-you page that can be customized with your choices. It is a 5-step diy cover page website that can be obtained with a QR code or NFC chip to share with others. The technologies we are planning to use are Github, QR codes and NFCs. We also have used an API to generate quotes with every page refresh. The target of this project is for users to get introduced to QR code, NFCs, usage of API, and utilize HTML/CSS.</a:t>
            </a:r>
            <a:endParaRPr sz="1400"/>
          </a:p>
          <a:p>
            <a:pPr marL="0" lvl="0" indent="0" algn="ctr" rtl="0">
              <a:spcBef>
                <a:spcPts val="1200"/>
              </a:spcBef>
              <a:spcAft>
                <a:spcPts val="0"/>
              </a:spcAft>
              <a:buClr>
                <a:schemeClr val="dk1"/>
              </a:buClr>
              <a:buSzPts val="1100"/>
              <a:buFont typeface="Arial"/>
              <a:buNone/>
            </a:pPr>
            <a:r>
              <a:rPr lang="en" sz="1400" b="1">
                <a:latin typeface="Arial"/>
                <a:ea typeface="Arial"/>
                <a:cs typeface="Arial"/>
                <a:sym typeface="Arial"/>
              </a:rPr>
              <a:t>The technologies used in this project are HTML, CSS, QR Code, NFC, and APIs</a:t>
            </a:r>
            <a:r>
              <a:rPr lang="en" sz="1400">
                <a:latin typeface="Arial"/>
                <a:ea typeface="Arial"/>
                <a:cs typeface="Arial"/>
                <a:sym typeface="Arial"/>
              </a:rPr>
              <a:t>.</a:t>
            </a:r>
            <a:endParaRPr sz="1350">
              <a:solidFill>
                <a:schemeClr val="dk1"/>
              </a:solidFill>
            </a:endParaRPr>
          </a:p>
          <a:p>
            <a:pPr marL="0" lvl="0" indent="0" algn="l" rtl="0">
              <a:spcBef>
                <a:spcPts val="1200"/>
              </a:spcBef>
              <a:spcAft>
                <a:spcPts val="0"/>
              </a:spcAft>
              <a:buClr>
                <a:schemeClr val="dk1"/>
              </a:buClr>
              <a:buSzPts val="1100"/>
              <a:buFont typeface="Arial"/>
              <a:buNone/>
            </a:pPr>
            <a:endParaRPr sz="1150">
              <a:solidFill>
                <a:schemeClr val="dk1"/>
              </a:solidFill>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Why these technologies?</a:t>
            </a:r>
            <a:endParaRPr/>
          </a:p>
        </p:txBody>
      </p:sp>
      <p:sp>
        <p:nvSpPr>
          <p:cNvPr id="106" name="Google Shape;106;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We are using HTML and CSS to create a personal webpage which will include any information the user want to add. This website will have a section that displays a quote of the day randomly using an API. At the end, we can share this webpage with anyone we want using QR code and NFC.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87900" y="2098125"/>
            <a:ext cx="8368200" cy="686100"/>
          </a:xfrm>
          <a:prstGeom prst="rect">
            <a:avLst/>
          </a:prstGeom>
        </p:spPr>
        <p:txBody>
          <a:bodyPr spcFirstLastPara="1" wrap="square" lIns="91425" tIns="91425" rIns="91425" bIns="91425" anchor="b" anchorCtr="0">
            <a:normAutofit/>
          </a:bodyPr>
          <a:lstStyle/>
          <a:p>
            <a:pPr marL="0" marR="0" lvl="0" indent="0" algn="ctr" rtl="0">
              <a:lnSpc>
                <a:spcPct val="100000"/>
              </a:lnSpc>
              <a:spcBef>
                <a:spcPts val="0"/>
              </a:spcBef>
              <a:spcAft>
                <a:spcPts val="0"/>
              </a:spcAft>
              <a:buNone/>
            </a:pPr>
            <a:r>
              <a:rPr lang="en"/>
              <a:t>Workshop Description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How to access a GitHub Account</a:t>
            </a:r>
            <a:endParaRPr/>
          </a:p>
        </p:txBody>
      </p:sp>
      <p:sp>
        <p:nvSpPr>
          <p:cNvPr id="117" name="Google Shape;117;p2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Go to this link: </a:t>
            </a:r>
            <a:r>
              <a:rPr lang="en" u="sng">
                <a:solidFill>
                  <a:schemeClr val="hlink"/>
                </a:solidFill>
                <a:hlinkClick r:id="rId3"/>
              </a:rPr>
              <a:t>Join GitHub · GitHub</a:t>
            </a:r>
            <a:endParaRPr/>
          </a:p>
          <a:p>
            <a:pPr marL="457200" lvl="0" indent="-342900" algn="l" rtl="0">
              <a:spcBef>
                <a:spcPts val="0"/>
              </a:spcBef>
              <a:spcAft>
                <a:spcPts val="0"/>
              </a:spcAft>
              <a:buSzPts val="1800"/>
              <a:buAutoNum type="arabicPeriod"/>
            </a:pPr>
            <a:r>
              <a:rPr lang="en"/>
              <a:t>Enter your information </a:t>
            </a:r>
            <a:endParaRPr/>
          </a:p>
          <a:p>
            <a:pPr marL="457200" lvl="0" indent="-342900" algn="l" rtl="0">
              <a:spcBef>
                <a:spcPts val="0"/>
              </a:spcBef>
              <a:spcAft>
                <a:spcPts val="0"/>
              </a:spcAft>
              <a:buSzPts val="1800"/>
              <a:buAutoNum type="arabicPeriod"/>
            </a:pPr>
            <a:r>
              <a:rPr lang="en"/>
              <a:t>Enter the code sent to your email</a:t>
            </a:r>
            <a:endParaRPr/>
          </a:p>
          <a:p>
            <a:pPr marL="457200" lvl="0" indent="-342900" algn="l" rtl="0">
              <a:spcBef>
                <a:spcPts val="0"/>
              </a:spcBef>
              <a:spcAft>
                <a:spcPts val="0"/>
              </a:spcAft>
              <a:buSzPts val="1800"/>
              <a:buAutoNum type="arabicPeriod"/>
            </a:pPr>
            <a:r>
              <a:rPr lang="en"/>
              <a:t>Select “Just Me”, and select “Student”</a:t>
            </a:r>
            <a:endParaRPr/>
          </a:p>
          <a:p>
            <a:pPr marL="457200" lvl="0" indent="-342900" algn="l" rtl="0">
              <a:spcBef>
                <a:spcPts val="0"/>
              </a:spcBef>
              <a:spcAft>
                <a:spcPts val="0"/>
              </a:spcAft>
              <a:buSzPts val="1800"/>
              <a:buAutoNum type="arabicPeriod"/>
            </a:pPr>
            <a:r>
              <a:rPr lang="en"/>
              <a:t>Click Continue</a:t>
            </a:r>
            <a:endParaRPr/>
          </a:p>
          <a:p>
            <a:pPr marL="457200" lvl="0" indent="-342900" algn="l" rtl="0">
              <a:spcBef>
                <a:spcPts val="0"/>
              </a:spcBef>
              <a:spcAft>
                <a:spcPts val="0"/>
              </a:spcAft>
              <a:buSzPts val="1800"/>
              <a:buAutoNum type="arabicPeriod"/>
            </a:pPr>
            <a:r>
              <a:rPr lang="en"/>
              <a:t>Skip Personalization</a:t>
            </a:r>
            <a:endParaRPr/>
          </a:p>
          <a:p>
            <a:pPr marL="457200" lvl="0" indent="-342900" algn="l" rtl="0">
              <a:spcBef>
                <a:spcPts val="0"/>
              </a:spcBef>
              <a:spcAft>
                <a:spcPts val="0"/>
              </a:spcAft>
              <a:buSzPts val="1800"/>
              <a:buAutoNum type="arabicPeriod"/>
            </a:pPr>
            <a:r>
              <a:rPr lang="en"/>
              <a:t>You’re all set!!! You should see this page </a:t>
            </a:r>
            <a:endParaRPr/>
          </a:p>
        </p:txBody>
      </p:sp>
      <p:sp>
        <p:nvSpPr>
          <p:cNvPr id="118" name="Google Shape;118;p21"/>
          <p:cNvSpPr/>
          <p:nvPr/>
        </p:nvSpPr>
        <p:spPr>
          <a:xfrm>
            <a:off x="3582900" y="1901050"/>
            <a:ext cx="989100" cy="310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 name="Google Shape;119;p21"/>
          <p:cNvPicPr preferRelativeResize="0"/>
          <p:nvPr/>
        </p:nvPicPr>
        <p:blipFill>
          <a:blip r:embed="rId4">
            <a:alphaModFix/>
          </a:blip>
          <a:stretch>
            <a:fillRect/>
          </a:stretch>
        </p:blipFill>
        <p:spPr>
          <a:xfrm>
            <a:off x="5263375" y="1489825"/>
            <a:ext cx="2077349" cy="1709300"/>
          </a:xfrm>
          <a:prstGeom prst="rect">
            <a:avLst/>
          </a:prstGeom>
          <a:noFill/>
          <a:ln>
            <a:noFill/>
          </a:ln>
        </p:spPr>
      </p:pic>
      <p:pic>
        <p:nvPicPr>
          <p:cNvPr id="120" name="Google Shape;120;p21"/>
          <p:cNvPicPr preferRelativeResize="0"/>
          <p:nvPr/>
        </p:nvPicPr>
        <p:blipFill>
          <a:blip r:embed="rId5">
            <a:alphaModFix/>
          </a:blip>
          <a:stretch>
            <a:fillRect/>
          </a:stretch>
        </p:blipFill>
        <p:spPr>
          <a:xfrm>
            <a:off x="949875" y="3819875"/>
            <a:ext cx="4145224" cy="1204325"/>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1169</Words>
  <Application>Microsoft Office PowerPoint</Application>
  <PresentationFormat>On-screen Show (16:9)</PresentationFormat>
  <Paragraphs>91</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Roboto Slab</vt:lpstr>
      <vt:lpstr>Roboto</vt:lpstr>
      <vt:lpstr>Marina</vt:lpstr>
      <vt:lpstr>MACK Pages</vt:lpstr>
      <vt:lpstr>Quick Pre-Survey</vt:lpstr>
      <vt:lpstr>What is TAP?</vt:lpstr>
      <vt:lpstr>Goals Of Our Project </vt:lpstr>
      <vt:lpstr>Technologies</vt:lpstr>
      <vt:lpstr>Project Description</vt:lpstr>
      <vt:lpstr>Why these technologies?</vt:lpstr>
      <vt:lpstr>Workshop Description</vt:lpstr>
      <vt:lpstr>How to access a GitHub Account</vt:lpstr>
      <vt:lpstr>Open Up Resources</vt:lpstr>
      <vt:lpstr>Copy our GitHub Page</vt:lpstr>
      <vt:lpstr>Host Your Website</vt:lpstr>
      <vt:lpstr>Creating a Title</vt:lpstr>
      <vt:lpstr>2. Changing the Background Color</vt:lpstr>
      <vt:lpstr>3. Adding a Profile Image</vt:lpstr>
      <vt:lpstr>4. Adding a Bio</vt:lpstr>
      <vt:lpstr>5. Creating Personalized Content</vt:lpstr>
      <vt:lpstr>OPTIONAL STEP: Customizing APIs</vt:lpstr>
      <vt:lpstr>6. Generating QR Code</vt:lpstr>
      <vt:lpstr>7. Linking to an NFC Chip</vt:lpstr>
      <vt:lpstr>Results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Aeris M Tran</cp:lastModifiedBy>
  <cp:revision>1</cp:revision>
  <dcterms:modified xsi:type="dcterms:W3CDTF">2025-05-31T18:23:00Z</dcterms:modified>
</cp:coreProperties>
</file>