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7" r:id="rId6"/>
    <p:sldId id="286" r:id="rId7"/>
    <p:sldId id="287" r:id="rId8"/>
    <p:sldId id="264" r:id="rId9"/>
    <p:sldId id="293" r:id="rId10"/>
    <p:sldId id="288" r:id="rId11"/>
    <p:sldId id="289" r:id="rId12"/>
    <p:sldId id="290" r:id="rId13"/>
    <p:sldId id="291" r:id="rId14"/>
    <p:sldId id="292" r:id="rId15"/>
    <p:sldId id="294" r:id="rId16"/>
    <p:sldId id="295" r:id="rId17"/>
    <p:sldId id="296" r:id="rId18"/>
    <p:sldId id="297"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9BFBA-EEAE-40F2-A0AF-3871FB481093}" v="1009" dt="2024-01-25T01:53:53.298"/>
    <p1510:client id="{AA84802D-9CA7-5319-A576-0EDCEC85899F}" v="615" dt="2024-01-25T02:07:56.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0" y="228"/>
      </p:cViewPr>
      <p:guideLst>
        <p:guide orient="horz" pos="792"/>
        <p:guide pos="3144"/>
        <p:guide orient="horz" pos="9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1/24/2024</a:t>
            </a:fld>
            <a:endParaRPr lang="en-US"/>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asywithai.com/ai-3d-assets-textures/fabricator/"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zfkuang.github.io/NeROIC/" TargetMode="External"/><Relationship Id="rId4" Type="http://schemas.openxmlformats.org/officeDocument/2006/relationships/hyperlink" Target="https://www.sloyd.a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hlinkClick r:id="rId3"/>
              </a:rPr>
              <a:t>https://easywithai.com/ai-3d-assets-textures/fabricator/</a:t>
            </a:r>
            <a:endParaRPr lang="en-US">
              <a:ea typeface="Calibri"/>
              <a:cs typeface="Calibri"/>
            </a:endParaRPr>
          </a:p>
          <a:p>
            <a:pPr marL="171450" indent="-171450">
              <a:buFont typeface="Calibri"/>
              <a:buChar char="-"/>
            </a:pPr>
            <a:r>
              <a:rPr lang="en-US">
                <a:hlinkClick r:id="rId4"/>
              </a:rPr>
              <a:t>https://www.sloyd.ai/</a:t>
            </a:r>
            <a:endParaRPr lang="en-US"/>
          </a:p>
          <a:p>
            <a:pPr marL="171450" indent="-171450">
              <a:buFont typeface="Calibri"/>
              <a:buChar char="-"/>
            </a:pPr>
            <a:r>
              <a:rPr lang="en-US">
                <a:hlinkClick r:id="rId5"/>
              </a:rPr>
              <a:t>https://zfkuang.github.io/NeROIC/</a:t>
            </a:r>
          </a:p>
          <a:p>
            <a:pPr marL="171450" indent="-171450">
              <a:buFont typeface="Calibri"/>
              <a:buChar char="-"/>
            </a:pPr>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a:p>
        </p:txBody>
      </p:sp>
    </p:spTree>
    <p:extLst>
      <p:ext uri="{BB962C8B-B14F-4D97-AF65-F5344CB8AC3E}">
        <p14:creationId xmlns:p14="http://schemas.microsoft.com/office/powerpoint/2010/main" val="139736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4.svg"/><Relationship Id="rId4"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1.svg"/><Relationship Id="rId7" Type="http://schemas.openxmlformats.org/officeDocument/2006/relationships/image" Target="../media/image4.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image" Target="../media/image13.svg"/><Relationship Id="rId10" Type="http://schemas.openxmlformats.org/officeDocument/2006/relationships/image" Target="../media/image2.svg"/><Relationship Id="rId4" Type="http://schemas.openxmlformats.org/officeDocument/2006/relationships/image" Target="../media/image12.png"/><Relationship Id="rId9"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6"/>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6"/>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6">
            <a:extLst>
              <a:ext uri="{96DAC541-7B7A-43D3-8B79-37D633B846F1}">
                <asvg:svgBlip xmlns:asvg="http://schemas.microsoft.com/office/drawing/2016/SVG/main" r:embed="rId8"/>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1"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306529" y="803788"/>
            <a:ext cx="7458993" cy="2387600"/>
          </a:xfrm>
        </p:spPr>
        <p:txBody>
          <a:bodyPr>
            <a:normAutofit/>
          </a:bodyPr>
          <a:lstStyle/>
          <a:p>
            <a:pPr algn="r"/>
            <a:r>
              <a:rPr lang="en-US" sz="8000"/>
              <a:t>BLENDING AR</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364734" y="6219878"/>
            <a:ext cx="2827266" cy="638122"/>
          </a:xfrm>
        </p:spPr>
        <p:txBody>
          <a:bodyPr/>
          <a:lstStyle/>
          <a:p>
            <a:r>
              <a:rPr lang="en-US"/>
              <a:t>Carina, Kelechi, Thien</a:t>
            </a:r>
          </a:p>
        </p:txBody>
      </p:sp>
      <p:sp>
        <p:nvSpPr>
          <p:cNvPr id="6" name="Title 1">
            <a:extLst>
              <a:ext uri="{FF2B5EF4-FFF2-40B4-BE49-F238E27FC236}">
                <a16:creationId xmlns:a16="http://schemas.microsoft.com/office/drawing/2014/main" id="{0004877C-77E2-B7DF-A570-9E86C1B9F366}"/>
              </a:ext>
            </a:extLst>
          </p:cNvPr>
          <p:cNvSpPr txBox="1">
            <a:spLocks/>
          </p:cNvSpPr>
          <p:nvPr/>
        </p:nvSpPr>
        <p:spPr>
          <a:xfrm>
            <a:off x="5182094" y="1613975"/>
            <a:ext cx="6583428"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pPr algn="r"/>
            <a:r>
              <a:rPr lang="en-US" sz="2800"/>
              <a:t>Quantum</a:t>
            </a:r>
          </a:p>
          <a:p>
            <a:pPr algn="r"/>
            <a:r>
              <a:rPr lang="en-US" sz="2800"/>
              <a:t>Quirk</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p:txBody>
          <a:bodyPr anchor="t">
            <a:normAutofit/>
          </a:bodyPr>
          <a:lstStyle/>
          <a:p>
            <a:r>
              <a:rPr lang="en-US" sz="2800"/>
              <a:t>The curriculum:</a:t>
            </a:r>
            <a:br>
              <a:rPr lang="en-US" sz="2800"/>
            </a:br>
            <a:r>
              <a:rPr lang="en-US" sz="2800" b="1" i="0">
                <a:effectLst/>
              </a:rPr>
              <a:t>Immersive artistry – </a:t>
            </a:r>
            <a:endParaRPr lang="en-US" sz="280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p:txBody>
          <a:bodyPr vert="horz" lIns="91440" tIns="45720" rIns="91440" bIns="45720" rtlCol="0" anchor="t">
            <a:normAutofit/>
          </a:bodyPr>
          <a:lstStyle/>
          <a:p>
            <a:pPr>
              <a:spcAft>
                <a:spcPts val="600"/>
              </a:spcAft>
            </a:pPr>
            <a:r>
              <a:rPr lang="en-US" sz="1500" b="0" i="0">
                <a:effectLst/>
              </a:rPr>
              <a:t>This micro-course offers our students a rapid introduction to the application of</a:t>
            </a:r>
            <a:r>
              <a:rPr lang="en-US" sz="1500"/>
              <a:t> </a:t>
            </a:r>
            <a:r>
              <a:rPr lang="en-US" sz="1500" b="0" i="0">
                <a:effectLst/>
              </a:rPr>
              <a:t> ARTVIVE and Augmented Reality (AR). Participants will engage in a condensed yet immersive exploration, gaining a snapshot of these innovative technologies.</a:t>
            </a:r>
          </a:p>
          <a:p>
            <a:pPr marL="285750" indent="-285750">
              <a:spcAft>
                <a:spcPts val="600"/>
              </a:spcAft>
              <a:buFont typeface="Arial" panose="020B0604020202020204" pitchFamily="34" charset="0"/>
              <a:buChar char="•"/>
            </a:pPr>
            <a:r>
              <a:rPr lang="en-US" sz="1500"/>
              <a:t>B</a:t>
            </a:r>
            <a:r>
              <a:rPr lang="en-US" sz="1500" b="0" i="0">
                <a:effectLst/>
              </a:rPr>
              <a:t>rief overview of </a:t>
            </a:r>
            <a:r>
              <a:rPr lang="en-US" sz="1500"/>
              <a:t>Artivive</a:t>
            </a:r>
            <a:r>
              <a:rPr lang="en-US" sz="1500" b="0" i="0">
                <a:effectLst/>
              </a:rPr>
              <a:t>.</a:t>
            </a:r>
          </a:p>
          <a:p>
            <a:pPr marL="285750" indent="-285750">
              <a:spcAft>
                <a:spcPts val="600"/>
              </a:spcAft>
              <a:buFont typeface="Arial" panose="020B0604020202020204" pitchFamily="34" charset="0"/>
              <a:buChar char="•"/>
            </a:pPr>
            <a:r>
              <a:rPr lang="en-US" sz="1500"/>
              <a:t>Digital Art sprint (create their own unique pieces out of the library we’ll create for them using blender and unity)</a:t>
            </a:r>
            <a:endParaRPr lang="en-US" sz="1500" b="0" i="0">
              <a:effectLst/>
            </a:endParaRPr>
          </a:p>
          <a:p>
            <a:pPr marL="285750" indent="-285750">
              <a:spcAft>
                <a:spcPts val="600"/>
              </a:spcAft>
              <a:buFont typeface="Arial" panose="020B0604020202020204" pitchFamily="34" charset="0"/>
              <a:buChar char="•"/>
            </a:pPr>
            <a:r>
              <a:rPr lang="en-US" sz="1500" b="0" i="0">
                <a:effectLst/>
              </a:rPr>
              <a:t>Recap of key learnings.</a:t>
            </a:r>
          </a:p>
          <a:p>
            <a:pPr>
              <a:spcAft>
                <a:spcPts val="600"/>
              </a:spcAft>
            </a:pPr>
            <a:endParaRPr lang="en-US" sz="1500" noProof="1"/>
          </a:p>
        </p:txBody>
      </p:sp>
      <p:sp>
        <p:nvSpPr>
          <p:cNvPr id="11" name="Date Placeholder 3">
            <a:extLst>
              <a:ext uri="{FF2B5EF4-FFF2-40B4-BE49-F238E27FC236}">
                <a16:creationId xmlns:a16="http://schemas.microsoft.com/office/drawing/2014/main" id="{02BB6D29-8D6F-1081-0B21-0013F1D75B93}"/>
              </a:ext>
            </a:extLst>
          </p:cNvPr>
          <p:cNvSpPr>
            <a:spLocks noGrp="1"/>
          </p:cNvSpPr>
          <p:nvPr>
            <p:ph type="dt" sz="half" idx="10"/>
          </p:nvPr>
        </p:nvSpPr>
        <p:spPr/>
        <p:txBody>
          <a:bodyPr anchor="ctr">
            <a:normAutofit/>
          </a:bodyPr>
          <a:lstStyle/>
          <a:p>
            <a:pPr>
              <a:spcAft>
                <a:spcPts val="600"/>
              </a:spcAft>
            </a:pPr>
            <a:r>
              <a:rPr lang="en-US"/>
              <a:t>20XX</a:t>
            </a:r>
          </a:p>
        </p:txBody>
      </p:sp>
      <p:sp>
        <p:nvSpPr>
          <p:cNvPr id="13" name="Footer Placeholder 4">
            <a:extLst>
              <a:ext uri="{FF2B5EF4-FFF2-40B4-BE49-F238E27FC236}">
                <a16:creationId xmlns:a16="http://schemas.microsoft.com/office/drawing/2014/main" id="{71BD80F2-A1F9-2D02-B191-9C0F804BCBF1}"/>
              </a:ext>
            </a:extLst>
          </p:cNvPr>
          <p:cNvSpPr>
            <a:spLocks noGrp="1"/>
          </p:cNvSpPr>
          <p:nvPr>
            <p:ph type="ftr" sz="quarter" idx="11"/>
          </p:nvPr>
        </p:nvSpPr>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dirty="0" smtClean="0"/>
              <a:pPr>
                <a:spcAft>
                  <a:spcPts val="600"/>
                </a:spcAft>
              </a:pPr>
              <a:t>10</a:t>
            </a:fld>
            <a:endParaRPr lang="en-US"/>
          </a:p>
        </p:txBody>
      </p:sp>
    </p:spTree>
    <p:extLst>
      <p:ext uri="{BB962C8B-B14F-4D97-AF65-F5344CB8AC3E}">
        <p14:creationId xmlns:p14="http://schemas.microsoft.com/office/powerpoint/2010/main" val="7000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26476" y="420175"/>
            <a:ext cx="11339045" cy="2387600"/>
          </a:xfrm>
        </p:spPr>
        <p:txBody>
          <a:bodyPr>
            <a:normAutofit/>
          </a:bodyPr>
          <a:lstStyle/>
          <a:p>
            <a:pPr algn="r"/>
            <a:r>
              <a:rPr lang="en-US"/>
              <a:t>Crafting the future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364734" y="6219878"/>
            <a:ext cx="2827266" cy="638122"/>
          </a:xfrm>
        </p:spPr>
        <p:txBody>
          <a:bodyPr/>
          <a:lstStyle/>
          <a:p>
            <a:r>
              <a:rPr lang="en-US"/>
              <a:t>Carina, Kelechi, Thien</a:t>
            </a:r>
          </a:p>
        </p:txBody>
      </p:sp>
      <p:sp>
        <p:nvSpPr>
          <p:cNvPr id="6" name="Title 1">
            <a:extLst>
              <a:ext uri="{FF2B5EF4-FFF2-40B4-BE49-F238E27FC236}">
                <a16:creationId xmlns:a16="http://schemas.microsoft.com/office/drawing/2014/main" id="{0004877C-77E2-B7DF-A570-9E86C1B9F366}"/>
              </a:ext>
            </a:extLst>
          </p:cNvPr>
          <p:cNvSpPr txBox="1">
            <a:spLocks/>
          </p:cNvSpPr>
          <p:nvPr/>
        </p:nvSpPr>
        <p:spPr>
          <a:xfrm>
            <a:off x="5182094" y="1613975"/>
            <a:ext cx="6583428"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pPr algn="r"/>
            <a:r>
              <a:rPr lang="en-US" sz="2800"/>
              <a:t>Quantum</a:t>
            </a:r>
          </a:p>
          <a:p>
            <a:pPr algn="r"/>
            <a:r>
              <a:rPr lang="en-US" sz="2800"/>
              <a:t>Quirk</a:t>
            </a:r>
          </a:p>
        </p:txBody>
      </p:sp>
      <p:sp>
        <p:nvSpPr>
          <p:cNvPr id="4" name="Title 1">
            <a:extLst>
              <a:ext uri="{FF2B5EF4-FFF2-40B4-BE49-F238E27FC236}">
                <a16:creationId xmlns:a16="http://schemas.microsoft.com/office/drawing/2014/main" id="{324891FB-2438-55F0-05AC-4881F7457C1C}"/>
              </a:ext>
            </a:extLst>
          </p:cNvPr>
          <p:cNvSpPr txBox="1">
            <a:spLocks/>
          </p:cNvSpPr>
          <p:nvPr/>
        </p:nvSpPr>
        <p:spPr>
          <a:xfrm>
            <a:off x="426477" y="781256"/>
            <a:ext cx="11339045"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pPr algn="r"/>
            <a:r>
              <a:rPr lang="en-US" sz="2800"/>
              <a:t>3d printing &amp; AI</a:t>
            </a:r>
          </a:p>
        </p:txBody>
      </p:sp>
    </p:spTree>
    <p:extLst>
      <p:ext uri="{BB962C8B-B14F-4D97-AF65-F5344CB8AC3E}">
        <p14:creationId xmlns:p14="http://schemas.microsoft.com/office/powerpoint/2010/main" val="297445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p:txBody>
          <a:bodyPr anchor="t">
            <a:normAutofit/>
          </a:bodyPr>
          <a:lstStyle/>
          <a:p>
            <a:r>
              <a:rPr lang="en-ZA"/>
              <a:t>tertiary Pitch</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p:txBody>
          <a:bodyPr vert="horz" lIns="91440" tIns="45720" rIns="91440" bIns="45720" rtlCol="0" anchor="t">
            <a:normAutofit/>
          </a:bodyPr>
          <a:lstStyle/>
          <a:p>
            <a:pPr>
              <a:spcBef>
                <a:spcPts val="0"/>
              </a:spcBef>
              <a:spcAft>
                <a:spcPts val="600"/>
              </a:spcAft>
            </a:pPr>
            <a:r>
              <a:rPr lang="en-US" b="0" i="0" dirty="0">
                <a:solidFill>
                  <a:srgbClr val="D1D5DB"/>
                </a:solidFill>
                <a:effectLst/>
                <a:latin typeface="Söhne"/>
              </a:rPr>
              <a:t>teaching kids how </a:t>
            </a:r>
            <a:r>
              <a:rPr lang="en-US" dirty="0">
                <a:solidFill>
                  <a:srgbClr val="D1D5DB"/>
                </a:solidFill>
                <a:latin typeface="Söhne"/>
              </a:rPr>
              <a:t>importance of artists in Art. Using AI to create mock-ups for 3-D Printing. The lesson plan involves teaching how to convert 2-D art pieces into 3d for 3-D printers</a:t>
            </a:r>
          </a:p>
          <a:p>
            <a:pPr>
              <a:spcBef>
                <a:spcPts val="0"/>
              </a:spcBef>
              <a:spcAft>
                <a:spcPts val="600"/>
              </a:spcAft>
            </a:pPr>
            <a:r>
              <a:rPr lang="en-US" b="0" i="0" dirty="0">
                <a:solidFill>
                  <a:srgbClr val="D1D5DB"/>
                </a:solidFill>
                <a:effectLst/>
                <a:latin typeface="Söhne"/>
              </a:rPr>
              <a:t>AI could enhance the design and efficiency of 3D printing processes, while 3D printing, in turn, benefits from AI's capabilities in quality control and predictive maintenance. The collaboration between AI and 3D printing  could reshape how we approach design, manufacturing, and product development.</a:t>
            </a:r>
            <a:endParaRPr lang="en-US" dirty="0"/>
          </a:p>
        </p:txBody>
      </p:sp>
      <p:sp>
        <p:nvSpPr>
          <p:cNvPr id="47" name="Date Placeholder 6">
            <a:extLst>
              <a:ext uri="{FF2B5EF4-FFF2-40B4-BE49-F238E27FC236}">
                <a16:creationId xmlns:a16="http://schemas.microsoft.com/office/drawing/2014/main" id="{6090040F-B254-339D-61DC-DA235B06BA4D}"/>
              </a:ext>
            </a:extLst>
          </p:cNvPr>
          <p:cNvSpPr>
            <a:spLocks noGrp="1"/>
          </p:cNvSpPr>
          <p:nvPr>
            <p:ph type="dt" sz="half" idx="10"/>
          </p:nvPr>
        </p:nvSpPr>
        <p:spPr/>
        <p:txBody>
          <a:bodyPr/>
          <a:lstStyle/>
          <a:p>
            <a:pPr>
              <a:spcAft>
                <a:spcPts val="600"/>
              </a:spcAft>
            </a:pPr>
            <a:r>
              <a:rPr lang="en-US"/>
              <a:t>20XX</a:t>
            </a:r>
          </a:p>
        </p:txBody>
      </p:sp>
      <p:sp>
        <p:nvSpPr>
          <p:cNvPr id="49" name="Footer Placeholder 7">
            <a:extLst>
              <a:ext uri="{FF2B5EF4-FFF2-40B4-BE49-F238E27FC236}">
                <a16:creationId xmlns:a16="http://schemas.microsoft.com/office/drawing/2014/main" id="{296D272C-087E-ECC6-033D-59834AB537C0}"/>
              </a:ext>
            </a:extLst>
          </p:cNvPr>
          <p:cNvSpPr>
            <a:spLocks noGrp="1"/>
          </p:cNvSpPr>
          <p:nvPr>
            <p:ph type="ftr" sz="quarter" idx="11"/>
          </p:nvPr>
        </p:nvSpPr>
        <p:spPr/>
        <p:txBody>
          <a:bodyPr/>
          <a:lstStyle/>
          <a:p>
            <a:pPr>
              <a:spcAft>
                <a:spcPts val="600"/>
              </a:spcAft>
            </a:pPr>
            <a:r>
              <a:rPr lang="en-US"/>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12</a:t>
            </a:fld>
            <a:endParaRPr lang="en-US"/>
          </a:p>
        </p:txBody>
      </p:sp>
    </p:spTree>
    <p:extLst>
      <p:ext uri="{BB962C8B-B14F-4D97-AF65-F5344CB8AC3E}">
        <p14:creationId xmlns:p14="http://schemas.microsoft.com/office/powerpoint/2010/main" val="272305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p:txBody>
          <a:bodyPr/>
          <a:lstStyle/>
          <a:p>
            <a:r>
              <a:rPr lang="en-US"/>
              <a:t>The Tools</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5"/>
          </p:nvPr>
        </p:nvSpPr>
        <p:spPr>
          <a:xfrm>
            <a:off x="4907280" y="2152279"/>
            <a:ext cx="3200400" cy="365760"/>
          </a:xfrm>
        </p:spPr>
        <p:txBody>
          <a:bodyPr/>
          <a:lstStyle/>
          <a:p>
            <a:r>
              <a:rPr lang="en-US"/>
              <a:t>Ai</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3"/>
          </p:nvPr>
        </p:nvSpPr>
        <p:spPr>
          <a:xfrm>
            <a:off x="4907280" y="2681894"/>
            <a:ext cx="3200400" cy="731520"/>
          </a:xfrm>
        </p:spPr>
        <p:txBody>
          <a:bodyPr>
            <a:noAutofit/>
          </a:bodyPr>
          <a:lstStyle/>
          <a:p>
            <a:r>
              <a:rPr lang="en-US"/>
              <a:t>AI is utilized for generative design, where algorithms generate multiple design iterations based on defined parameters. </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6"/>
          </p:nvPr>
        </p:nvSpPr>
        <p:spPr>
          <a:xfrm>
            <a:off x="4937760" y="4267837"/>
            <a:ext cx="3200400" cy="731520"/>
          </a:xfrm>
        </p:spPr>
        <p:txBody>
          <a:bodyPr vert="horz" lIns="91440" tIns="45720" rIns="91440" bIns="45720" rtlCol="0" anchor="t">
            <a:noAutofit/>
          </a:bodyPr>
          <a:lstStyle/>
          <a:p>
            <a:r>
              <a:rPr lang="en-US"/>
              <a:t>As a leading game development platform, Unity offers a comprehensive suite of tools for creating immersive AR experiences. Students will leverage Unity's AR Foundation to seamlessly integrate their Blender-designed characters into the real world. </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p:txBody>
          <a:bodyPr/>
          <a:lstStyle/>
          <a:p>
            <a:fld id="{B5CEABB6-07DC-46E8-9B57-56EC44A396E5}" type="slidenum">
              <a:rPr lang="en-US" smtClean="0"/>
              <a:pPr/>
              <a:t>13</a:t>
            </a:fld>
            <a:endParaRPr lang="en-US"/>
          </a:p>
        </p:txBody>
      </p:sp>
      <p:sp>
        <p:nvSpPr>
          <p:cNvPr id="20" name="Text Placeholder 11">
            <a:extLst>
              <a:ext uri="{FF2B5EF4-FFF2-40B4-BE49-F238E27FC236}">
                <a16:creationId xmlns:a16="http://schemas.microsoft.com/office/drawing/2014/main" id="{37C35B72-D815-5787-71B4-9C3345FB7E3D}"/>
              </a:ext>
            </a:extLst>
          </p:cNvPr>
          <p:cNvSpPr txBox="1">
            <a:spLocks/>
          </p:cNvSpPr>
          <p:nvPr/>
        </p:nvSpPr>
        <p:spPr>
          <a:xfrm>
            <a:off x="5059680" y="3924194"/>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3D PRINTER</a:t>
            </a:r>
          </a:p>
        </p:txBody>
      </p:sp>
    </p:spTree>
    <p:extLst>
      <p:ext uri="{BB962C8B-B14F-4D97-AF65-F5344CB8AC3E}">
        <p14:creationId xmlns:p14="http://schemas.microsoft.com/office/powerpoint/2010/main" val="283848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p:txBody>
          <a:bodyPr>
            <a:normAutofit/>
          </a:bodyPr>
          <a:lstStyle/>
          <a:p>
            <a:r>
              <a:rPr lang="en-US" sz="4000" b="1" i="0">
                <a:effectLst/>
                <a:latin typeface="Söhne"/>
              </a:rPr>
              <a:t>Crafting the future– Course Details</a:t>
            </a:r>
            <a:endParaRPr lang="en-US" sz="400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698301"/>
            <a:ext cx="6800850" cy="3840480"/>
          </a:xfrm>
        </p:spPr>
        <p:txBody>
          <a:bodyPr vert="horz" lIns="91440" tIns="45720" rIns="91440" bIns="45720" rtlCol="0" anchor="t">
            <a:normAutofit/>
          </a:bodyPr>
          <a:lstStyle/>
          <a:p>
            <a:r>
              <a:rPr lang="en-US" sz="1500">
                <a:solidFill>
                  <a:srgbClr val="D1D5DB"/>
                </a:solidFill>
                <a:ea typeface="+mn-lt"/>
                <a:cs typeface="+mn-lt"/>
              </a:rPr>
              <a:t>The workshop aims to provide a glimpse into the exciting world of 3D printing and AI collaboration, with a hands-on mini-project to engage participants in the creative process..</a:t>
            </a:r>
            <a:endParaRPr lang="en-US" sz="1500"/>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p:txBody>
          <a:bodyPr/>
          <a:lstStyle/>
          <a:p>
            <a:fld id="{B5CEABB6-07DC-46E8-9B57-56EC44A396E5}" type="slidenum">
              <a:rPr lang="en-US" smtClean="0"/>
              <a:pPr/>
              <a:t>14</a:t>
            </a:fld>
            <a:endParaRPr lang="en-US"/>
          </a:p>
        </p:txBody>
      </p:sp>
    </p:spTree>
    <p:extLst>
      <p:ext uri="{BB962C8B-B14F-4D97-AF65-F5344CB8AC3E}">
        <p14:creationId xmlns:p14="http://schemas.microsoft.com/office/powerpoint/2010/main" val="27659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p:txBody>
          <a:bodyPr anchor="t">
            <a:normAutofit/>
          </a:bodyPr>
          <a:lstStyle/>
          <a:p>
            <a:r>
              <a:rPr lang="en-US" sz="2800"/>
              <a:t>The curriculum:</a:t>
            </a:r>
            <a:br>
              <a:rPr lang="en-US" sz="2800"/>
            </a:br>
            <a:r>
              <a:rPr lang="en-US" sz="2800" b="1" i="0">
                <a:effectLst/>
              </a:rPr>
              <a:t>Crafting the future</a:t>
            </a:r>
            <a:endParaRPr lang="en-US" sz="280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p:txBody>
          <a:bodyPr vert="horz" lIns="91440" tIns="45720" rIns="91440" bIns="45720" rtlCol="0">
            <a:normAutofit/>
          </a:bodyPr>
          <a:lstStyle/>
          <a:p>
            <a:pPr>
              <a:spcAft>
                <a:spcPts val="600"/>
              </a:spcAft>
            </a:pPr>
            <a:r>
              <a:rPr lang="en-US" sz="1500" b="0" i="0">
                <a:effectLst/>
              </a:rPr>
              <a:t>This micro-course offers our students a rapid introduction to the implementation of AI into 3D design. Participants will engage in a condensed yet immersive exploration, gaining a snapshot of these innovative technologies.</a:t>
            </a:r>
          </a:p>
          <a:p>
            <a:pPr marL="285750" indent="-285750">
              <a:spcAft>
                <a:spcPts val="600"/>
              </a:spcAft>
              <a:buFont typeface="Arial" panose="020B0604020202020204" pitchFamily="34" charset="0"/>
              <a:buChar char="•"/>
            </a:pPr>
            <a:r>
              <a:rPr lang="en-US" sz="1500" b="0" i="0">
                <a:effectLst/>
              </a:rPr>
              <a:t>AI prompts for 3d design</a:t>
            </a:r>
          </a:p>
          <a:p>
            <a:pPr marL="285750" indent="-285750">
              <a:spcAft>
                <a:spcPts val="600"/>
              </a:spcAft>
              <a:buFont typeface="Arial" panose="020B0604020202020204" pitchFamily="34" charset="0"/>
              <a:buChar char="•"/>
            </a:pPr>
            <a:r>
              <a:rPr lang="en-US" sz="1500"/>
              <a:t> Step by step process of altering 2d art pieces into 3d</a:t>
            </a:r>
            <a:endParaRPr lang="en-US" sz="1500" b="0" i="0">
              <a:effectLst/>
            </a:endParaRPr>
          </a:p>
          <a:p>
            <a:pPr marL="285750" indent="-285750">
              <a:spcAft>
                <a:spcPts val="600"/>
              </a:spcAft>
              <a:buFont typeface="Arial" panose="020B0604020202020204" pitchFamily="34" charset="0"/>
              <a:buChar char="•"/>
            </a:pPr>
            <a:r>
              <a:rPr lang="en-US" sz="1500" b="0" i="0">
                <a:effectLst/>
              </a:rPr>
              <a:t>Recap of key learnings.</a:t>
            </a:r>
          </a:p>
          <a:p>
            <a:pPr>
              <a:spcAft>
                <a:spcPts val="600"/>
              </a:spcAft>
            </a:pPr>
            <a:endParaRPr lang="en-US" sz="1500" noProof="1"/>
          </a:p>
        </p:txBody>
      </p:sp>
      <p:sp>
        <p:nvSpPr>
          <p:cNvPr id="11" name="Date Placeholder 3">
            <a:extLst>
              <a:ext uri="{FF2B5EF4-FFF2-40B4-BE49-F238E27FC236}">
                <a16:creationId xmlns:a16="http://schemas.microsoft.com/office/drawing/2014/main" id="{02BB6D29-8D6F-1081-0B21-0013F1D75B93}"/>
              </a:ext>
            </a:extLst>
          </p:cNvPr>
          <p:cNvSpPr>
            <a:spLocks noGrp="1"/>
          </p:cNvSpPr>
          <p:nvPr>
            <p:ph type="dt" sz="half" idx="10"/>
          </p:nvPr>
        </p:nvSpPr>
        <p:spPr/>
        <p:txBody>
          <a:bodyPr anchor="ctr">
            <a:normAutofit/>
          </a:bodyPr>
          <a:lstStyle/>
          <a:p>
            <a:pPr>
              <a:spcAft>
                <a:spcPts val="600"/>
              </a:spcAft>
            </a:pPr>
            <a:r>
              <a:rPr lang="en-US"/>
              <a:t>20XX</a:t>
            </a:r>
          </a:p>
        </p:txBody>
      </p:sp>
      <p:sp>
        <p:nvSpPr>
          <p:cNvPr id="13" name="Footer Placeholder 4">
            <a:extLst>
              <a:ext uri="{FF2B5EF4-FFF2-40B4-BE49-F238E27FC236}">
                <a16:creationId xmlns:a16="http://schemas.microsoft.com/office/drawing/2014/main" id="{71BD80F2-A1F9-2D02-B191-9C0F804BCBF1}"/>
              </a:ext>
            </a:extLst>
          </p:cNvPr>
          <p:cNvSpPr>
            <a:spLocks noGrp="1"/>
          </p:cNvSpPr>
          <p:nvPr>
            <p:ph type="ftr" sz="quarter" idx="11"/>
          </p:nvPr>
        </p:nvSpPr>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15</a:t>
            </a:fld>
            <a:endParaRPr lang="en-US"/>
          </a:p>
        </p:txBody>
      </p:sp>
    </p:spTree>
    <p:extLst>
      <p:ext uri="{BB962C8B-B14F-4D97-AF65-F5344CB8AC3E}">
        <p14:creationId xmlns:p14="http://schemas.microsoft.com/office/powerpoint/2010/main" val="322682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p:txBody>
          <a:bodyPr/>
          <a:lstStyle/>
          <a:p>
            <a:r>
              <a:rPr lang="en-US"/>
              <a:t>Thank you</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16</a:t>
            </a:fld>
            <a:endParaRPr lang="en-US"/>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p:txBody>
          <a:bodyPr anchor="t">
            <a:normAutofit/>
          </a:bodyPr>
          <a:lstStyle/>
          <a:p>
            <a:r>
              <a:rPr lang="en-ZA" dirty="0"/>
              <a:t>The Pitch</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p:txBody>
          <a:bodyPr vert="horz" lIns="91440" tIns="45720" rIns="91440" bIns="45720" rtlCol="0" anchor="t">
            <a:normAutofit/>
          </a:bodyPr>
          <a:lstStyle/>
          <a:p>
            <a:pPr>
              <a:spcBef>
                <a:spcPts val="0"/>
              </a:spcBef>
              <a:spcAft>
                <a:spcPts val="600"/>
              </a:spcAft>
            </a:pPr>
            <a:r>
              <a:rPr lang="en-US" b="0" i="0">
                <a:solidFill>
                  <a:srgbClr val="D1D5DB"/>
                </a:solidFill>
                <a:effectLst/>
                <a:latin typeface="Söhne"/>
              </a:rPr>
              <a:t>Collaborative projects where students bring their characters to life b</a:t>
            </a:r>
            <a:r>
              <a:rPr lang="en-US">
                <a:solidFill>
                  <a:srgbClr val="D1D5DB"/>
                </a:solidFill>
                <a:latin typeface="Söhne"/>
              </a:rPr>
              <a:t>y answering questions about AR and integration.</a:t>
            </a:r>
            <a:r>
              <a:rPr lang="en-US"/>
              <a:t> </a:t>
            </a:r>
            <a:r>
              <a:rPr lang="en-US" b="0" i="0">
                <a:solidFill>
                  <a:srgbClr val="D1D5DB"/>
                </a:solidFill>
                <a:effectLst/>
                <a:latin typeface="Söhne"/>
              </a:rPr>
              <a:t>This hands-on class aims to blend creativity, technology, and storytelling to spark the imagination of students while introducing them to the fundamentals of AR.</a:t>
            </a:r>
          </a:p>
          <a:p>
            <a:pPr>
              <a:spcBef>
                <a:spcPts val="0"/>
              </a:spcBef>
              <a:spcAft>
                <a:spcPts val="600"/>
              </a:spcAft>
            </a:pPr>
            <a:r>
              <a:rPr lang="en-US" b="0" i="0">
                <a:solidFill>
                  <a:srgbClr val="D1D5DB"/>
                </a:solidFill>
                <a:effectLst/>
                <a:latin typeface="Söhne"/>
              </a:rPr>
              <a:t>Integrating Blender and Unity into the curriculum will provide students with valuable hands-on experience in both character design and AR development</a:t>
            </a:r>
            <a:endParaRPr lang="en-US"/>
          </a:p>
        </p:txBody>
      </p:sp>
      <p:sp>
        <p:nvSpPr>
          <p:cNvPr id="47" name="Date Placeholder 6">
            <a:extLst>
              <a:ext uri="{FF2B5EF4-FFF2-40B4-BE49-F238E27FC236}">
                <a16:creationId xmlns:a16="http://schemas.microsoft.com/office/drawing/2014/main" id="{6090040F-B254-339D-61DC-DA235B06BA4D}"/>
              </a:ext>
            </a:extLst>
          </p:cNvPr>
          <p:cNvSpPr>
            <a:spLocks noGrp="1"/>
          </p:cNvSpPr>
          <p:nvPr>
            <p:ph type="dt" sz="half" idx="10"/>
          </p:nvPr>
        </p:nvSpPr>
        <p:spPr/>
        <p:txBody>
          <a:bodyPr/>
          <a:lstStyle/>
          <a:p>
            <a:pPr>
              <a:spcAft>
                <a:spcPts val="600"/>
              </a:spcAft>
            </a:pPr>
            <a:r>
              <a:rPr lang="en-US"/>
              <a:t>20XX</a:t>
            </a:r>
          </a:p>
        </p:txBody>
      </p:sp>
      <p:sp>
        <p:nvSpPr>
          <p:cNvPr id="49" name="Footer Placeholder 7">
            <a:extLst>
              <a:ext uri="{FF2B5EF4-FFF2-40B4-BE49-F238E27FC236}">
                <a16:creationId xmlns:a16="http://schemas.microsoft.com/office/drawing/2014/main" id="{296D272C-087E-ECC6-033D-59834AB537C0}"/>
              </a:ext>
            </a:extLst>
          </p:cNvPr>
          <p:cNvSpPr>
            <a:spLocks noGrp="1"/>
          </p:cNvSpPr>
          <p:nvPr>
            <p:ph type="ftr" sz="quarter" idx="11"/>
          </p:nvPr>
        </p:nvSpPr>
        <p:spPr/>
        <p:txBody>
          <a:bodyPr/>
          <a:lstStyle/>
          <a:p>
            <a:pPr>
              <a:spcAft>
                <a:spcPts val="600"/>
              </a:spcAft>
            </a:pPr>
            <a:r>
              <a:rPr lang="en-US"/>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2</a:t>
            </a:fld>
            <a:endParaRPr lang="en-US"/>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p:txBody>
          <a:bodyPr/>
          <a:lstStyle/>
          <a:p>
            <a:r>
              <a:rPr lang="en-US"/>
              <a:t>The Tools</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5"/>
          </p:nvPr>
        </p:nvSpPr>
        <p:spPr>
          <a:xfrm>
            <a:off x="4907280" y="2152279"/>
            <a:ext cx="3200400" cy="365760"/>
          </a:xfrm>
        </p:spPr>
        <p:txBody>
          <a:bodyPr/>
          <a:lstStyle/>
          <a:p>
            <a:r>
              <a:rPr lang="en-US" err="1"/>
              <a:t>Ar</a:t>
            </a:r>
            <a:endParaRPr lang="en-US"/>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3"/>
          </p:nvPr>
        </p:nvSpPr>
        <p:spPr>
          <a:xfrm>
            <a:off x="4907280" y="2681894"/>
            <a:ext cx="3200400" cy="731520"/>
          </a:xfrm>
        </p:spPr>
        <p:txBody>
          <a:bodyPr>
            <a:noAutofit/>
          </a:bodyPr>
          <a:lstStyle/>
          <a:p>
            <a:r>
              <a:rPr lang="en-US"/>
              <a:t>Enhance the real-world environment by overlaying digital information and content. </a:t>
            </a:r>
          </a:p>
        </p:txBody>
      </p:sp>
      <p:sp>
        <p:nvSpPr>
          <p:cNvPr id="12" name="Text Placeholder 11">
            <a:extLst>
              <a:ext uri="{FF2B5EF4-FFF2-40B4-BE49-F238E27FC236}">
                <a16:creationId xmlns:a16="http://schemas.microsoft.com/office/drawing/2014/main" id="{A362CE44-B978-33B0-7606-5E9C00F25508}"/>
              </a:ext>
            </a:extLst>
          </p:cNvPr>
          <p:cNvSpPr>
            <a:spLocks noGrp="1"/>
          </p:cNvSpPr>
          <p:nvPr>
            <p:ph type="body" sz="quarter" idx="17"/>
          </p:nvPr>
        </p:nvSpPr>
        <p:spPr>
          <a:xfrm>
            <a:off x="8092440" y="1858644"/>
            <a:ext cx="3200400" cy="365760"/>
          </a:xfrm>
        </p:spPr>
        <p:txBody>
          <a:bodyPr/>
          <a:lstStyle/>
          <a:p>
            <a:r>
              <a:rPr lang="en-US"/>
              <a:t>Blender</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6"/>
          </p:nvPr>
        </p:nvSpPr>
        <p:spPr>
          <a:xfrm>
            <a:off x="4937760" y="4267837"/>
            <a:ext cx="3200400" cy="731520"/>
          </a:xfrm>
        </p:spPr>
        <p:txBody>
          <a:bodyPr vert="horz" lIns="91440" tIns="45720" rIns="91440" bIns="45720" rtlCol="0" anchor="t">
            <a:noAutofit/>
          </a:bodyPr>
          <a:lstStyle/>
          <a:p>
            <a:r>
              <a:rPr lang="en-US"/>
              <a:t>As a leading game development platform, Unity offers a comprehensive suite of tools for creating immersive AR experiences. Students will leverage Unity's AR Foundation to seamlessly integrate their Blender-designed characters into the real world. </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p:txBody>
          <a:bodyPr/>
          <a:lstStyle/>
          <a:p>
            <a:fld id="{B5CEABB6-07DC-46E8-9B57-56EC44A396E5}" type="slidenum">
              <a:rPr lang="en-US" smtClean="0"/>
              <a:pPr/>
              <a:t>3</a:t>
            </a:fld>
            <a:endParaRPr lang="en-US"/>
          </a:p>
        </p:txBody>
      </p:sp>
      <p:sp>
        <p:nvSpPr>
          <p:cNvPr id="20" name="Text Placeholder 11">
            <a:extLst>
              <a:ext uri="{FF2B5EF4-FFF2-40B4-BE49-F238E27FC236}">
                <a16:creationId xmlns:a16="http://schemas.microsoft.com/office/drawing/2014/main" id="{37C35B72-D815-5787-71B4-9C3345FB7E3D}"/>
              </a:ext>
            </a:extLst>
          </p:cNvPr>
          <p:cNvSpPr txBox="1">
            <a:spLocks/>
          </p:cNvSpPr>
          <p:nvPr/>
        </p:nvSpPr>
        <p:spPr>
          <a:xfrm>
            <a:off x="5059680" y="3924194"/>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Unity</a:t>
            </a:r>
          </a:p>
        </p:txBody>
      </p:sp>
      <p:sp>
        <p:nvSpPr>
          <p:cNvPr id="3" name="TextBox 2">
            <a:extLst>
              <a:ext uri="{FF2B5EF4-FFF2-40B4-BE49-F238E27FC236}">
                <a16:creationId xmlns:a16="http://schemas.microsoft.com/office/drawing/2014/main" id="{1983346E-1CDB-CD4B-20C5-34D09C35321E}"/>
              </a:ext>
            </a:extLst>
          </p:cNvPr>
          <p:cNvSpPr txBox="1"/>
          <p:nvPr/>
        </p:nvSpPr>
        <p:spPr>
          <a:xfrm>
            <a:off x="8205141" y="2334919"/>
            <a:ext cx="381564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Blender is a powerful and open-source 3D modeling and animation software that serves as the creative canvas for our program. With an intuitive interface, Blender empowers students to bring their characters to life in three dimensions.</a:t>
            </a:r>
          </a:p>
          <a:p>
            <a:endParaRPr lang="en-US"/>
          </a:p>
          <a:p>
            <a:endParaRPr lang="en-US"/>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p:txBody>
          <a:bodyPr>
            <a:normAutofit/>
          </a:bodyPr>
          <a:lstStyle/>
          <a:p>
            <a:r>
              <a:rPr lang="en-US" sz="4000" b="1" i="0">
                <a:effectLst/>
                <a:latin typeface="Söhne"/>
              </a:rPr>
              <a:t>Blending Augmented Reality– Course Details</a:t>
            </a:r>
            <a:endParaRPr lang="en-US" sz="400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698301"/>
            <a:ext cx="6800850" cy="3840480"/>
          </a:xfrm>
        </p:spPr>
        <p:txBody>
          <a:bodyPr vert="horz" lIns="91440" tIns="45720" rIns="91440" bIns="45720" rtlCol="0" anchor="t">
            <a:normAutofit/>
          </a:bodyPr>
          <a:lstStyle/>
          <a:p>
            <a:r>
              <a:rPr lang="en-US" sz="1500">
                <a:solidFill>
                  <a:srgbClr val="D1D5DB"/>
                </a:solidFill>
                <a:ea typeface="+mn-lt"/>
                <a:cs typeface="+mn-lt"/>
              </a:rPr>
              <a:t>The workshop will engage a dynamic group of students in an interactive session centered around the timeless classic game, Operation. Participants will skillfully place various objects into the character's designated openings. The assets for this engaging activity will be crafted using Blender and seamlessly integrated into Unity for a captivating and immersive experience.</a:t>
            </a:r>
            <a:endParaRPr lang="en-US" sz="1500"/>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p:txBody>
          <a:bodyPr/>
          <a:lstStyle/>
          <a:p>
            <a:fld id="{B5CEABB6-07DC-46E8-9B57-56EC44A396E5}" type="slidenum">
              <a:rPr lang="en-US" smtClean="0"/>
              <a:pPr/>
              <a:t>4</a:t>
            </a:fld>
            <a:endParaRPr lang="en-US"/>
          </a:p>
        </p:txBody>
      </p:sp>
    </p:spTree>
    <p:extLst>
      <p:ext uri="{BB962C8B-B14F-4D97-AF65-F5344CB8AC3E}">
        <p14:creationId xmlns:p14="http://schemas.microsoft.com/office/powerpoint/2010/main" val="261675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p:txBody>
          <a:bodyPr anchor="t">
            <a:normAutofit/>
          </a:bodyPr>
          <a:lstStyle/>
          <a:p>
            <a:r>
              <a:rPr lang="en-US" sz="2800"/>
              <a:t>The curriculum:</a:t>
            </a:r>
            <a:br>
              <a:rPr lang="en-US" sz="2800"/>
            </a:br>
            <a:r>
              <a:rPr lang="en-US" sz="2800" b="1" i="0">
                <a:effectLst/>
              </a:rPr>
              <a:t>Blending Augmented Reality</a:t>
            </a:r>
            <a:endParaRPr lang="en-US" sz="280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p:txBody>
          <a:bodyPr vert="horz" lIns="91440" tIns="45720" rIns="91440" bIns="45720" rtlCol="0">
            <a:normAutofit/>
          </a:bodyPr>
          <a:lstStyle/>
          <a:p>
            <a:pPr>
              <a:spcAft>
                <a:spcPts val="600"/>
              </a:spcAft>
            </a:pPr>
            <a:r>
              <a:rPr lang="en-US" sz="1500" b="0" i="0">
                <a:effectLst/>
              </a:rPr>
              <a:t>This one-hour micro-course offers our students a rapid introduction to the dynamic combination of Leap Motion and Augmented Reality (AR). Participants will engage in a condensed yet immersive exploration, gaining a snapshot of these innovative technologies.</a:t>
            </a:r>
          </a:p>
          <a:p>
            <a:pPr marL="285750" indent="-285750">
              <a:spcAft>
                <a:spcPts val="600"/>
              </a:spcAft>
              <a:buFont typeface="Arial" panose="020B0604020202020204" pitchFamily="34" charset="0"/>
              <a:buChar char="•"/>
            </a:pPr>
            <a:r>
              <a:rPr lang="en-US" sz="1500"/>
              <a:t>B</a:t>
            </a:r>
            <a:r>
              <a:rPr lang="en-US" sz="1500" b="0" i="0">
                <a:effectLst/>
              </a:rPr>
              <a:t>rief overview of </a:t>
            </a:r>
            <a:r>
              <a:rPr lang="en-US" sz="1500"/>
              <a:t>Blender</a:t>
            </a:r>
            <a:r>
              <a:rPr lang="en-US" sz="1500" b="0" i="0">
                <a:effectLst/>
              </a:rPr>
              <a:t> and Unity in AR.</a:t>
            </a:r>
          </a:p>
          <a:p>
            <a:pPr marL="285750" indent="-285750">
              <a:spcAft>
                <a:spcPts val="600"/>
              </a:spcAft>
              <a:buFont typeface="Arial" panose="020B0604020202020204" pitchFamily="34" charset="0"/>
              <a:buChar char="•"/>
            </a:pPr>
            <a:r>
              <a:rPr lang="en-US" sz="1500"/>
              <a:t> Gameplay experience</a:t>
            </a:r>
            <a:endParaRPr lang="en-US" sz="1500" b="0" i="0">
              <a:effectLst/>
            </a:endParaRPr>
          </a:p>
          <a:p>
            <a:pPr marL="285750" indent="-285750">
              <a:spcAft>
                <a:spcPts val="600"/>
              </a:spcAft>
              <a:buFont typeface="Arial" panose="020B0604020202020204" pitchFamily="34" charset="0"/>
              <a:buChar char="•"/>
            </a:pPr>
            <a:r>
              <a:rPr lang="en-US" sz="1500" b="0" i="0">
                <a:effectLst/>
              </a:rPr>
              <a:t>Recap of key learnings.</a:t>
            </a:r>
          </a:p>
          <a:p>
            <a:pPr>
              <a:spcAft>
                <a:spcPts val="600"/>
              </a:spcAft>
            </a:pPr>
            <a:endParaRPr lang="en-US" sz="1500" noProof="1"/>
          </a:p>
        </p:txBody>
      </p:sp>
      <p:sp>
        <p:nvSpPr>
          <p:cNvPr id="11" name="Date Placeholder 3">
            <a:extLst>
              <a:ext uri="{FF2B5EF4-FFF2-40B4-BE49-F238E27FC236}">
                <a16:creationId xmlns:a16="http://schemas.microsoft.com/office/drawing/2014/main" id="{02BB6D29-8D6F-1081-0B21-0013F1D75B93}"/>
              </a:ext>
            </a:extLst>
          </p:cNvPr>
          <p:cNvSpPr>
            <a:spLocks noGrp="1"/>
          </p:cNvSpPr>
          <p:nvPr>
            <p:ph type="dt" sz="half" idx="10"/>
          </p:nvPr>
        </p:nvSpPr>
        <p:spPr/>
        <p:txBody>
          <a:bodyPr anchor="ctr">
            <a:normAutofit/>
          </a:bodyPr>
          <a:lstStyle/>
          <a:p>
            <a:pPr>
              <a:spcAft>
                <a:spcPts val="600"/>
              </a:spcAft>
            </a:pPr>
            <a:r>
              <a:rPr lang="en-US"/>
              <a:t>20XX</a:t>
            </a:r>
          </a:p>
        </p:txBody>
      </p:sp>
      <p:sp>
        <p:nvSpPr>
          <p:cNvPr id="13" name="Footer Placeholder 4">
            <a:extLst>
              <a:ext uri="{FF2B5EF4-FFF2-40B4-BE49-F238E27FC236}">
                <a16:creationId xmlns:a16="http://schemas.microsoft.com/office/drawing/2014/main" id="{71BD80F2-A1F9-2D02-B191-9C0F804BCBF1}"/>
              </a:ext>
            </a:extLst>
          </p:cNvPr>
          <p:cNvSpPr>
            <a:spLocks noGrp="1"/>
          </p:cNvSpPr>
          <p:nvPr>
            <p:ph type="ftr" sz="quarter" idx="11"/>
          </p:nvPr>
        </p:nvSpPr>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814051" y="258098"/>
            <a:ext cx="10084207" cy="2387600"/>
          </a:xfrm>
        </p:spPr>
        <p:txBody>
          <a:bodyPr>
            <a:normAutofit/>
          </a:bodyPr>
          <a:lstStyle/>
          <a:p>
            <a:pPr algn="r"/>
            <a:r>
              <a:rPr lang="en-US" sz="6600"/>
              <a:t>Immersive Artistry: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364734" y="6219878"/>
            <a:ext cx="2827266" cy="638122"/>
          </a:xfrm>
        </p:spPr>
        <p:txBody>
          <a:bodyPr/>
          <a:lstStyle/>
          <a:p>
            <a:r>
              <a:rPr lang="en-US"/>
              <a:t>Carina, Kelechi, Thien</a:t>
            </a:r>
          </a:p>
        </p:txBody>
      </p:sp>
      <p:sp>
        <p:nvSpPr>
          <p:cNvPr id="6" name="Title 1">
            <a:extLst>
              <a:ext uri="{FF2B5EF4-FFF2-40B4-BE49-F238E27FC236}">
                <a16:creationId xmlns:a16="http://schemas.microsoft.com/office/drawing/2014/main" id="{0004877C-77E2-B7DF-A570-9E86C1B9F366}"/>
              </a:ext>
            </a:extLst>
          </p:cNvPr>
          <p:cNvSpPr txBox="1">
            <a:spLocks/>
          </p:cNvSpPr>
          <p:nvPr/>
        </p:nvSpPr>
        <p:spPr>
          <a:xfrm>
            <a:off x="5314830" y="2045188"/>
            <a:ext cx="6583428"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pPr algn="r"/>
            <a:r>
              <a:rPr lang="en-US" sz="2800"/>
              <a:t>Quantum</a:t>
            </a:r>
          </a:p>
          <a:p>
            <a:pPr algn="r"/>
            <a:r>
              <a:rPr lang="en-US" sz="2800"/>
              <a:t>Quirk</a:t>
            </a:r>
          </a:p>
        </p:txBody>
      </p:sp>
      <p:sp>
        <p:nvSpPr>
          <p:cNvPr id="4" name="Title 1">
            <a:extLst>
              <a:ext uri="{FF2B5EF4-FFF2-40B4-BE49-F238E27FC236}">
                <a16:creationId xmlns:a16="http://schemas.microsoft.com/office/drawing/2014/main" id="{8DCCA69A-E1A1-812B-D207-04492B832777}"/>
              </a:ext>
            </a:extLst>
          </p:cNvPr>
          <p:cNvSpPr txBox="1">
            <a:spLocks/>
          </p:cNvSpPr>
          <p:nvPr/>
        </p:nvSpPr>
        <p:spPr>
          <a:xfrm>
            <a:off x="1814050" y="851388"/>
            <a:ext cx="10084207"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pPr algn="r"/>
            <a:r>
              <a:rPr lang="en-US" sz="4400"/>
              <a:t>AR &amp; </a:t>
            </a:r>
            <a:r>
              <a:rPr lang="en-US" sz="4400" err="1"/>
              <a:t>aRTVIVE</a:t>
            </a:r>
            <a:endParaRPr lang="en-US" sz="4400"/>
          </a:p>
        </p:txBody>
      </p:sp>
    </p:spTree>
    <p:extLst>
      <p:ext uri="{BB962C8B-B14F-4D97-AF65-F5344CB8AC3E}">
        <p14:creationId xmlns:p14="http://schemas.microsoft.com/office/powerpoint/2010/main" val="352407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p:txBody>
          <a:bodyPr anchor="t">
            <a:normAutofit/>
          </a:bodyPr>
          <a:lstStyle/>
          <a:p>
            <a:r>
              <a:rPr lang="en-ZA"/>
              <a:t>secondary Pitch</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p:txBody>
          <a:bodyPr vert="horz" lIns="91440" tIns="45720" rIns="91440" bIns="45720" rtlCol="0" anchor="t">
            <a:normAutofit/>
          </a:bodyPr>
          <a:lstStyle/>
          <a:p>
            <a:pPr>
              <a:spcBef>
                <a:spcPts val="0"/>
              </a:spcBef>
              <a:spcAft>
                <a:spcPts val="600"/>
              </a:spcAft>
            </a:pPr>
            <a:r>
              <a:rPr lang="en-US">
                <a:solidFill>
                  <a:srgbClr val="D1D5DB"/>
                </a:solidFill>
                <a:latin typeface="Söhne"/>
                <a:ea typeface="+mn-lt"/>
                <a:cs typeface="+mn-lt"/>
              </a:rPr>
              <a:t>We'll leverage </a:t>
            </a:r>
            <a:r>
              <a:rPr lang="en-US" err="1">
                <a:solidFill>
                  <a:srgbClr val="D1D5DB"/>
                </a:solidFill>
                <a:latin typeface="Söhne"/>
                <a:ea typeface="+mn-lt"/>
                <a:cs typeface="+mn-lt"/>
              </a:rPr>
              <a:t>Artvive</a:t>
            </a:r>
            <a:r>
              <a:rPr lang="en-US">
                <a:solidFill>
                  <a:srgbClr val="D1D5DB"/>
                </a:solidFill>
                <a:latin typeface="Söhne"/>
                <a:ea typeface="+mn-lt"/>
                <a:cs typeface="+mn-lt"/>
              </a:rPr>
              <a:t> to guide students to seamlessly integrating their 2D artworks with a curated 3D animated library, empowering them to enhance their creative pieces.</a:t>
            </a:r>
            <a:endParaRPr lang="en-US"/>
          </a:p>
        </p:txBody>
      </p:sp>
      <p:sp>
        <p:nvSpPr>
          <p:cNvPr id="47" name="Date Placeholder 6">
            <a:extLst>
              <a:ext uri="{FF2B5EF4-FFF2-40B4-BE49-F238E27FC236}">
                <a16:creationId xmlns:a16="http://schemas.microsoft.com/office/drawing/2014/main" id="{6090040F-B254-339D-61DC-DA235B06BA4D}"/>
              </a:ext>
            </a:extLst>
          </p:cNvPr>
          <p:cNvSpPr>
            <a:spLocks noGrp="1"/>
          </p:cNvSpPr>
          <p:nvPr>
            <p:ph type="dt" sz="half" idx="10"/>
          </p:nvPr>
        </p:nvSpPr>
        <p:spPr/>
        <p:txBody>
          <a:bodyPr/>
          <a:lstStyle/>
          <a:p>
            <a:pPr>
              <a:spcAft>
                <a:spcPts val="600"/>
              </a:spcAft>
            </a:pPr>
            <a:r>
              <a:rPr lang="en-US"/>
              <a:t>20XX</a:t>
            </a:r>
          </a:p>
        </p:txBody>
      </p:sp>
      <p:sp>
        <p:nvSpPr>
          <p:cNvPr id="49" name="Footer Placeholder 7">
            <a:extLst>
              <a:ext uri="{FF2B5EF4-FFF2-40B4-BE49-F238E27FC236}">
                <a16:creationId xmlns:a16="http://schemas.microsoft.com/office/drawing/2014/main" id="{296D272C-087E-ECC6-033D-59834AB537C0}"/>
              </a:ext>
            </a:extLst>
          </p:cNvPr>
          <p:cNvSpPr>
            <a:spLocks noGrp="1"/>
          </p:cNvSpPr>
          <p:nvPr>
            <p:ph type="ftr" sz="quarter" idx="11"/>
          </p:nvPr>
        </p:nvSpPr>
        <p:spPr/>
        <p:txBody>
          <a:bodyPr/>
          <a:lstStyle/>
          <a:p>
            <a:pPr>
              <a:spcAft>
                <a:spcPts val="600"/>
              </a:spcAft>
            </a:pPr>
            <a:r>
              <a:rPr lang="en-US"/>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dirty="0" smtClean="0"/>
              <a:pPr>
                <a:spcAft>
                  <a:spcPts val="600"/>
                </a:spcAft>
              </a:pPr>
              <a:t>7</a:t>
            </a:fld>
            <a:endParaRPr lang="en-US"/>
          </a:p>
        </p:txBody>
      </p:sp>
    </p:spTree>
    <p:extLst>
      <p:ext uri="{BB962C8B-B14F-4D97-AF65-F5344CB8AC3E}">
        <p14:creationId xmlns:p14="http://schemas.microsoft.com/office/powerpoint/2010/main" val="584347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p:txBody>
          <a:bodyPr/>
          <a:lstStyle/>
          <a:p>
            <a:r>
              <a:rPr lang="en-US"/>
              <a:t>The Tools</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5"/>
          </p:nvPr>
        </p:nvSpPr>
        <p:spPr>
          <a:xfrm>
            <a:off x="4907280" y="2087389"/>
            <a:ext cx="3200400" cy="365760"/>
          </a:xfrm>
        </p:spPr>
        <p:txBody>
          <a:bodyPr vert="horz" lIns="91440" tIns="45720" rIns="91440" bIns="45720" rtlCol="0" anchor="t">
            <a:noAutofit/>
          </a:bodyPr>
          <a:lstStyle/>
          <a:p>
            <a:r>
              <a:rPr lang="en-US" err="1"/>
              <a:t>artivive</a:t>
            </a:r>
            <a:endParaRPr lang="en-US"/>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3"/>
          </p:nvPr>
        </p:nvSpPr>
        <p:spPr>
          <a:xfrm>
            <a:off x="4934739" y="2510272"/>
            <a:ext cx="3200400" cy="731520"/>
          </a:xfrm>
        </p:spPr>
        <p:txBody>
          <a:bodyPr vert="horz" lIns="91440" tIns="45720" rIns="91440" bIns="45720" rtlCol="0" anchor="t">
            <a:noAutofit/>
          </a:bodyPr>
          <a:lstStyle/>
          <a:p>
            <a:r>
              <a:rPr lang="en-US"/>
              <a:t>We will be using Artivive to create the AR versions of their art.</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p:txBody>
          <a:bodyPr/>
          <a:lstStyle/>
          <a:p>
            <a:fld id="{B5CEABB6-07DC-46E8-9B57-56EC44A396E5}" type="slidenum">
              <a:rPr lang="en-US" dirty="0" smtClean="0"/>
              <a:pPr/>
              <a:t>8</a:t>
            </a:fld>
            <a:endParaRPr lang="en-US"/>
          </a:p>
        </p:txBody>
      </p:sp>
      <p:sp>
        <p:nvSpPr>
          <p:cNvPr id="11" name="Text Placeholder 5">
            <a:extLst>
              <a:ext uri="{FF2B5EF4-FFF2-40B4-BE49-F238E27FC236}">
                <a16:creationId xmlns:a16="http://schemas.microsoft.com/office/drawing/2014/main" id="{94DA8D20-D527-AAD8-4D5A-DFF7D357428B}"/>
              </a:ext>
            </a:extLst>
          </p:cNvPr>
          <p:cNvSpPr txBox="1">
            <a:spLocks/>
          </p:cNvSpPr>
          <p:nvPr/>
        </p:nvSpPr>
        <p:spPr>
          <a:xfrm>
            <a:off x="4936763" y="3697980"/>
            <a:ext cx="3200400" cy="365760"/>
          </a:xfrm>
          <a:prstGeom prst="rect">
            <a:avLst/>
          </a:prstGeom>
        </p:spPr>
        <p:txBody>
          <a:bodyPr vert="horz" lIns="91440" tIns="45720" rIns="91440" bIns="45720" rtlCol="0" anchor="t">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a:t>bLENDER</a:t>
            </a:r>
            <a:endParaRPr lang="en-US"/>
          </a:p>
        </p:txBody>
      </p:sp>
      <p:sp>
        <p:nvSpPr>
          <p:cNvPr id="13" name="Text Placeholder 4">
            <a:extLst>
              <a:ext uri="{FF2B5EF4-FFF2-40B4-BE49-F238E27FC236}">
                <a16:creationId xmlns:a16="http://schemas.microsoft.com/office/drawing/2014/main" id="{006ABF91-0BAF-1CBC-AD05-C8F756819E3A}"/>
              </a:ext>
            </a:extLst>
          </p:cNvPr>
          <p:cNvSpPr txBox="1">
            <a:spLocks/>
          </p:cNvSpPr>
          <p:nvPr/>
        </p:nvSpPr>
        <p:spPr>
          <a:xfrm>
            <a:off x="4938453" y="4115840"/>
            <a:ext cx="3200400" cy="731520"/>
          </a:xfrm>
          <a:prstGeom prst="rect">
            <a:avLst/>
          </a:prstGeom>
        </p:spPr>
        <p:txBody>
          <a:bodyPr vert="horz" lIns="91440" tIns="45720" rIns="91440" bIns="45720" rtlCol="0" anchor="t">
            <a:no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We will be creating the library of animations for the students to use in their 3D works.</a:t>
            </a:r>
          </a:p>
        </p:txBody>
      </p:sp>
    </p:spTree>
    <p:extLst>
      <p:ext uri="{BB962C8B-B14F-4D97-AF65-F5344CB8AC3E}">
        <p14:creationId xmlns:p14="http://schemas.microsoft.com/office/powerpoint/2010/main" val="3903936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p:txBody>
          <a:bodyPr>
            <a:normAutofit/>
          </a:bodyPr>
          <a:lstStyle/>
          <a:p>
            <a:r>
              <a:rPr lang="en-US" sz="4000" b="1" i="0">
                <a:effectLst/>
                <a:latin typeface="Söhne"/>
              </a:rPr>
              <a:t>Immersive artistry – Course Details</a:t>
            </a:r>
            <a:endParaRPr lang="en-US" sz="400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698301"/>
            <a:ext cx="6800850" cy="3840480"/>
          </a:xfrm>
        </p:spPr>
        <p:txBody>
          <a:bodyPr vert="horz" lIns="91440" tIns="45720" rIns="91440" bIns="45720" rtlCol="0" anchor="t">
            <a:normAutofit/>
          </a:bodyPr>
          <a:lstStyle/>
          <a:p>
            <a:r>
              <a:rPr lang="en-US" sz="1500">
                <a:solidFill>
                  <a:srgbClr val="D1D5DB"/>
                </a:solidFill>
                <a:ea typeface="+mn-lt"/>
                <a:cs typeface="+mn-lt"/>
              </a:rPr>
              <a:t>This condensed workshop provides a snapshot of the possibilities of AR art creation using </a:t>
            </a:r>
            <a:r>
              <a:rPr lang="en-US" sz="1500" err="1">
                <a:solidFill>
                  <a:srgbClr val="D1D5DB"/>
                </a:solidFill>
                <a:ea typeface="+mn-lt"/>
                <a:cs typeface="+mn-lt"/>
              </a:rPr>
              <a:t>Artvive</a:t>
            </a:r>
            <a:r>
              <a:rPr lang="en-US" sz="1500">
                <a:solidFill>
                  <a:srgbClr val="D1D5DB"/>
                </a:solidFill>
                <a:ea typeface="+mn-lt"/>
                <a:cs typeface="+mn-lt"/>
              </a:rPr>
              <a:t> within a limited timeframe, offering participants a taste of their creative potential within augmented reality.</a:t>
            </a:r>
            <a:endParaRPr lang="en-US" sz="1500"/>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p:txBody>
          <a:bodyPr/>
          <a:lstStyle/>
          <a:p>
            <a:fld id="{B5CEABB6-07DC-46E8-9B57-56EC44A396E5}" type="slidenum">
              <a:rPr lang="en-US" dirty="0" smtClean="0"/>
              <a:pPr/>
              <a:t>9</a:t>
            </a:fld>
            <a:endParaRPr lang="en-US"/>
          </a:p>
        </p:txBody>
      </p:sp>
    </p:spTree>
    <p:extLst>
      <p:ext uri="{BB962C8B-B14F-4D97-AF65-F5344CB8AC3E}">
        <p14:creationId xmlns:p14="http://schemas.microsoft.com/office/powerpoint/2010/main" val="1807745030"/>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958EA2"/>
      </a:dk2>
      <a:lt2>
        <a:srgbClr val="958EA2"/>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74F64808F61E40BE04E14B6E560150" ma:contentTypeVersion="17" ma:contentTypeDescription="Create a new document." ma:contentTypeScope="" ma:versionID="471d04a29f2751aefc159f759712fe0c">
  <xsd:schema xmlns:xsd="http://www.w3.org/2001/XMLSchema" xmlns:xs="http://www.w3.org/2001/XMLSchema" xmlns:p="http://schemas.microsoft.com/office/2006/metadata/properties" xmlns:ns3="1ab65317-e2c7-4f6d-8e7d-d1d0fbe26b52" xmlns:ns4="2f5aa1ff-b193-4189-b8ad-dbce9c4a17df" targetNamespace="http://schemas.microsoft.com/office/2006/metadata/properties" ma:root="true" ma:fieldsID="7ced1f7fff65c6f65fc4c1b349f18d7f" ns3:_="" ns4:_="">
    <xsd:import namespace="1ab65317-e2c7-4f6d-8e7d-d1d0fbe26b52"/>
    <xsd:import namespace="2f5aa1ff-b193-4189-b8ad-dbce9c4a17d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ObjectDetectorVersions" minOccurs="0"/>
                <xsd:element ref="ns3:MediaServiceDateTaken" minOccurs="0"/>
                <xsd:element ref="ns3:MediaServiceSystem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b65317-e2c7-4f6d-8e7d-d1d0fbe26b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_activity" ma:index="16"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f5aa1ff-b193-4189-b8ad-dbce9c4a17d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1ab65317-e2c7-4f6d-8e7d-d1d0fbe26b52" xsi:nil="true"/>
    <_activity xmlns="1ab65317-e2c7-4f6d-8e7d-d1d0fbe26b52" xsi:nil="true"/>
  </documentManagement>
</p:properties>
</file>

<file path=customXml/itemProps1.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2.xml><?xml version="1.0" encoding="utf-8"?>
<ds:datastoreItem xmlns:ds="http://schemas.openxmlformats.org/officeDocument/2006/customXml" ds:itemID="{9DD17B40-470E-486C-ABED-C449C7EF93E7}">
  <ds:schemaRefs>
    <ds:schemaRef ds:uri="1ab65317-e2c7-4f6d-8e7d-d1d0fbe26b52"/>
    <ds:schemaRef ds:uri="2f5aa1ff-b193-4189-b8ad-dbce9c4a17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B19A930-1B99-4E6A-8FC0-F4EC96DB90CA}">
  <ds:schemaRefs>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2f5aa1ff-b193-4189-b8ad-dbce9c4a17df"/>
    <ds:schemaRef ds:uri="http://purl.org/dc/terms/"/>
    <ds:schemaRef ds:uri="http://purl.org/dc/dcmitype/"/>
    <ds:schemaRef ds:uri="http://schemas.openxmlformats.org/package/2006/metadata/core-properties"/>
    <ds:schemaRef ds:uri="1ab65317-e2c7-4f6d-8e7d-d1d0fbe26b52"/>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814</Words>
  <Application>Microsoft Office PowerPoint</Application>
  <PresentationFormat>Widescreen</PresentationFormat>
  <Paragraphs>90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Söhne</vt:lpstr>
      <vt:lpstr>Office Theme</vt:lpstr>
      <vt:lpstr>BLENDING AR</vt:lpstr>
      <vt:lpstr>The Pitch</vt:lpstr>
      <vt:lpstr>The Tools</vt:lpstr>
      <vt:lpstr>Blending Augmented Reality– Course Details</vt:lpstr>
      <vt:lpstr>The curriculum: Blending Augmented Reality</vt:lpstr>
      <vt:lpstr>Immersive Artistry:</vt:lpstr>
      <vt:lpstr>secondary Pitch</vt:lpstr>
      <vt:lpstr>The Tools</vt:lpstr>
      <vt:lpstr>Immersive artistry – Course Details</vt:lpstr>
      <vt:lpstr>The curriculum: Immersive artistry – </vt:lpstr>
      <vt:lpstr>Crafting the future</vt:lpstr>
      <vt:lpstr>tertiary Pitch</vt:lpstr>
      <vt:lpstr>The Tools</vt:lpstr>
      <vt:lpstr>Crafting the future– Course Details</vt:lpstr>
      <vt:lpstr>The curriculum: Crafting the 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QuantumQuirk</dc:title>
  <dc:creator>Kelechi A</dc:creator>
  <cp:lastModifiedBy>Kelechi A</cp:lastModifiedBy>
  <cp:revision>2</cp:revision>
  <dcterms:created xsi:type="dcterms:W3CDTF">2024-01-16T18:40:48Z</dcterms:created>
  <dcterms:modified xsi:type="dcterms:W3CDTF">2024-01-25T04:40:12Z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0x010100A974F64808F61E40BE04E14B6E560150</vt:lpwstr>
  </property>
  <property fmtid="{D5CDD505-2E9C-101B-9397-08002B2CF9AE}" pid="3" name="MediaServiceImageTags">
    <vt:lpwstr/>
  </property>
</Properties>
</file>