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729BE-88C8-026A-FF4D-79050666980B}" v="1266" dt="2024-10-28T21:59:25.571"/>
    <p1510:client id="{8D200B25-CCE8-EA77-3648-B7E73EC603E6}" v="200" dt="2024-10-28T21:14:25.646"/>
    <p1510:client id="{ED536ADC-6DDE-7497-1490-73E06BFC4579}" v="552" dt="2024-10-29T00:56:49.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245995" y="14686283"/>
            <a:ext cx="28392120" cy="480059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3994608" y="3159762"/>
            <a:ext cx="16664940"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3994608" y="3159762"/>
            <a:ext cx="16664940" cy="15595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10/28/2024</a:t>
            </a:fld>
            <a:endParaRPr lang="en-US"/>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697D93-576C-F49F-AD5D-5B18318E291F}"/>
              </a:ext>
            </a:extLst>
          </p:cNvPr>
          <p:cNvSpPr txBox="1"/>
          <p:nvPr/>
        </p:nvSpPr>
        <p:spPr>
          <a:xfrm>
            <a:off x="516766" y="3133691"/>
            <a:ext cx="7734303"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What is TAP?</a:t>
            </a:r>
            <a:endParaRPr lang="en-US" sz="3200" b="1"/>
          </a:p>
          <a:p>
            <a:r>
              <a:rPr lang="en-US" sz="3200">
                <a:ea typeface="+mn-lt"/>
                <a:cs typeface="+mn-lt"/>
              </a:rPr>
              <a:t>Technology Ambassador Program (TAP) is a project-based class that provides a collaborative environment for students to work with their fellow classmates on a semester-long project using technologies of their choice. TAP strives to increase participation in IT through numerous outreach activities and workshops that are designed to showcase the creative and fun side of technology. </a:t>
            </a:r>
            <a:endParaRPr lang="en-US" sz="3200"/>
          </a:p>
          <a:p>
            <a:pPr algn="l"/>
            <a:endParaRPr lang="en-US"/>
          </a:p>
        </p:txBody>
      </p:sp>
      <p:sp>
        <p:nvSpPr>
          <p:cNvPr id="5" name="TextBox 4">
            <a:extLst>
              <a:ext uri="{FF2B5EF4-FFF2-40B4-BE49-F238E27FC236}">
                <a16:creationId xmlns:a16="http://schemas.microsoft.com/office/drawing/2014/main" id="{AADD3354-4777-6A87-D135-1D999544B65B}"/>
              </a:ext>
            </a:extLst>
          </p:cNvPr>
          <p:cNvSpPr txBox="1"/>
          <p:nvPr/>
        </p:nvSpPr>
        <p:spPr>
          <a:xfrm>
            <a:off x="510448" y="8772219"/>
            <a:ext cx="6038559"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Our Goals</a:t>
            </a:r>
            <a:endParaRPr lang="en-US" sz="3200" b="1"/>
          </a:p>
          <a:p>
            <a:r>
              <a:rPr lang="en-US" sz="3200">
                <a:ea typeface="+mn-lt"/>
                <a:cs typeface="+mn-lt"/>
              </a:rPr>
              <a:t>Our main goal is to create a project that is accessible for anyone of all ages. We wanted to be able to reach a large audience and by showing them how simple technology can be we hope to inspire more people to take interest in the field.  Our project was to try to teach people about coding and how it works. This was done </a:t>
            </a:r>
            <a:endParaRPr lang="en-US" sz="3200"/>
          </a:p>
          <a:p>
            <a:pPr algn="l"/>
            <a:endParaRPr lang="en-US"/>
          </a:p>
        </p:txBody>
      </p:sp>
      <p:sp>
        <p:nvSpPr>
          <p:cNvPr id="6" name="TextBox 5">
            <a:extLst>
              <a:ext uri="{FF2B5EF4-FFF2-40B4-BE49-F238E27FC236}">
                <a16:creationId xmlns:a16="http://schemas.microsoft.com/office/drawing/2014/main" id="{00261084-9FE2-3A0A-0C83-FD6A2CD92263}"/>
              </a:ext>
            </a:extLst>
          </p:cNvPr>
          <p:cNvSpPr txBox="1"/>
          <p:nvPr/>
        </p:nvSpPr>
        <p:spPr>
          <a:xfrm>
            <a:off x="9063344" y="3143219"/>
            <a:ext cx="951376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Project Description</a:t>
            </a:r>
          </a:p>
          <a:p>
            <a:r>
              <a:rPr lang="en-US" sz="3200"/>
              <a:t>We decided to go with using the </a:t>
            </a:r>
            <a:r>
              <a:rPr lang="en-US" sz="3200" err="1"/>
              <a:t>mBot</a:t>
            </a:r>
            <a:r>
              <a:rPr lang="en-US" sz="3200"/>
              <a:t> because we wanted to have a physical interaction with the code by having it uploaded on the bot and seeing what the code does in a real-world scenario.</a:t>
            </a:r>
          </a:p>
          <a:p>
            <a:r>
              <a:rPr lang="en-US" sz="3200"/>
              <a:t>Our project consisted of using the </a:t>
            </a:r>
            <a:r>
              <a:rPr lang="en-US" sz="3200" err="1"/>
              <a:t>makeblock</a:t>
            </a:r>
            <a:r>
              <a:rPr lang="en-US" sz="3200"/>
              <a:t> coding software along with the </a:t>
            </a:r>
            <a:r>
              <a:rPr lang="en-US" sz="3200" err="1"/>
              <a:t>mBot</a:t>
            </a:r>
            <a:r>
              <a:rPr lang="en-US" sz="3200"/>
              <a:t> Mega.</a:t>
            </a:r>
          </a:p>
          <a:p>
            <a:r>
              <a:rPr lang="en-US" sz="3200"/>
              <a:t>We presented the necessary information about coding in order for the attendees to understand the basics of coding and programming. </a:t>
            </a:r>
          </a:p>
        </p:txBody>
      </p:sp>
      <p:sp>
        <p:nvSpPr>
          <p:cNvPr id="7" name="TextBox 6">
            <a:extLst>
              <a:ext uri="{FF2B5EF4-FFF2-40B4-BE49-F238E27FC236}">
                <a16:creationId xmlns:a16="http://schemas.microsoft.com/office/drawing/2014/main" id="{2860A551-E246-B1E9-5025-66DFF0B506E9}"/>
              </a:ext>
            </a:extLst>
          </p:cNvPr>
          <p:cNvSpPr txBox="1"/>
          <p:nvPr/>
        </p:nvSpPr>
        <p:spPr>
          <a:xfrm>
            <a:off x="515246" y="15657450"/>
            <a:ext cx="18825946"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Workshop Description</a:t>
            </a:r>
            <a:endParaRPr lang="en-US" sz="3200" b="1"/>
          </a:p>
          <a:p>
            <a:r>
              <a:rPr lang="en-US" sz="3200">
                <a:ea typeface="+mn-lt"/>
                <a:cs typeface="+mn-lt"/>
              </a:rPr>
              <a:t>We provided 3 different scenarios for our attendees to undertake with our guidance. The first part was just to get the bot to move forward and then backward. After this was done, we continued our presentation and expanded upon what was covered by introducing new coding concepts like if statements. After a brief explanation of the new concepts, we had the audience create a code where the bot moves and when it encounters an object in its path, it will detect it, stop, back up, and then turn away from the obstacle again all under our guidance as we want all participants to reach the final code necessary to achieve this. Lastly, for the final challenge we had the attendants modify the code performed in step 2 and allow them to explore and add new lines if desired and have them complete an obstacle course that we created.  This part would not be as handheld as the previous ones, but we of course walked around and answered questions anyone may have had. If time allowed, we would have 2 different bots race to the finish on our course.</a:t>
            </a:r>
            <a:endParaRPr lang="en-US" sz="3200"/>
          </a:p>
          <a:p>
            <a:pPr algn="l"/>
            <a:endParaRPr lang="en-US"/>
          </a:p>
        </p:txBody>
      </p:sp>
      <p:pic>
        <p:nvPicPr>
          <p:cNvPr id="2" name="Picture 1" descr="A blue and purple text&#10;&#10;Description automatically generated">
            <a:extLst>
              <a:ext uri="{FF2B5EF4-FFF2-40B4-BE49-F238E27FC236}">
                <a16:creationId xmlns:a16="http://schemas.microsoft.com/office/drawing/2014/main" id="{5F531888-4256-F62C-1767-D72EB54B2072}"/>
              </a:ext>
            </a:extLst>
          </p:cNvPr>
          <p:cNvPicPr>
            <a:picLocks noChangeAspect="1"/>
          </p:cNvPicPr>
          <p:nvPr/>
        </p:nvPicPr>
        <p:blipFill>
          <a:blip r:embed="rId2"/>
          <a:stretch>
            <a:fillRect/>
          </a:stretch>
        </p:blipFill>
        <p:spPr>
          <a:xfrm>
            <a:off x="523599" y="464928"/>
            <a:ext cx="8538677" cy="1830597"/>
          </a:xfrm>
          <a:prstGeom prst="rect">
            <a:avLst/>
          </a:prstGeom>
        </p:spPr>
      </p:pic>
      <p:sp>
        <p:nvSpPr>
          <p:cNvPr id="8" name="TextBox 7">
            <a:extLst>
              <a:ext uri="{FF2B5EF4-FFF2-40B4-BE49-F238E27FC236}">
                <a16:creationId xmlns:a16="http://schemas.microsoft.com/office/drawing/2014/main" id="{FBDC576E-DA37-8F7F-8558-1E356575FCA0}"/>
              </a:ext>
            </a:extLst>
          </p:cNvPr>
          <p:cNvSpPr txBox="1"/>
          <p:nvPr/>
        </p:nvSpPr>
        <p:spPr>
          <a:xfrm>
            <a:off x="14118106" y="467288"/>
            <a:ext cx="1051889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err="1">
                <a:latin typeface="Comic Sans MS"/>
              </a:rPr>
              <a:t>mBots</a:t>
            </a:r>
            <a:r>
              <a:rPr lang="en-US" sz="7200">
                <a:latin typeface="Comic Sans MS"/>
              </a:rPr>
              <a:t> on the move!</a:t>
            </a:r>
          </a:p>
        </p:txBody>
      </p:sp>
      <p:pic>
        <p:nvPicPr>
          <p:cNvPr id="9" name="Picture 8" descr="A blue background with white text&#10;&#10;Description automatically generated">
            <a:extLst>
              <a:ext uri="{FF2B5EF4-FFF2-40B4-BE49-F238E27FC236}">
                <a16:creationId xmlns:a16="http://schemas.microsoft.com/office/drawing/2014/main" id="{F622F488-4123-4A61-CA98-545DAB359375}"/>
              </a:ext>
            </a:extLst>
          </p:cNvPr>
          <p:cNvPicPr>
            <a:picLocks noChangeAspect="1"/>
          </p:cNvPicPr>
          <p:nvPr/>
        </p:nvPicPr>
        <p:blipFill>
          <a:blip r:embed="rId3"/>
          <a:stretch>
            <a:fillRect/>
          </a:stretch>
        </p:blipFill>
        <p:spPr>
          <a:xfrm>
            <a:off x="25782327" y="45646"/>
            <a:ext cx="3386666" cy="2174395"/>
          </a:xfrm>
          <a:prstGeom prst="rect">
            <a:avLst/>
          </a:prstGeom>
        </p:spPr>
      </p:pic>
      <p:sp>
        <p:nvSpPr>
          <p:cNvPr id="10" name="TextBox 9">
            <a:extLst>
              <a:ext uri="{FF2B5EF4-FFF2-40B4-BE49-F238E27FC236}">
                <a16:creationId xmlns:a16="http://schemas.microsoft.com/office/drawing/2014/main" id="{E902F722-0066-B4EE-F3F6-918C085FCF4A}"/>
              </a:ext>
            </a:extLst>
          </p:cNvPr>
          <p:cNvSpPr txBox="1"/>
          <p:nvPr/>
        </p:nvSpPr>
        <p:spPr>
          <a:xfrm>
            <a:off x="10584152" y="1676744"/>
            <a:ext cx="159920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Sanaa Boddie, Hector Cruz, and Jay Tak | Dr. Robertson and Dr. Gunay | Georgia Gwinnett College</a:t>
            </a:r>
          </a:p>
        </p:txBody>
      </p:sp>
      <p:pic>
        <p:nvPicPr>
          <p:cNvPr id="11" name="Picture 10" descr="A group of people working on a computer&#10;&#10;Description automatically generated">
            <a:extLst>
              <a:ext uri="{FF2B5EF4-FFF2-40B4-BE49-F238E27FC236}">
                <a16:creationId xmlns:a16="http://schemas.microsoft.com/office/drawing/2014/main" id="{79396FC8-AA66-85CC-6089-ECE4F8F9D0A7}"/>
              </a:ext>
            </a:extLst>
          </p:cNvPr>
          <p:cNvPicPr>
            <a:picLocks noChangeAspect="1"/>
          </p:cNvPicPr>
          <p:nvPr/>
        </p:nvPicPr>
        <p:blipFill>
          <a:blip r:embed="rId4"/>
          <a:stretch>
            <a:fillRect/>
          </a:stretch>
        </p:blipFill>
        <p:spPr>
          <a:xfrm>
            <a:off x="7205168" y="9486431"/>
            <a:ext cx="6632227" cy="36001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descr="A group of people in a room with computers&#10;&#10;Description automatically generated">
            <a:extLst>
              <a:ext uri="{FF2B5EF4-FFF2-40B4-BE49-F238E27FC236}">
                <a16:creationId xmlns:a16="http://schemas.microsoft.com/office/drawing/2014/main" id="{8F8ADD62-2758-1E16-A938-0450AD9BFEE9}"/>
              </a:ext>
            </a:extLst>
          </p:cNvPr>
          <p:cNvPicPr>
            <a:picLocks noChangeAspect="1"/>
          </p:cNvPicPr>
          <p:nvPr/>
        </p:nvPicPr>
        <p:blipFill>
          <a:blip r:embed="rId5"/>
          <a:stretch>
            <a:fillRect/>
          </a:stretch>
        </p:blipFill>
        <p:spPr>
          <a:xfrm>
            <a:off x="14286634" y="10966882"/>
            <a:ext cx="6628797" cy="36297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Picture 12" descr="mBlock | Education Alliance Finland | Global Quality Standard for Learning  Solutions">
            <a:extLst>
              <a:ext uri="{FF2B5EF4-FFF2-40B4-BE49-F238E27FC236}">
                <a16:creationId xmlns:a16="http://schemas.microsoft.com/office/drawing/2014/main" id="{C53812D4-1F85-7420-53F8-53DDC158F6F0}"/>
              </a:ext>
            </a:extLst>
          </p:cNvPr>
          <p:cNvPicPr>
            <a:picLocks noChangeAspect="1"/>
          </p:cNvPicPr>
          <p:nvPr/>
        </p:nvPicPr>
        <p:blipFill>
          <a:blip r:embed="rId6"/>
          <a:stretch>
            <a:fillRect/>
          </a:stretch>
        </p:blipFill>
        <p:spPr>
          <a:xfrm>
            <a:off x="19371810" y="15658612"/>
            <a:ext cx="2743200" cy="2743200"/>
          </a:xfrm>
          <a:prstGeom prst="rect">
            <a:avLst/>
          </a:prstGeom>
        </p:spPr>
      </p:pic>
      <p:sp>
        <p:nvSpPr>
          <p:cNvPr id="3" name="TextBox 2">
            <a:extLst>
              <a:ext uri="{FF2B5EF4-FFF2-40B4-BE49-F238E27FC236}">
                <a16:creationId xmlns:a16="http://schemas.microsoft.com/office/drawing/2014/main" id="{C27614A9-7CD3-BED7-B8B0-4EA11CBB6882}"/>
              </a:ext>
            </a:extLst>
          </p:cNvPr>
          <p:cNvSpPr txBox="1"/>
          <p:nvPr/>
        </p:nvSpPr>
        <p:spPr>
          <a:xfrm>
            <a:off x="18579917" y="2718843"/>
            <a:ext cx="1319753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Results</a:t>
            </a:r>
            <a:br>
              <a:rPr lang="en-US" sz="2800"/>
            </a:br>
            <a:r>
              <a:rPr lang="en-US" sz="2800"/>
              <a:t>Based on the provided results, we can see that for the pre survey only 10% of the people knew what a nested if statement was, and we saw a 55% increase with post survey showing that 65% of the people were successfully able to answer what a nested if statement was. </a:t>
            </a:r>
            <a:endParaRPr lang="en-US"/>
          </a:p>
          <a:p>
            <a:pPr marL="457200" indent="-457200">
              <a:buFont typeface="Arial"/>
              <a:buChar char="•"/>
            </a:pPr>
            <a:r>
              <a:rPr lang="en-US" sz="2800">
                <a:ea typeface="+mn-lt"/>
                <a:cs typeface="+mn-lt"/>
              </a:rPr>
              <a:t>Furthermore, we saw that a staggering 90% of the audience were at least somewhat curious about programming after the workshop. </a:t>
            </a:r>
            <a:endParaRPr lang="en-US" sz="2800"/>
          </a:p>
          <a:p>
            <a:pPr marL="457200" indent="-457200">
              <a:buFont typeface="Arial"/>
              <a:buChar char="•"/>
            </a:pPr>
            <a:r>
              <a:rPr lang="en-US" sz="2800">
                <a:ea typeface="+mn-lt"/>
                <a:cs typeface="+mn-lt"/>
              </a:rPr>
              <a:t>We can conclude that our end our workshop was enjoyable and sparked great interest in programming, however, we need to do a bit better of a job in explaining what more complex programming ideas like nested ifs are and how they work. </a:t>
            </a:r>
          </a:p>
          <a:p>
            <a:r>
              <a:rPr lang="en-US" sz="2800"/>
              <a:t>(Green is Correct, Orange is Incorrect, Teal is Curious, and Yellow is not Curious)</a:t>
            </a:r>
            <a:endParaRPr lang="en-US"/>
          </a:p>
        </p:txBody>
      </p:sp>
      <p:sp>
        <p:nvSpPr>
          <p:cNvPr id="14" name="TextBox 13">
            <a:extLst>
              <a:ext uri="{FF2B5EF4-FFF2-40B4-BE49-F238E27FC236}">
                <a16:creationId xmlns:a16="http://schemas.microsoft.com/office/drawing/2014/main" id="{2F599553-1CA2-0E15-C56C-CCDE748892C7}"/>
              </a:ext>
            </a:extLst>
          </p:cNvPr>
          <p:cNvSpPr txBox="1"/>
          <p:nvPr/>
        </p:nvSpPr>
        <p:spPr>
          <a:xfrm>
            <a:off x="23055786" y="15372698"/>
            <a:ext cx="8680513"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References &amp; Acknowledgements</a:t>
            </a:r>
          </a:p>
          <a:p>
            <a:endParaRPr lang="en-US" sz="2800"/>
          </a:p>
          <a:p>
            <a:pPr marL="285750" indent="-285750">
              <a:buFont typeface="Calibri"/>
              <a:buChar char="-"/>
            </a:pPr>
            <a:r>
              <a:rPr lang="en-US" sz="2800" err="1"/>
              <a:t>Makeblock</a:t>
            </a:r>
            <a:r>
              <a:rPr lang="en-US" sz="2800"/>
              <a:t>. (n.d.). Robot Kits &amp; Laser Cutters for Steam Education. </a:t>
            </a:r>
            <a:r>
              <a:rPr lang="en-US" sz="2800" err="1"/>
              <a:t>Makeblock</a:t>
            </a:r>
            <a:r>
              <a:rPr lang="en-US" sz="2800"/>
              <a:t>. https://www.makeblock.com/ </a:t>
            </a:r>
          </a:p>
          <a:p>
            <a:pPr marL="285750" indent="-285750">
              <a:buFont typeface="Calibri"/>
              <a:buChar char="-"/>
            </a:pPr>
            <a:r>
              <a:rPr lang="en-US" sz="2800" err="1"/>
              <a:t>Makeblock</a:t>
            </a:r>
            <a:r>
              <a:rPr lang="en-US" sz="2800"/>
              <a:t>. (n.d.). One-stop coding platform for teaching and learning. </a:t>
            </a:r>
            <a:r>
              <a:rPr lang="en-US" sz="2800" err="1"/>
              <a:t>mBlock</a:t>
            </a:r>
            <a:r>
              <a:rPr lang="en-US" sz="2800"/>
              <a:t>. https://mblock.cc/ </a:t>
            </a:r>
          </a:p>
          <a:p>
            <a:pPr marL="285750" indent="-285750">
              <a:buFont typeface="Calibri"/>
              <a:buChar char="-"/>
            </a:pPr>
            <a:r>
              <a:rPr lang="en-US" sz="2800" err="1"/>
              <a:t>Makeblock</a:t>
            </a:r>
            <a:r>
              <a:rPr lang="en-US" sz="2800"/>
              <a:t>. (n.d.). Search results for “line </a:t>
            </a:r>
            <a:r>
              <a:rPr lang="en-US" sz="2800" err="1"/>
              <a:t>order:likes</a:t>
            </a:r>
            <a:r>
              <a:rPr lang="en-US" sz="2800"/>
              <a:t>.” </a:t>
            </a:r>
            <a:r>
              <a:rPr lang="en-US" sz="2800" err="1"/>
              <a:t>Makeblock</a:t>
            </a:r>
            <a:r>
              <a:rPr lang="en-US" sz="2800"/>
              <a:t> Forum. https://forum.makeblock.com/search?q=line+order%3Alikes </a:t>
            </a:r>
          </a:p>
          <a:p>
            <a:endParaRPr lang="en-US" sz="2800"/>
          </a:p>
          <a:p>
            <a:r>
              <a:rPr lang="en-US" sz="2800"/>
              <a:t>GGC TAP committee and the School of Science and Technology</a:t>
            </a:r>
          </a:p>
          <a:p>
            <a:br>
              <a:rPr lang="en-US"/>
            </a:br>
            <a:endParaRPr lang="en-US" sz="2800"/>
          </a:p>
        </p:txBody>
      </p:sp>
      <p:pic>
        <p:nvPicPr>
          <p:cNvPr id="15" name="Picture 14" descr="A black robot with red wheels&#10;&#10;Description automatically generated">
            <a:extLst>
              <a:ext uri="{FF2B5EF4-FFF2-40B4-BE49-F238E27FC236}">
                <a16:creationId xmlns:a16="http://schemas.microsoft.com/office/drawing/2014/main" id="{35E0096D-4D8E-4AB7-A255-0252B3110115}"/>
              </a:ext>
            </a:extLst>
          </p:cNvPr>
          <p:cNvPicPr>
            <a:picLocks noChangeAspect="1"/>
          </p:cNvPicPr>
          <p:nvPr/>
        </p:nvPicPr>
        <p:blipFill>
          <a:blip r:embed="rId7"/>
          <a:stretch>
            <a:fillRect/>
          </a:stretch>
        </p:blipFill>
        <p:spPr>
          <a:xfrm>
            <a:off x="19321298" y="18785477"/>
            <a:ext cx="3131236" cy="2219002"/>
          </a:xfrm>
          <a:prstGeom prst="rect">
            <a:avLst/>
          </a:prstGeom>
        </p:spPr>
      </p:pic>
      <p:sp>
        <p:nvSpPr>
          <p:cNvPr id="16" name="Rectangle 15">
            <a:extLst>
              <a:ext uri="{FF2B5EF4-FFF2-40B4-BE49-F238E27FC236}">
                <a16:creationId xmlns:a16="http://schemas.microsoft.com/office/drawing/2014/main" id="{45E3CCA2-F847-562F-6AB5-B85D00D2E8D5}"/>
              </a:ext>
            </a:extLst>
          </p:cNvPr>
          <p:cNvSpPr/>
          <p:nvPr/>
        </p:nvSpPr>
        <p:spPr>
          <a:xfrm flipV="1">
            <a:off x="509474" y="14888250"/>
            <a:ext cx="31859693" cy="308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97841F-B250-D106-3393-36DD6A1E2F60}"/>
              </a:ext>
            </a:extLst>
          </p:cNvPr>
          <p:cNvSpPr/>
          <p:nvPr/>
        </p:nvSpPr>
        <p:spPr>
          <a:xfrm>
            <a:off x="7957590" y="8752744"/>
            <a:ext cx="17369606" cy="2565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0A2370C-31C1-9003-31D7-838D40B32C2C}"/>
              </a:ext>
            </a:extLst>
          </p:cNvPr>
          <p:cNvSpPr/>
          <p:nvPr/>
        </p:nvSpPr>
        <p:spPr>
          <a:xfrm>
            <a:off x="586447" y="2382442"/>
            <a:ext cx="32181301" cy="2932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3" descr="A green and orange pie chart&#10;&#10;Description automatically generated">
            <a:extLst>
              <a:ext uri="{FF2B5EF4-FFF2-40B4-BE49-F238E27FC236}">
                <a16:creationId xmlns:a16="http://schemas.microsoft.com/office/drawing/2014/main" id="{DEDF1FDE-D466-40D9-E967-2F793B3F7F49}"/>
              </a:ext>
            </a:extLst>
          </p:cNvPr>
          <p:cNvPicPr>
            <a:picLocks noChangeAspect="1"/>
          </p:cNvPicPr>
          <p:nvPr/>
        </p:nvPicPr>
        <p:blipFill>
          <a:blip r:embed="rId8"/>
          <a:stretch>
            <a:fillRect/>
          </a:stretch>
        </p:blipFill>
        <p:spPr>
          <a:xfrm>
            <a:off x="21531237" y="9243227"/>
            <a:ext cx="5427356" cy="4087801"/>
          </a:xfrm>
          <a:prstGeom prst="rect">
            <a:avLst/>
          </a:prstGeom>
        </p:spPr>
      </p:pic>
      <p:pic>
        <p:nvPicPr>
          <p:cNvPr id="22" name="Content Placeholder 3" descr="A green and orange pie chart&#10;&#10;Description automatically generated">
            <a:extLst>
              <a:ext uri="{FF2B5EF4-FFF2-40B4-BE49-F238E27FC236}">
                <a16:creationId xmlns:a16="http://schemas.microsoft.com/office/drawing/2014/main" id="{7FF2F78E-881A-ED07-7FD4-BDDE2A05F813}"/>
              </a:ext>
            </a:extLst>
          </p:cNvPr>
          <p:cNvPicPr>
            <a:picLocks noChangeAspect="1"/>
          </p:cNvPicPr>
          <p:nvPr/>
        </p:nvPicPr>
        <p:blipFill>
          <a:blip r:embed="rId8"/>
          <a:stretch>
            <a:fillRect/>
          </a:stretch>
        </p:blipFill>
        <p:spPr>
          <a:xfrm>
            <a:off x="27378278" y="8022685"/>
            <a:ext cx="4564788" cy="3283780"/>
          </a:xfrm>
          <a:prstGeom prst="rect">
            <a:avLst/>
          </a:prstGeom>
        </p:spPr>
      </p:pic>
      <p:pic>
        <p:nvPicPr>
          <p:cNvPr id="24" name="Content Placeholder 6" descr="A blue circle with a yellow triangle&#10;&#10;Description automatically generated">
            <a:extLst>
              <a:ext uri="{FF2B5EF4-FFF2-40B4-BE49-F238E27FC236}">
                <a16:creationId xmlns:a16="http://schemas.microsoft.com/office/drawing/2014/main" id="{E96A8AD2-8822-A751-3593-1972EAB1FF2C}"/>
              </a:ext>
            </a:extLst>
          </p:cNvPr>
          <p:cNvPicPr>
            <a:picLocks noChangeAspect="1"/>
          </p:cNvPicPr>
          <p:nvPr/>
        </p:nvPicPr>
        <p:blipFill>
          <a:blip r:embed="rId9"/>
          <a:stretch>
            <a:fillRect/>
          </a:stretch>
        </p:blipFill>
        <p:spPr>
          <a:xfrm>
            <a:off x="27228335" y="11391122"/>
            <a:ext cx="3041949" cy="3310680"/>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2024-10-28T18:51:40Z</dcterms:created>
  <dcterms:modified xsi:type="dcterms:W3CDTF">2024-10-29T00:57:36Z</dcterms:modified>
</cp:coreProperties>
</file>