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0" r:id="rId5"/>
    <p:sldId id="261" r:id="rId6"/>
    <p:sldId id="265" r:id="rId7"/>
    <p:sldId id="262" r:id="rId8"/>
    <p:sldId id="263" r:id="rId9"/>
    <p:sldId id="266" r:id="rId10"/>
    <p:sldId id="264"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1327254-EF60-480B-3C49-EF30EDC0ED0D}" name="Kevin Rubio" initials="KR" userId="S::krubio2@ggc.edu::dec7032e-8563-44e3-bf7d-8b995bd9342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04D"/>
    <a:srgbClr val="F7B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autoAdjust="0"/>
    <p:restoredTop sz="94660"/>
  </p:normalViewPr>
  <p:slideViewPr>
    <p:cSldViewPr snapToGrid="0">
      <p:cViewPr varScale="1">
        <p:scale>
          <a:sx n="108" d="100"/>
          <a:sy n="108" d="100"/>
        </p:scale>
        <p:origin x="636"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2DDB8C-E4AE-4950-945B-868AD2180D19}" type="datetimeFigureOut">
              <a:rPr lang="en-US" smtClean="0"/>
              <a:t>8/27/2024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D322C-D036-4BF0-BC85-B2F3368B9843}" type="slidenum">
              <a:rPr lang="en-US" smtClean="0"/>
              <a:t>‹#›</a:t>
            </a:fld>
            <a:endParaRPr lang="en-US"/>
          </a:p>
        </p:txBody>
      </p:sp>
    </p:spTree>
    <p:extLst>
      <p:ext uri="{BB962C8B-B14F-4D97-AF65-F5344CB8AC3E}">
        <p14:creationId xmlns:p14="http://schemas.microsoft.com/office/powerpoint/2010/main" val="346124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today we will be covering the Teaching Programming Fundamentals with Candy Catch Workshop, by TAP</a:t>
            </a:r>
          </a:p>
        </p:txBody>
      </p:sp>
      <p:sp>
        <p:nvSpPr>
          <p:cNvPr id="4" name="Slide Number Placeholder 3"/>
          <p:cNvSpPr>
            <a:spLocks noGrp="1"/>
          </p:cNvSpPr>
          <p:nvPr>
            <p:ph type="sldNum" sz="quarter" idx="5"/>
          </p:nvPr>
        </p:nvSpPr>
        <p:spPr/>
        <p:txBody>
          <a:bodyPr/>
          <a:lstStyle/>
          <a:p>
            <a:fld id="{E34D322C-D036-4BF0-BC85-B2F3368B9843}" type="slidenum">
              <a:rPr lang="en-US" smtClean="0"/>
              <a:t>1</a:t>
            </a:fld>
            <a:endParaRPr lang="en-US"/>
          </a:p>
        </p:txBody>
      </p:sp>
    </p:spTree>
    <p:extLst>
      <p:ext uri="{BB962C8B-B14F-4D97-AF65-F5344CB8AC3E}">
        <p14:creationId xmlns:p14="http://schemas.microsoft.com/office/powerpoint/2010/main" val="1594909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Tap is the Technology Ambassador program, the was created to bring awareness to the lack of students interested in the IT field. As part of tap we hope to break any misconceptions about the IT field grow interest through  a variety of fun and engaging workshops.</a:t>
            </a:r>
          </a:p>
        </p:txBody>
      </p:sp>
      <p:sp>
        <p:nvSpPr>
          <p:cNvPr id="4" name="Slide Number Placeholder 3"/>
          <p:cNvSpPr>
            <a:spLocks noGrp="1"/>
          </p:cNvSpPr>
          <p:nvPr>
            <p:ph type="sldNum" sz="quarter" idx="5"/>
          </p:nvPr>
        </p:nvSpPr>
        <p:spPr/>
        <p:txBody>
          <a:bodyPr/>
          <a:lstStyle/>
          <a:p>
            <a:fld id="{E34D322C-D036-4BF0-BC85-B2F3368B9843}" type="slidenum">
              <a:rPr lang="en-US" smtClean="0"/>
              <a:t>2</a:t>
            </a:fld>
            <a:endParaRPr lang="en-US"/>
          </a:p>
        </p:txBody>
      </p:sp>
    </p:spTree>
    <p:extLst>
      <p:ext uri="{BB962C8B-B14F-4D97-AF65-F5344CB8AC3E}">
        <p14:creationId xmlns:p14="http://schemas.microsoft.com/office/powerpoint/2010/main" val="3502351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4D322C-D036-4BF0-BC85-B2F3368B9843}" type="slidenum">
              <a:rPr lang="en-US" smtClean="0"/>
              <a:t>3</a:t>
            </a:fld>
            <a:endParaRPr lang="en-US"/>
          </a:p>
        </p:txBody>
      </p:sp>
    </p:spTree>
    <p:extLst>
      <p:ext uri="{BB962C8B-B14F-4D97-AF65-F5344CB8AC3E}">
        <p14:creationId xmlns:p14="http://schemas.microsoft.com/office/powerpoint/2010/main" val="3054282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troubles students my face include: A thin track, no green </a:t>
            </a:r>
            <a:r>
              <a:rPr lang="en-US" dirty="0" err="1"/>
              <a:t>green</a:t>
            </a:r>
            <a:r>
              <a:rPr lang="en-US" dirty="0"/>
              <a:t> border, having the inside and outside track not match colors, Car touching the finish line at the start.</a:t>
            </a:r>
          </a:p>
          <a:p>
            <a:endParaRPr lang="en-US" dirty="0"/>
          </a:p>
        </p:txBody>
      </p:sp>
      <p:sp>
        <p:nvSpPr>
          <p:cNvPr id="4" name="Slide Number Placeholder 3"/>
          <p:cNvSpPr>
            <a:spLocks noGrp="1"/>
          </p:cNvSpPr>
          <p:nvPr>
            <p:ph type="sldNum" sz="quarter" idx="5"/>
          </p:nvPr>
        </p:nvSpPr>
        <p:spPr/>
        <p:txBody>
          <a:bodyPr/>
          <a:lstStyle/>
          <a:p>
            <a:fld id="{E34D322C-D036-4BF0-BC85-B2F3368B9843}" type="slidenum">
              <a:rPr lang="en-US" smtClean="0"/>
              <a:t>9</a:t>
            </a:fld>
            <a:endParaRPr lang="en-US"/>
          </a:p>
        </p:txBody>
      </p:sp>
    </p:spTree>
    <p:extLst>
      <p:ext uri="{BB962C8B-B14F-4D97-AF65-F5344CB8AC3E}">
        <p14:creationId xmlns:p14="http://schemas.microsoft.com/office/powerpoint/2010/main" val="1326024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72D0-2126-4289-98C5-5931101A88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B7E190-7431-4E2E-AE4A-9A7C536D52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29BA28-84D3-41D4-BC45-221E6AE0C239}"/>
              </a:ext>
            </a:extLst>
          </p:cNvPr>
          <p:cNvSpPr>
            <a:spLocks noGrp="1"/>
          </p:cNvSpPr>
          <p:nvPr>
            <p:ph type="dt" sz="half" idx="10"/>
          </p:nvPr>
        </p:nvSpPr>
        <p:spPr/>
        <p:txBody>
          <a:bodyPr/>
          <a:lstStyle/>
          <a:p>
            <a:fld id="{656E605A-9E90-410E-8A7E-BB7D0355ABA9}" type="datetimeFigureOut">
              <a:rPr lang="en-US" smtClean="0"/>
              <a:t>8/27/2024</a:t>
            </a:fld>
            <a:endParaRPr lang="en-US"/>
          </a:p>
        </p:txBody>
      </p:sp>
      <p:sp>
        <p:nvSpPr>
          <p:cNvPr id="5" name="Footer Placeholder 4">
            <a:extLst>
              <a:ext uri="{FF2B5EF4-FFF2-40B4-BE49-F238E27FC236}">
                <a16:creationId xmlns:a16="http://schemas.microsoft.com/office/drawing/2014/main" id="{6568DE09-3F44-482E-8EED-1040BEE07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7109E-2397-4898-9FE3-1E1A947BA1CE}"/>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2184882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0BBF-04D2-477B-B06C-9EDAFE972F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7A59C9-9C93-406C-B12D-8D991797C8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468AD2-D758-4C10-A5F9-E9B8806036D0}"/>
              </a:ext>
            </a:extLst>
          </p:cNvPr>
          <p:cNvSpPr>
            <a:spLocks noGrp="1"/>
          </p:cNvSpPr>
          <p:nvPr>
            <p:ph type="dt" sz="half" idx="10"/>
          </p:nvPr>
        </p:nvSpPr>
        <p:spPr/>
        <p:txBody>
          <a:bodyPr/>
          <a:lstStyle/>
          <a:p>
            <a:fld id="{656E605A-9E90-410E-8A7E-BB7D0355ABA9}" type="datetimeFigureOut">
              <a:rPr lang="en-US" smtClean="0"/>
              <a:t>8/27/2024</a:t>
            </a:fld>
            <a:endParaRPr lang="en-US"/>
          </a:p>
        </p:txBody>
      </p:sp>
      <p:sp>
        <p:nvSpPr>
          <p:cNvPr id="5" name="Footer Placeholder 4">
            <a:extLst>
              <a:ext uri="{FF2B5EF4-FFF2-40B4-BE49-F238E27FC236}">
                <a16:creationId xmlns:a16="http://schemas.microsoft.com/office/drawing/2014/main" id="{1B05E871-E196-4FA6-AA60-3DC800441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AA8E5-EE0C-45D7-AE47-62F97B04D845}"/>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2840710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B0AFAE-6674-4DBC-A579-70406E8008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837494-ED74-46C5-BE43-1AA3379C052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3654B1-0744-4631-8837-A59E8B0E5E29}"/>
              </a:ext>
            </a:extLst>
          </p:cNvPr>
          <p:cNvSpPr>
            <a:spLocks noGrp="1"/>
          </p:cNvSpPr>
          <p:nvPr>
            <p:ph type="dt" sz="half" idx="10"/>
          </p:nvPr>
        </p:nvSpPr>
        <p:spPr/>
        <p:txBody>
          <a:bodyPr/>
          <a:lstStyle/>
          <a:p>
            <a:fld id="{656E605A-9E90-410E-8A7E-BB7D0355ABA9}" type="datetimeFigureOut">
              <a:rPr lang="en-US" smtClean="0"/>
              <a:t>8/27/2024</a:t>
            </a:fld>
            <a:endParaRPr lang="en-US"/>
          </a:p>
        </p:txBody>
      </p:sp>
      <p:sp>
        <p:nvSpPr>
          <p:cNvPr id="5" name="Footer Placeholder 4">
            <a:extLst>
              <a:ext uri="{FF2B5EF4-FFF2-40B4-BE49-F238E27FC236}">
                <a16:creationId xmlns:a16="http://schemas.microsoft.com/office/drawing/2014/main" id="{5F2B0106-B750-4B2B-821E-33F87C8D6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EC0CE-E449-4170-84C4-18E13C1B0906}"/>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918117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C304-3F3C-425D-BB9B-CA022D37B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077251-054B-4059-81A4-10B0FABD2F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FA35D0-01EA-475B-8F71-21A1AB63A5DE}"/>
              </a:ext>
            </a:extLst>
          </p:cNvPr>
          <p:cNvSpPr>
            <a:spLocks noGrp="1"/>
          </p:cNvSpPr>
          <p:nvPr>
            <p:ph type="dt" sz="half" idx="10"/>
          </p:nvPr>
        </p:nvSpPr>
        <p:spPr/>
        <p:txBody>
          <a:bodyPr/>
          <a:lstStyle/>
          <a:p>
            <a:fld id="{656E605A-9E90-410E-8A7E-BB7D0355ABA9}" type="datetimeFigureOut">
              <a:rPr lang="en-US" smtClean="0"/>
              <a:t>8/27/2024</a:t>
            </a:fld>
            <a:endParaRPr lang="en-US"/>
          </a:p>
        </p:txBody>
      </p:sp>
      <p:sp>
        <p:nvSpPr>
          <p:cNvPr id="5" name="Footer Placeholder 4">
            <a:extLst>
              <a:ext uri="{FF2B5EF4-FFF2-40B4-BE49-F238E27FC236}">
                <a16:creationId xmlns:a16="http://schemas.microsoft.com/office/drawing/2014/main" id="{F0F63757-4725-4AED-888F-7CF89B605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8E33F-0A35-4350-80DA-6D7BA99FC15A}"/>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3639226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B82C-C431-492D-BDF5-DDED86E3FA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D94C2D-3707-4BD2-BD72-A22445204B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8B2E9E-10F8-42FF-BA09-9DB559F57F5A}"/>
              </a:ext>
            </a:extLst>
          </p:cNvPr>
          <p:cNvSpPr>
            <a:spLocks noGrp="1"/>
          </p:cNvSpPr>
          <p:nvPr>
            <p:ph type="dt" sz="half" idx="10"/>
          </p:nvPr>
        </p:nvSpPr>
        <p:spPr/>
        <p:txBody>
          <a:bodyPr/>
          <a:lstStyle/>
          <a:p>
            <a:fld id="{656E605A-9E90-410E-8A7E-BB7D0355ABA9}" type="datetimeFigureOut">
              <a:rPr lang="en-US" smtClean="0"/>
              <a:t>8/27/2024</a:t>
            </a:fld>
            <a:endParaRPr lang="en-US"/>
          </a:p>
        </p:txBody>
      </p:sp>
      <p:sp>
        <p:nvSpPr>
          <p:cNvPr id="5" name="Footer Placeholder 4">
            <a:extLst>
              <a:ext uri="{FF2B5EF4-FFF2-40B4-BE49-F238E27FC236}">
                <a16:creationId xmlns:a16="http://schemas.microsoft.com/office/drawing/2014/main" id="{BE688B00-D53D-40EB-9915-62BCA019E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77D4CE-065A-4344-AB57-0290C525DDB3}"/>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56472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6AB-1116-4A5D-9A82-5CCA071A9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94526D-1C93-482B-A5ED-CF39E938BC2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AA145B-ADC6-481F-9768-74FAC9FA4DF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CD7392-B1D8-4027-AF65-68E9C76C6060}"/>
              </a:ext>
            </a:extLst>
          </p:cNvPr>
          <p:cNvSpPr>
            <a:spLocks noGrp="1"/>
          </p:cNvSpPr>
          <p:nvPr>
            <p:ph type="dt" sz="half" idx="10"/>
          </p:nvPr>
        </p:nvSpPr>
        <p:spPr/>
        <p:txBody>
          <a:bodyPr/>
          <a:lstStyle/>
          <a:p>
            <a:fld id="{656E605A-9E90-410E-8A7E-BB7D0355ABA9}" type="datetimeFigureOut">
              <a:rPr lang="en-US" smtClean="0"/>
              <a:t>8/27/2024</a:t>
            </a:fld>
            <a:endParaRPr lang="en-US"/>
          </a:p>
        </p:txBody>
      </p:sp>
      <p:sp>
        <p:nvSpPr>
          <p:cNvPr id="6" name="Footer Placeholder 5">
            <a:extLst>
              <a:ext uri="{FF2B5EF4-FFF2-40B4-BE49-F238E27FC236}">
                <a16:creationId xmlns:a16="http://schemas.microsoft.com/office/drawing/2014/main" id="{8A95B5E9-6DE9-4E46-8619-0F61BB85B5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B6ACF7-3FF6-4798-BA10-EB38EE024CFB}"/>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1202638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D513A-3F7C-41C7-9C0E-8C83E32ACD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17AA06-A9E0-4228-A5E4-F74B575C50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B4C28DD-6EAB-41E2-8DDD-011D818160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A5E060-E743-4AD2-A65A-F7FA84177A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35EE0B0-E8E0-4B2B-8D66-658B0FBC078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734421-7538-4D27-9E74-2BDBC779F093}"/>
              </a:ext>
            </a:extLst>
          </p:cNvPr>
          <p:cNvSpPr>
            <a:spLocks noGrp="1"/>
          </p:cNvSpPr>
          <p:nvPr>
            <p:ph type="dt" sz="half" idx="10"/>
          </p:nvPr>
        </p:nvSpPr>
        <p:spPr/>
        <p:txBody>
          <a:bodyPr/>
          <a:lstStyle/>
          <a:p>
            <a:fld id="{656E605A-9E90-410E-8A7E-BB7D0355ABA9}" type="datetimeFigureOut">
              <a:rPr lang="en-US" smtClean="0"/>
              <a:t>8/27/2024</a:t>
            </a:fld>
            <a:endParaRPr lang="en-US"/>
          </a:p>
        </p:txBody>
      </p:sp>
      <p:sp>
        <p:nvSpPr>
          <p:cNvPr id="8" name="Footer Placeholder 7">
            <a:extLst>
              <a:ext uri="{FF2B5EF4-FFF2-40B4-BE49-F238E27FC236}">
                <a16:creationId xmlns:a16="http://schemas.microsoft.com/office/drawing/2014/main" id="{A9C43AA5-FA66-4CE5-B3BA-19D33B9B4B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A0179F-58E0-4CFD-93E8-00F29BB00641}"/>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3618089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B3E51-9274-433A-8292-9004E7EA56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458E18-C351-47BD-9D0C-409AA82E1CAF}"/>
              </a:ext>
            </a:extLst>
          </p:cNvPr>
          <p:cNvSpPr>
            <a:spLocks noGrp="1"/>
          </p:cNvSpPr>
          <p:nvPr>
            <p:ph type="dt" sz="half" idx="10"/>
          </p:nvPr>
        </p:nvSpPr>
        <p:spPr/>
        <p:txBody>
          <a:bodyPr/>
          <a:lstStyle/>
          <a:p>
            <a:fld id="{656E605A-9E90-410E-8A7E-BB7D0355ABA9}" type="datetimeFigureOut">
              <a:rPr lang="en-US" smtClean="0"/>
              <a:t>8/27/2024</a:t>
            </a:fld>
            <a:endParaRPr lang="en-US"/>
          </a:p>
        </p:txBody>
      </p:sp>
      <p:sp>
        <p:nvSpPr>
          <p:cNvPr id="4" name="Footer Placeholder 3">
            <a:extLst>
              <a:ext uri="{FF2B5EF4-FFF2-40B4-BE49-F238E27FC236}">
                <a16:creationId xmlns:a16="http://schemas.microsoft.com/office/drawing/2014/main" id="{7B007DD8-E58B-46A7-AF3B-98ACE49D99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52F762-6CB8-4201-8B24-78C7CACC137B}"/>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3255289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0D5315-B37F-4D91-BED8-DFDA53563E10}"/>
              </a:ext>
            </a:extLst>
          </p:cNvPr>
          <p:cNvSpPr>
            <a:spLocks noGrp="1"/>
          </p:cNvSpPr>
          <p:nvPr>
            <p:ph type="dt" sz="half" idx="10"/>
          </p:nvPr>
        </p:nvSpPr>
        <p:spPr/>
        <p:txBody>
          <a:bodyPr/>
          <a:lstStyle/>
          <a:p>
            <a:fld id="{656E605A-9E90-410E-8A7E-BB7D0355ABA9}" type="datetimeFigureOut">
              <a:rPr lang="en-US" smtClean="0"/>
              <a:t>8/27/2024</a:t>
            </a:fld>
            <a:endParaRPr lang="en-US"/>
          </a:p>
        </p:txBody>
      </p:sp>
      <p:sp>
        <p:nvSpPr>
          <p:cNvPr id="3" name="Footer Placeholder 2">
            <a:extLst>
              <a:ext uri="{FF2B5EF4-FFF2-40B4-BE49-F238E27FC236}">
                <a16:creationId xmlns:a16="http://schemas.microsoft.com/office/drawing/2014/main" id="{C5CA19ED-7644-4C23-B1D9-89CAB895CD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DAB016-40EC-41C9-AE58-59A699F5DE2D}"/>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2265056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B2BFC-6D18-48F5-B354-6FBEA1478A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4D5C00-5EEE-4120-AEF1-5E51CCC5BD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7746BE-35E8-4656-8ABB-8C915B1D4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075A23-A3FD-4988-B87B-CA59A5BAE24C}"/>
              </a:ext>
            </a:extLst>
          </p:cNvPr>
          <p:cNvSpPr>
            <a:spLocks noGrp="1"/>
          </p:cNvSpPr>
          <p:nvPr>
            <p:ph type="dt" sz="half" idx="10"/>
          </p:nvPr>
        </p:nvSpPr>
        <p:spPr/>
        <p:txBody>
          <a:bodyPr/>
          <a:lstStyle/>
          <a:p>
            <a:fld id="{656E605A-9E90-410E-8A7E-BB7D0355ABA9}" type="datetimeFigureOut">
              <a:rPr lang="en-US" smtClean="0"/>
              <a:t>8/27/2024</a:t>
            </a:fld>
            <a:endParaRPr lang="en-US"/>
          </a:p>
        </p:txBody>
      </p:sp>
      <p:sp>
        <p:nvSpPr>
          <p:cNvPr id="6" name="Footer Placeholder 5">
            <a:extLst>
              <a:ext uri="{FF2B5EF4-FFF2-40B4-BE49-F238E27FC236}">
                <a16:creationId xmlns:a16="http://schemas.microsoft.com/office/drawing/2014/main" id="{A46AADDE-7337-45B2-A771-209FA0EEE5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C2340B-55F5-483F-A5CF-BE0DA79793C0}"/>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401346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98179-5903-4F42-993A-304B63A2B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DCF83E-66F1-4267-86BC-96B49D1C8C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9BB9A0-4A42-49EE-BD21-2036CF1A7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DD1C13-FC0C-40E2-BCEB-B6AE60BAFE97}"/>
              </a:ext>
            </a:extLst>
          </p:cNvPr>
          <p:cNvSpPr>
            <a:spLocks noGrp="1"/>
          </p:cNvSpPr>
          <p:nvPr>
            <p:ph type="dt" sz="half" idx="10"/>
          </p:nvPr>
        </p:nvSpPr>
        <p:spPr/>
        <p:txBody>
          <a:bodyPr/>
          <a:lstStyle/>
          <a:p>
            <a:fld id="{656E605A-9E90-410E-8A7E-BB7D0355ABA9}" type="datetimeFigureOut">
              <a:rPr lang="en-US" smtClean="0"/>
              <a:t>8/27/2024</a:t>
            </a:fld>
            <a:endParaRPr lang="en-US"/>
          </a:p>
        </p:txBody>
      </p:sp>
      <p:sp>
        <p:nvSpPr>
          <p:cNvPr id="6" name="Footer Placeholder 5">
            <a:extLst>
              <a:ext uri="{FF2B5EF4-FFF2-40B4-BE49-F238E27FC236}">
                <a16:creationId xmlns:a16="http://schemas.microsoft.com/office/drawing/2014/main" id="{95953CAE-D98C-4B7E-A2BD-4437F38C63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EDE92C-78E5-4D5B-B402-A739E6B55B83}"/>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261466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accent1">
                <a:lumMod val="89000"/>
              </a:schemeClr>
            </a:gs>
            <a:gs pos="15000">
              <a:srgbClr val="29304D"/>
            </a:gs>
            <a:gs pos="99000">
              <a:schemeClr val="accent1">
                <a:lumMod val="75000"/>
              </a:schemeClr>
            </a:gs>
            <a:gs pos="57000">
              <a:schemeClr val="accent1">
                <a:lumMod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9FB969-6E40-42E7-AB10-B3F6031C1E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357E76F-BF3B-4162-A768-E6846F7E56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8CEE53-6533-46FD-8557-D240EB8149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E605A-9E90-410E-8A7E-BB7D0355ABA9}" type="datetimeFigureOut">
              <a:rPr lang="en-US" smtClean="0"/>
              <a:t>8/27/2024</a:t>
            </a:fld>
            <a:endParaRPr lang="en-US"/>
          </a:p>
        </p:txBody>
      </p:sp>
      <p:sp>
        <p:nvSpPr>
          <p:cNvPr id="5" name="Footer Placeholder 4">
            <a:extLst>
              <a:ext uri="{FF2B5EF4-FFF2-40B4-BE49-F238E27FC236}">
                <a16:creationId xmlns:a16="http://schemas.microsoft.com/office/drawing/2014/main" id="{A606B71B-1F2A-4F18-A086-42B3975637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C799D4-D7B1-4BB4-A51C-544BEFF562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31F6AD-27AA-4621-ACBC-02589257AD76}" type="slidenum">
              <a:rPr lang="en-US" smtClean="0"/>
              <a:t>‹#›</a:t>
            </a:fld>
            <a:endParaRPr lang="en-US"/>
          </a:p>
        </p:txBody>
      </p:sp>
      <p:pic>
        <p:nvPicPr>
          <p:cNvPr id="7" name="Picture 6">
            <a:extLst>
              <a:ext uri="{FF2B5EF4-FFF2-40B4-BE49-F238E27FC236}">
                <a16:creationId xmlns:a16="http://schemas.microsoft.com/office/drawing/2014/main" id="{408CB812-95BF-4165-89F3-3068BF120B42}"/>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spTree>
    <p:extLst>
      <p:ext uri="{BB962C8B-B14F-4D97-AF65-F5344CB8AC3E}">
        <p14:creationId xmlns:p14="http://schemas.microsoft.com/office/powerpoint/2010/main" val="1803219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F7BA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E9AAC-056E-4298-83C2-9D9CA349A290}"/>
              </a:ext>
            </a:extLst>
          </p:cNvPr>
          <p:cNvSpPr>
            <a:spLocks noGrp="1"/>
          </p:cNvSpPr>
          <p:nvPr>
            <p:ph type="ctrTitle"/>
          </p:nvPr>
        </p:nvSpPr>
        <p:spPr/>
        <p:txBody>
          <a:bodyPr>
            <a:normAutofit/>
          </a:bodyPr>
          <a:lstStyle/>
          <a:p>
            <a:r>
              <a:rPr lang="en-US" sz="3200" b="1" dirty="0">
                <a:solidFill>
                  <a:schemeClr val="bg1"/>
                </a:solidFill>
              </a:rPr>
              <a:t>Technology Ambassador Program </a:t>
            </a:r>
            <a:br>
              <a:rPr lang="en-US" b="1" dirty="0"/>
            </a:br>
            <a:endParaRPr lang="en-US" b="1" dirty="0"/>
          </a:p>
        </p:txBody>
      </p:sp>
      <p:sp>
        <p:nvSpPr>
          <p:cNvPr id="4" name="Rectangle 3">
            <a:extLst>
              <a:ext uri="{FF2B5EF4-FFF2-40B4-BE49-F238E27FC236}">
                <a16:creationId xmlns:a16="http://schemas.microsoft.com/office/drawing/2014/main" id="{889D6C37-6F83-4154-85ED-AE976D877BF5}"/>
              </a:ext>
            </a:extLst>
          </p:cNvPr>
          <p:cNvSpPr/>
          <p:nvPr/>
        </p:nvSpPr>
        <p:spPr>
          <a:xfrm>
            <a:off x="1524000" y="2641610"/>
            <a:ext cx="9144000" cy="1938992"/>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6000" b="1" dirty="0">
                <a:ln/>
                <a:solidFill>
                  <a:schemeClr val="accent4"/>
                </a:solidFill>
              </a:rPr>
              <a:t>Introducing Programming Concepts through Scratch</a:t>
            </a:r>
          </a:p>
        </p:txBody>
      </p:sp>
      <p:pic>
        <p:nvPicPr>
          <p:cNvPr id="6" name="Picture 5">
            <a:extLst>
              <a:ext uri="{FF2B5EF4-FFF2-40B4-BE49-F238E27FC236}">
                <a16:creationId xmlns:a16="http://schemas.microsoft.com/office/drawing/2014/main" id="{17E31033-5930-4C56-8EC2-17CB9FA4B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6755" y="4989687"/>
            <a:ext cx="1721555" cy="1721555"/>
          </a:xfrm>
          <a:prstGeom prst="rect">
            <a:avLst/>
          </a:prstGeom>
        </p:spPr>
      </p:pic>
      <p:pic>
        <p:nvPicPr>
          <p:cNvPr id="12" name="Picture 11">
            <a:extLst>
              <a:ext uri="{FF2B5EF4-FFF2-40B4-BE49-F238E27FC236}">
                <a16:creationId xmlns:a16="http://schemas.microsoft.com/office/drawing/2014/main" id="{278C9767-6EAC-4C04-A250-40A54B620C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412" y="136326"/>
            <a:ext cx="1837730" cy="1837730"/>
          </a:xfrm>
          <a:prstGeom prst="rect">
            <a:avLst/>
          </a:prstGeom>
        </p:spPr>
      </p:pic>
      <p:pic>
        <p:nvPicPr>
          <p:cNvPr id="15" name="Picture 14">
            <a:extLst>
              <a:ext uri="{FF2B5EF4-FFF2-40B4-BE49-F238E27FC236}">
                <a16:creationId xmlns:a16="http://schemas.microsoft.com/office/drawing/2014/main" id="{54C7081F-8BAF-4F3B-96C6-1C19E3A3A2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612" y="5077368"/>
            <a:ext cx="1937045" cy="1714601"/>
          </a:xfrm>
          <a:prstGeom prst="rect">
            <a:avLst/>
          </a:prstGeom>
        </p:spPr>
      </p:pic>
      <p:sp>
        <p:nvSpPr>
          <p:cNvPr id="3" name="TextBox 2">
            <a:extLst>
              <a:ext uri="{FF2B5EF4-FFF2-40B4-BE49-F238E27FC236}">
                <a16:creationId xmlns:a16="http://schemas.microsoft.com/office/drawing/2014/main" id="{EE49A3B0-41F8-92CC-29D1-EF8D33FA49FD}"/>
              </a:ext>
            </a:extLst>
          </p:cNvPr>
          <p:cNvSpPr txBox="1"/>
          <p:nvPr/>
        </p:nvSpPr>
        <p:spPr>
          <a:xfrm>
            <a:off x="2382311" y="5173356"/>
            <a:ext cx="7303089" cy="677108"/>
          </a:xfrm>
          <a:prstGeom prst="rect">
            <a:avLst/>
          </a:prstGeom>
          <a:noFill/>
        </p:spPr>
        <p:txBody>
          <a:bodyPr wrap="none" rtlCol="0">
            <a:spAutoFit/>
          </a:bodyPr>
          <a:lstStyle/>
          <a:p>
            <a:r>
              <a:rPr lang="en-US" sz="2000" dirty="0">
                <a:solidFill>
                  <a:srgbClr val="CACACA"/>
                </a:solidFill>
              </a:rPr>
              <a:t>Valentina Mosquera Reina, Matt Bauer, Josiah Williams, Ryan </a:t>
            </a:r>
            <a:r>
              <a:rPr lang="en-US" sz="2000" dirty="0" err="1">
                <a:solidFill>
                  <a:srgbClr val="CACACA"/>
                </a:solidFill>
              </a:rPr>
              <a:t>Cunico</a:t>
            </a:r>
            <a:endParaRPr lang="en-US" sz="2000" dirty="0">
              <a:solidFill>
                <a:srgbClr val="CACACA"/>
              </a:solidFill>
            </a:endParaRPr>
          </a:p>
          <a:p>
            <a:endParaRPr lang="en-US" dirty="0"/>
          </a:p>
        </p:txBody>
      </p:sp>
    </p:spTree>
    <p:extLst>
      <p:ext uri="{BB962C8B-B14F-4D97-AF65-F5344CB8AC3E}">
        <p14:creationId xmlns:p14="http://schemas.microsoft.com/office/powerpoint/2010/main" val="2719627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5B23-3B7C-4C22-9A9F-86D637D2CC35}"/>
              </a:ext>
            </a:extLst>
          </p:cNvPr>
          <p:cNvSpPr>
            <a:spLocks noGrp="1"/>
          </p:cNvSpPr>
          <p:nvPr>
            <p:ph type="title"/>
          </p:nvPr>
        </p:nvSpPr>
        <p:spPr/>
        <p:txBody>
          <a:bodyPr/>
          <a:lstStyle/>
          <a:p>
            <a:r>
              <a:rPr lang="en-US" dirty="0">
                <a:solidFill>
                  <a:srgbClr val="F7BA00"/>
                </a:solidFill>
              </a:rPr>
              <a:t>Experiment with your game!!!</a:t>
            </a:r>
          </a:p>
        </p:txBody>
      </p:sp>
      <p:sp>
        <p:nvSpPr>
          <p:cNvPr id="3" name="Content Placeholder 2">
            <a:extLst>
              <a:ext uri="{FF2B5EF4-FFF2-40B4-BE49-F238E27FC236}">
                <a16:creationId xmlns:a16="http://schemas.microsoft.com/office/drawing/2014/main" id="{C734998C-4042-4B65-B978-EE58E36CC890}"/>
              </a:ext>
            </a:extLst>
          </p:cNvPr>
          <p:cNvSpPr>
            <a:spLocks noGrp="1"/>
          </p:cNvSpPr>
          <p:nvPr>
            <p:ph sz="half" idx="1"/>
          </p:nvPr>
        </p:nvSpPr>
        <p:spPr/>
        <p:txBody>
          <a:bodyPr/>
          <a:lstStyle/>
          <a:p>
            <a:r>
              <a:rPr lang="en-US" dirty="0">
                <a:solidFill>
                  <a:srgbClr val="FFFFFF"/>
                </a:solidFill>
              </a:rPr>
              <a:t>From here spend 5-10 minutes playing your game</a:t>
            </a:r>
          </a:p>
          <a:p>
            <a:r>
              <a:rPr lang="en-US" dirty="0">
                <a:solidFill>
                  <a:srgbClr val="FFFFFF"/>
                </a:solidFill>
              </a:rPr>
              <a:t>After that, play with the code:</a:t>
            </a:r>
          </a:p>
          <a:p>
            <a:pPr lvl="1"/>
            <a:r>
              <a:rPr lang="en-US" dirty="0">
                <a:solidFill>
                  <a:srgbClr val="FFFFFF"/>
                </a:solidFill>
              </a:rPr>
              <a:t>Change racetrack</a:t>
            </a:r>
          </a:p>
          <a:p>
            <a:pPr lvl="1"/>
            <a:r>
              <a:rPr lang="en-US" dirty="0">
                <a:solidFill>
                  <a:srgbClr val="FFFFFF"/>
                </a:solidFill>
              </a:rPr>
              <a:t>Add sprites/models</a:t>
            </a:r>
          </a:p>
          <a:p>
            <a:pPr lvl="1"/>
            <a:r>
              <a:rPr lang="en-US" dirty="0">
                <a:solidFill>
                  <a:srgbClr val="FFFFFF"/>
                </a:solidFill>
              </a:rPr>
              <a:t>Change backgrounds</a:t>
            </a:r>
          </a:p>
          <a:p>
            <a:pPr lvl="1"/>
            <a:r>
              <a:rPr lang="en-US" dirty="0">
                <a:solidFill>
                  <a:srgbClr val="FFFFFF"/>
                </a:solidFill>
              </a:rPr>
              <a:t>Create more difficult levels</a:t>
            </a:r>
          </a:p>
          <a:p>
            <a:pPr marL="0" indent="0">
              <a:buNone/>
            </a:pPr>
            <a:endParaRPr lang="en-US" dirty="0"/>
          </a:p>
        </p:txBody>
      </p:sp>
      <p:pic>
        <p:nvPicPr>
          <p:cNvPr id="5" name="Picture 4" descr="A blue background with white text&#10;&#10;Description automatically generated">
            <a:extLst>
              <a:ext uri="{FF2B5EF4-FFF2-40B4-BE49-F238E27FC236}">
                <a16:creationId xmlns:a16="http://schemas.microsoft.com/office/drawing/2014/main" id="{C7FD1B8E-60BA-45AE-90CD-0BC782F03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pic>
        <p:nvPicPr>
          <p:cNvPr id="6" name="Picture 5">
            <a:extLst>
              <a:ext uri="{FF2B5EF4-FFF2-40B4-BE49-F238E27FC236}">
                <a16:creationId xmlns:a16="http://schemas.microsoft.com/office/drawing/2014/main" id="{42290330-4AB8-688E-A8A3-D5A7A6DAE9CC}"/>
              </a:ext>
            </a:extLst>
          </p:cNvPr>
          <p:cNvPicPr>
            <a:picLocks noChangeAspect="1"/>
          </p:cNvPicPr>
          <p:nvPr/>
        </p:nvPicPr>
        <p:blipFill>
          <a:blip r:embed="rId3"/>
          <a:stretch>
            <a:fillRect/>
          </a:stretch>
        </p:blipFill>
        <p:spPr>
          <a:xfrm>
            <a:off x="6257545" y="1502004"/>
            <a:ext cx="5169632" cy="3853992"/>
          </a:xfrm>
          <a:prstGeom prst="rect">
            <a:avLst/>
          </a:prstGeom>
        </p:spPr>
      </p:pic>
    </p:spTree>
    <p:extLst>
      <p:ext uri="{BB962C8B-B14F-4D97-AF65-F5344CB8AC3E}">
        <p14:creationId xmlns:p14="http://schemas.microsoft.com/office/powerpoint/2010/main" val="1666422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318EAA-B2FC-4215-B28E-34E80DF6F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sp>
        <p:nvSpPr>
          <p:cNvPr id="5" name="TextBox 4">
            <a:extLst>
              <a:ext uri="{FF2B5EF4-FFF2-40B4-BE49-F238E27FC236}">
                <a16:creationId xmlns:a16="http://schemas.microsoft.com/office/drawing/2014/main" id="{AC3112BB-B74F-1610-95B3-6F313CE5A329}"/>
              </a:ext>
            </a:extLst>
          </p:cNvPr>
          <p:cNvSpPr txBox="1"/>
          <p:nvPr/>
        </p:nvSpPr>
        <p:spPr>
          <a:xfrm>
            <a:off x="1388131" y="985960"/>
            <a:ext cx="9192784" cy="4154984"/>
          </a:xfrm>
          <a:prstGeom prst="rect">
            <a:avLst/>
          </a:prstGeom>
          <a:noFill/>
        </p:spPr>
        <p:txBody>
          <a:bodyPr wrap="square" rtlCol="0">
            <a:spAutoFit/>
          </a:bodyPr>
          <a:lstStyle/>
          <a:p>
            <a:pPr algn="ctr"/>
            <a:r>
              <a:rPr lang="en-US" sz="6600" dirty="0">
                <a:solidFill>
                  <a:srgbClr val="F7BA00"/>
                </a:solidFill>
              </a:rPr>
              <a:t>Thank You</a:t>
            </a:r>
          </a:p>
          <a:p>
            <a:pPr algn="ctr"/>
            <a:endParaRPr lang="en-US" sz="6600" dirty="0">
              <a:solidFill>
                <a:srgbClr val="F7BA00"/>
              </a:solidFill>
            </a:endParaRPr>
          </a:p>
          <a:p>
            <a:pPr algn="ctr"/>
            <a:r>
              <a:rPr lang="en-US" sz="6600" dirty="0">
                <a:solidFill>
                  <a:srgbClr val="F7BA00"/>
                </a:solidFill>
              </a:rPr>
              <a:t>Please try out our other projects!!!</a:t>
            </a:r>
          </a:p>
        </p:txBody>
      </p:sp>
    </p:spTree>
    <p:extLst>
      <p:ext uri="{BB962C8B-B14F-4D97-AF65-F5344CB8AC3E}">
        <p14:creationId xmlns:p14="http://schemas.microsoft.com/office/powerpoint/2010/main" val="484767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6F2DA-90B0-446B-BD65-82B79CCFA605}"/>
              </a:ext>
            </a:extLst>
          </p:cNvPr>
          <p:cNvSpPr>
            <a:spLocks noGrp="1"/>
          </p:cNvSpPr>
          <p:nvPr>
            <p:ph type="title"/>
          </p:nvPr>
        </p:nvSpPr>
        <p:spPr/>
        <p:txBody>
          <a:bodyPr/>
          <a:lstStyle/>
          <a:p>
            <a:pPr algn="ctr"/>
            <a:r>
              <a:rPr lang="en-US" b="1" dirty="0">
                <a:solidFill>
                  <a:srgbClr val="F7BA00"/>
                </a:solidFill>
              </a:rPr>
              <a:t>TAP</a:t>
            </a:r>
          </a:p>
        </p:txBody>
      </p:sp>
      <p:sp>
        <p:nvSpPr>
          <p:cNvPr id="3" name="Content Placeholder 2">
            <a:extLst>
              <a:ext uri="{FF2B5EF4-FFF2-40B4-BE49-F238E27FC236}">
                <a16:creationId xmlns:a16="http://schemas.microsoft.com/office/drawing/2014/main" id="{21881096-84DB-4AA0-82C8-5EFB795EF58F}"/>
              </a:ext>
            </a:extLst>
          </p:cNvPr>
          <p:cNvSpPr>
            <a:spLocks noGrp="1"/>
          </p:cNvSpPr>
          <p:nvPr>
            <p:ph idx="1"/>
          </p:nvPr>
        </p:nvSpPr>
        <p:spPr/>
        <p:txBody>
          <a:bodyPr/>
          <a:lstStyle/>
          <a:p>
            <a:r>
              <a:rPr lang="en-US" sz="2800" b="0" i="0" dirty="0">
                <a:effectLst/>
                <a:latin typeface="gg sans"/>
              </a:rPr>
              <a:t>The Technology Ambassadors Program (TAP) was created at Georgia Gwinnett College located in Lawrenceville, GA. </a:t>
            </a:r>
          </a:p>
          <a:p>
            <a:r>
              <a:rPr lang="en-US" sz="2800" b="0" i="0" dirty="0">
                <a:effectLst/>
                <a:latin typeface="gg sans"/>
              </a:rPr>
              <a:t> The TAP program addresses the need to increase the number of students who persist in an IT major or IT minor, particularly those underrepresented in computing.</a:t>
            </a:r>
          </a:p>
          <a:p>
            <a:r>
              <a:rPr lang="en-US" sz="2900" dirty="0">
                <a:latin typeface="gg sans"/>
              </a:rPr>
              <a:t>The TAP program at GGC strives to break the misconceptions of the IT field by providing fun workshops for students of all backgrounds. TAP students design engaging and fun outreach workshops to encourage interest in IT and STEM.</a:t>
            </a:r>
          </a:p>
          <a:p>
            <a:endParaRPr lang="en-US" dirty="0"/>
          </a:p>
        </p:txBody>
      </p:sp>
      <p:pic>
        <p:nvPicPr>
          <p:cNvPr id="4" name="Picture 3">
            <a:extLst>
              <a:ext uri="{FF2B5EF4-FFF2-40B4-BE49-F238E27FC236}">
                <a16:creationId xmlns:a16="http://schemas.microsoft.com/office/drawing/2014/main" id="{9AAEA7B7-326C-484F-AA86-4A883BA3B1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spTree>
    <p:extLst>
      <p:ext uri="{BB962C8B-B14F-4D97-AF65-F5344CB8AC3E}">
        <p14:creationId xmlns:p14="http://schemas.microsoft.com/office/powerpoint/2010/main" val="1471934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5B23-3B7C-4C22-9A9F-86D637D2CC35}"/>
              </a:ext>
            </a:extLst>
          </p:cNvPr>
          <p:cNvSpPr>
            <a:spLocks noGrp="1"/>
          </p:cNvSpPr>
          <p:nvPr>
            <p:ph type="title"/>
          </p:nvPr>
        </p:nvSpPr>
        <p:spPr/>
        <p:txBody>
          <a:bodyPr/>
          <a:lstStyle/>
          <a:p>
            <a:r>
              <a:rPr lang="en-US" dirty="0">
                <a:solidFill>
                  <a:srgbClr val="F7BA00"/>
                </a:solidFill>
              </a:rPr>
              <a:t>Project Description</a:t>
            </a:r>
          </a:p>
        </p:txBody>
      </p:sp>
      <p:sp>
        <p:nvSpPr>
          <p:cNvPr id="3" name="Content Placeholder 2">
            <a:extLst>
              <a:ext uri="{FF2B5EF4-FFF2-40B4-BE49-F238E27FC236}">
                <a16:creationId xmlns:a16="http://schemas.microsoft.com/office/drawing/2014/main" id="{C734998C-4042-4B65-B978-EE58E36CC890}"/>
              </a:ext>
            </a:extLst>
          </p:cNvPr>
          <p:cNvSpPr>
            <a:spLocks noGrp="1"/>
          </p:cNvSpPr>
          <p:nvPr>
            <p:ph sz="half" idx="1"/>
          </p:nvPr>
        </p:nvSpPr>
        <p:spPr/>
        <p:txBody>
          <a:bodyPr/>
          <a:lstStyle/>
          <a:p>
            <a:pPr marL="457200" marR="0" lvl="0" indent="-342900" algn="l" rtl="0">
              <a:lnSpc>
                <a:spcPct val="115000"/>
              </a:lnSpc>
              <a:spcBef>
                <a:spcPts val="1200"/>
              </a:spcBef>
              <a:spcAft>
                <a:spcPts val="0"/>
              </a:spcAft>
              <a:buClr>
                <a:srgbClr val="D9D9D9"/>
              </a:buClr>
              <a:buSzPts val="1800"/>
              <a:buChar char="●"/>
            </a:pPr>
            <a:r>
              <a:rPr lang="en-US" dirty="0">
                <a:solidFill>
                  <a:srgbClr val="FFFFFF"/>
                </a:solidFill>
              </a:rPr>
              <a:t>Students will code their own basic racing game by following along with visual instructions. </a:t>
            </a:r>
          </a:p>
          <a:p>
            <a:pPr marL="457200" marR="0" lvl="0" indent="-342900" algn="l" rtl="0">
              <a:lnSpc>
                <a:spcPct val="115000"/>
              </a:lnSpc>
              <a:spcBef>
                <a:spcPts val="0"/>
              </a:spcBef>
              <a:spcAft>
                <a:spcPts val="0"/>
              </a:spcAft>
              <a:buClr>
                <a:srgbClr val="D9D9D9"/>
              </a:buClr>
              <a:buSzPts val="1800"/>
              <a:buChar char="●"/>
            </a:pPr>
            <a:r>
              <a:rPr lang="en-US" dirty="0">
                <a:solidFill>
                  <a:srgbClr val="FFFFFF"/>
                </a:solidFill>
              </a:rPr>
              <a:t>Step-by-step directions (with pictures) will be provided to students in a separate document.</a:t>
            </a:r>
            <a:endParaRPr lang="en-US" dirty="0">
              <a:solidFill>
                <a:srgbClr val="D9D9D9"/>
              </a:solidFill>
            </a:endParaRPr>
          </a:p>
          <a:p>
            <a:endParaRPr lang="en-US" dirty="0"/>
          </a:p>
        </p:txBody>
      </p:sp>
      <p:pic>
        <p:nvPicPr>
          <p:cNvPr id="5" name="Picture 4" descr="A blue background with white text&#10;&#10;Description automatically generated">
            <a:extLst>
              <a:ext uri="{FF2B5EF4-FFF2-40B4-BE49-F238E27FC236}">
                <a16:creationId xmlns:a16="http://schemas.microsoft.com/office/drawing/2014/main" id="{C7FD1B8E-60BA-45AE-90CD-0BC782F03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pic>
        <p:nvPicPr>
          <p:cNvPr id="10" name="Picture 9">
            <a:extLst>
              <a:ext uri="{FF2B5EF4-FFF2-40B4-BE49-F238E27FC236}">
                <a16:creationId xmlns:a16="http://schemas.microsoft.com/office/drawing/2014/main" id="{98166356-1D41-BB88-37ED-EAF69E703C87}"/>
              </a:ext>
            </a:extLst>
          </p:cNvPr>
          <p:cNvPicPr>
            <a:picLocks noChangeAspect="1"/>
          </p:cNvPicPr>
          <p:nvPr/>
        </p:nvPicPr>
        <p:blipFill>
          <a:blip r:embed="rId4"/>
          <a:stretch>
            <a:fillRect/>
          </a:stretch>
        </p:blipFill>
        <p:spPr>
          <a:xfrm>
            <a:off x="6316825" y="1690688"/>
            <a:ext cx="5455016" cy="3431983"/>
          </a:xfrm>
          <a:prstGeom prst="rect">
            <a:avLst/>
          </a:prstGeom>
        </p:spPr>
      </p:pic>
    </p:spTree>
    <p:extLst>
      <p:ext uri="{BB962C8B-B14F-4D97-AF65-F5344CB8AC3E}">
        <p14:creationId xmlns:p14="http://schemas.microsoft.com/office/powerpoint/2010/main" val="1483803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5B23-3B7C-4C22-9A9F-86D637D2CC35}"/>
              </a:ext>
            </a:extLst>
          </p:cNvPr>
          <p:cNvSpPr>
            <a:spLocks noGrp="1"/>
          </p:cNvSpPr>
          <p:nvPr>
            <p:ph type="title"/>
          </p:nvPr>
        </p:nvSpPr>
        <p:spPr/>
        <p:txBody>
          <a:bodyPr/>
          <a:lstStyle/>
          <a:p>
            <a:r>
              <a:rPr lang="en-US" dirty="0">
                <a:solidFill>
                  <a:srgbClr val="F7BA00"/>
                </a:solidFill>
              </a:rPr>
              <a:t>What is Scratch</a:t>
            </a:r>
          </a:p>
        </p:txBody>
      </p:sp>
      <p:sp>
        <p:nvSpPr>
          <p:cNvPr id="3" name="Content Placeholder 2">
            <a:extLst>
              <a:ext uri="{FF2B5EF4-FFF2-40B4-BE49-F238E27FC236}">
                <a16:creationId xmlns:a16="http://schemas.microsoft.com/office/drawing/2014/main" id="{C734998C-4042-4B65-B978-EE58E36CC890}"/>
              </a:ext>
            </a:extLst>
          </p:cNvPr>
          <p:cNvSpPr>
            <a:spLocks noGrp="1"/>
          </p:cNvSpPr>
          <p:nvPr>
            <p:ph sz="half" idx="1"/>
          </p:nvPr>
        </p:nvSpPr>
        <p:spPr/>
        <p:txBody>
          <a:bodyPr/>
          <a:lstStyle/>
          <a:p>
            <a:r>
              <a:rPr lang="en-US" dirty="0">
                <a:solidFill>
                  <a:srgbClr val="FFFFFF"/>
                </a:solidFill>
              </a:rPr>
              <a:t>Scratch is a block-coding based software used to introduce basic coding concepts to beginners through interactive games.</a:t>
            </a:r>
          </a:p>
          <a:p>
            <a:endParaRPr lang="en-US" dirty="0"/>
          </a:p>
        </p:txBody>
      </p:sp>
      <p:pic>
        <p:nvPicPr>
          <p:cNvPr id="5" name="Picture 4" descr="A blue background with white text&#10;&#10;Description automatically generated">
            <a:extLst>
              <a:ext uri="{FF2B5EF4-FFF2-40B4-BE49-F238E27FC236}">
                <a16:creationId xmlns:a16="http://schemas.microsoft.com/office/drawing/2014/main" id="{C7FD1B8E-60BA-45AE-90CD-0BC782F03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pic>
        <p:nvPicPr>
          <p:cNvPr id="9" name="Picture 2">
            <a:extLst>
              <a:ext uri="{FF2B5EF4-FFF2-40B4-BE49-F238E27FC236}">
                <a16:creationId xmlns:a16="http://schemas.microsoft.com/office/drawing/2014/main" id="{12119D31-CA3B-CAD9-CEEF-EE0C17AF007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619662" y="1027906"/>
            <a:ext cx="4206382" cy="4206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72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5B23-3B7C-4C22-9A9F-86D637D2CC35}"/>
              </a:ext>
            </a:extLst>
          </p:cNvPr>
          <p:cNvSpPr>
            <a:spLocks noGrp="1"/>
          </p:cNvSpPr>
          <p:nvPr>
            <p:ph type="title"/>
          </p:nvPr>
        </p:nvSpPr>
        <p:spPr/>
        <p:txBody>
          <a:bodyPr/>
          <a:lstStyle/>
          <a:p>
            <a:r>
              <a:rPr lang="en-US" dirty="0">
                <a:solidFill>
                  <a:srgbClr val="F7BA00"/>
                </a:solidFill>
              </a:rPr>
              <a:t>Block Coding</a:t>
            </a:r>
          </a:p>
        </p:txBody>
      </p:sp>
      <p:sp>
        <p:nvSpPr>
          <p:cNvPr id="3" name="Content Placeholder 2">
            <a:extLst>
              <a:ext uri="{FF2B5EF4-FFF2-40B4-BE49-F238E27FC236}">
                <a16:creationId xmlns:a16="http://schemas.microsoft.com/office/drawing/2014/main" id="{C734998C-4042-4B65-B978-EE58E36CC890}"/>
              </a:ext>
            </a:extLst>
          </p:cNvPr>
          <p:cNvSpPr>
            <a:spLocks noGrp="1"/>
          </p:cNvSpPr>
          <p:nvPr>
            <p:ph sz="half" idx="1"/>
          </p:nvPr>
        </p:nvSpPr>
        <p:spPr/>
        <p:txBody>
          <a:bodyPr/>
          <a:lstStyle/>
          <a:p>
            <a:r>
              <a:rPr lang="en-US" dirty="0">
                <a:solidFill>
                  <a:srgbClr val="FFFFFF"/>
                </a:solidFill>
              </a:rPr>
              <a:t>Block Coding utilizes a drag-and-drop learning environment where programmers use blocks to construct basic programs.</a:t>
            </a:r>
          </a:p>
          <a:p>
            <a:r>
              <a:rPr lang="en-US" dirty="0">
                <a:solidFill>
                  <a:srgbClr val="FFFFFF"/>
                </a:solidFill>
              </a:rPr>
              <a:t>Concepts such as if/then statements and while loops are the basis for how these programs are developed.</a:t>
            </a:r>
          </a:p>
          <a:p>
            <a:endParaRPr lang="en-US" dirty="0"/>
          </a:p>
        </p:txBody>
      </p:sp>
      <p:pic>
        <p:nvPicPr>
          <p:cNvPr id="5" name="Picture 4" descr="A blue background with white text&#10;&#10;Description automatically generated">
            <a:extLst>
              <a:ext uri="{FF2B5EF4-FFF2-40B4-BE49-F238E27FC236}">
                <a16:creationId xmlns:a16="http://schemas.microsoft.com/office/drawing/2014/main" id="{C7FD1B8E-60BA-45AE-90CD-0BC782F03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pic>
        <p:nvPicPr>
          <p:cNvPr id="4" name="Picture 2" descr="Graphical user interface&#10;&#10;Description automatically generated">
            <a:extLst>
              <a:ext uri="{FF2B5EF4-FFF2-40B4-BE49-F238E27FC236}">
                <a16:creationId xmlns:a16="http://schemas.microsoft.com/office/drawing/2014/main" id="{A1A39851-4FAE-5B88-B1DD-DFD6982421E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172200" y="1027906"/>
            <a:ext cx="5181600" cy="3965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675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6F2DA-90B0-446B-BD65-82B79CCFA605}"/>
              </a:ext>
            </a:extLst>
          </p:cNvPr>
          <p:cNvSpPr>
            <a:spLocks noGrp="1"/>
          </p:cNvSpPr>
          <p:nvPr>
            <p:ph type="title"/>
          </p:nvPr>
        </p:nvSpPr>
        <p:spPr/>
        <p:txBody>
          <a:bodyPr/>
          <a:lstStyle/>
          <a:p>
            <a:r>
              <a:rPr lang="en-US" b="1" dirty="0">
                <a:solidFill>
                  <a:srgbClr val="F7BA00"/>
                </a:solidFill>
              </a:rPr>
              <a:t>Programming Concepts</a:t>
            </a:r>
          </a:p>
        </p:txBody>
      </p:sp>
      <p:sp>
        <p:nvSpPr>
          <p:cNvPr id="3" name="Content Placeholder 2">
            <a:extLst>
              <a:ext uri="{FF2B5EF4-FFF2-40B4-BE49-F238E27FC236}">
                <a16:creationId xmlns:a16="http://schemas.microsoft.com/office/drawing/2014/main" id="{21881096-84DB-4AA0-82C8-5EFB795EF58F}"/>
              </a:ext>
            </a:extLst>
          </p:cNvPr>
          <p:cNvSpPr>
            <a:spLocks noGrp="1"/>
          </p:cNvSpPr>
          <p:nvPr>
            <p:ph idx="1"/>
          </p:nvPr>
        </p:nvSpPr>
        <p:spPr/>
        <p:txBody>
          <a:bodyPr>
            <a:normAutofit fontScale="92500" lnSpcReduction="20000"/>
          </a:bodyPr>
          <a:lstStyle/>
          <a:p>
            <a:r>
              <a:rPr lang="en-US" dirty="0">
                <a:solidFill>
                  <a:schemeClr val="bg1"/>
                </a:solidFill>
              </a:rPr>
              <a:t>If-Then Statement: An if-then statement is a concept that specifies the execution of an action when a condition is true, or another action is done. Example: “If I wash my hands, then they will be clean.”</a:t>
            </a:r>
          </a:p>
          <a:p>
            <a:r>
              <a:rPr lang="en-US" dirty="0">
                <a:solidFill>
                  <a:schemeClr val="bg1"/>
                </a:solidFill>
              </a:rPr>
              <a:t>While Loop: All the code in the loop will execute forever, as long as the requirements asked are still met. </a:t>
            </a:r>
          </a:p>
          <a:p>
            <a:r>
              <a:rPr lang="en-US" dirty="0">
                <a:solidFill>
                  <a:schemeClr val="bg1"/>
                </a:solidFill>
              </a:rPr>
              <a:t>Example: “While the faucet is open, the water will keep running. The water will keep running until I turn off the faucet”</a:t>
            </a:r>
          </a:p>
          <a:p>
            <a:pPr marL="457200" lvl="0" indent="-342900" algn="l" rtl="0">
              <a:lnSpc>
                <a:spcPct val="115000"/>
              </a:lnSpc>
              <a:spcBef>
                <a:spcPts val="0"/>
              </a:spcBef>
              <a:spcAft>
                <a:spcPts val="0"/>
              </a:spcAft>
              <a:buClr>
                <a:srgbClr val="FFFFFF"/>
              </a:buClr>
              <a:buSzPts val="1800"/>
              <a:buChar char="●"/>
            </a:pPr>
            <a:r>
              <a:rPr lang="en-US" dirty="0">
                <a:solidFill>
                  <a:srgbClr val="FFFFFF"/>
                </a:solidFill>
              </a:rPr>
              <a:t>Students will be exposed to the following using these examples:</a:t>
            </a:r>
          </a:p>
          <a:p>
            <a:pPr marL="914400" lvl="1" indent="-317500" algn="l" rtl="0">
              <a:lnSpc>
                <a:spcPct val="115000"/>
              </a:lnSpc>
              <a:spcBef>
                <a:spcPts val="0"/>
              </a:spcBef>
              <a:spcAft>
                <a:spcPts val="0"/>
              </a:spcAft>
              <a:buClr>
                <a:srgbClr val="FFFFFF"/>
              </a:buClr>
              <a:buSzPts val="1400"/>
              <a:buChar char="○"/>
            </a:pPr>
            <a:r>
              <a:rPr lang="en-US" dirty="0">
                <a:solidFill>
                  <a:srgbClr val="FFFFFF"/>
                </a:solidFill>
              </a:rPr>
              <a:t>”While” loop – corresponds to the “forever” that makes the car move forward</a:t>
            </a:r>
          </a:p>
          <a:p>
            <a:pPr marL="914400" lvl="1" indent="-317500" algn="l" rtl="0">
              <a:lnSpc>
                <a:spcPct val="115000"/>
              </a:lnSpc>
              <a:spcBef>
                <a:spcPts val="0"/>
              </a:spcBef>
              <a:spcAft>
                <a:spcPts val="0"/>
              </a:spcAft>
              <a:buClr>
                <a:srgbClr val="FFFFFF"/>
              </a:buClr>
              <a:buSzPts val="1400"/>
              <a:buChar char="○"/>
            </a:pPr>
            <a:r>
              <a:rPr lang="en-US" dirty="0">
                <a:solidFill>
                  <a:srgbClr val="FFFFFF"/>
                </a:solidFill>
              </a:rPr>
              <a:t>“If” statement – “If” car touches green, stop and change to crashed car</a:t>
            </a:r>
          </a:p>
          <a:p>
            <a:pPr marL="914400" lvl="1" indent="-317500" algn="l" rtl="0">
              <a:lnSpc>
                <a:spcPct val="115000"/>
              </a:lnSpc>
              <a:spcBef>
                <a:spcPts val="0"/>
              </a:spcBef>
              <a:spcAft>
                <a:spcPts val="0"/>
              </a:spcAft>
              <a:buClr>
                <a:srgbClr val="FFFFFF"/>
              </a:buClr>
              <a:buSzPts val="1400"/>
              <a:buChar char="○"/>
            </a:pPr>
            <a:r>
              <a:rPr lang="en-US" dirty="0">
                <a:solidFill>
                  <a:srgbClr val="FFFFFF"/>
                </a:solidFill>
              </a:rPr>
              <a:t>“If” statement – “If” car touches “V” (pink or blue boost) - speed up</a:t>
            </a:r>
          </a:p>
          <a:p>
            <a:pPr marL="914400" lvl="1" indent="-317500" algn="l" rtl="0">
              <a:lnSpc>
                <a:spcPct val="115000"/>
              </a:lnSpc>
              <a:spcBef>
                <a:spcPts val="0"/>
              </a:spcBef>
              <a:spcAft>
                <a:spcPts val="0"/>
              </a:spcAft>
              <a:buClr>
                <a:srgbClr val="FFFFFF"/>
              </a:buClr>
              <a:buSzPts val="1400"/>
              <a:buChar char="○"/>
            </a:pPr>
            <a:r>
              <a:rPr lang="en-US" dirty="0">
                <a:solidFill>
                  <a:srgbClr val="FFFFFF"/>
                </a:solidFill>
              </a:rPr>
              <a:t>“If” statement – “If” car touches finish line (white) – end and display message</a:t>
            </a:r>
          </a:p>
          <a:p>
            <a:pPr marL="914400" lvl="1" indent="-317500" algn="l" rtl="0">
              <a:lnSpc>
                <a:spcPct val="115000"/>
              </a:lnSpc>
              <a:spcBef>
                <a:spcPts val="0"/>
              </a:spcBef>
              <a:spcAft>
                <a:spcPts val="0"/>
              </a:spcAft>
              <a:buClr>
                <a:srgbClr val="FFFFFF"/>
              </a:buClr>
              <a:buSzPts val="1400"/>
              <a:buChar char="○"/>
            </a:pPr>
            <a:r>
              <a:rPr lang="en-US" dirty="0">
                <a:solidFill>
                  <a:srgbClr val="FFFFFF"/>
                </a:solidFill>
              </a:rPr>
              <a:t>Listeners for the right / left arrows (to turn the car)</a:t>
            </a:r>
          </a:p>
          <a:p>
            <a:endParaRPr lang="en-US" dirty="0">
              <a:solidFill>
                <a:schemeClr val="bg1"/>
              </a:solidFill>
            </a:endParaRPr>
          </a:p>
        </p:txBody>
      </p:sp>
      <p:pic>
        <p:nvPicPr>
          <p:cNvPr id="4" name="Picture 3">
            <a:extLst>
              <a:ext uri="{FF2B5EF4-FFF2-40B4-BE49-F238E27FC236}">
                <a16:creationId xmlns:a16="http://schemas.microsoft.com/office/drawing/2014/main" id="{9AAEA7B7-326C-484F-AA86-4A883BA3B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spTree>
    <p:extLst>
      <p:ext uri="{BB962C8B-B14F-4D97-AF65-F5344CB8AC3E}">
        <p14:creationId xmlns:p14="http://schemas.microsoft.com/office/powerpoint/2010/main" val="763826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5B23-3B7C-4C22-9A9F-86D637D2CC35}"/>
              </a:ext>
            </a:extLst>
          </p:cNvPr>
          <p:cNvSpPr>
            <a:spLocks noGrp="1"/>
          </p:cNvSpPr>
          <p:nvPr>
            <p:ph type="title"/>
          </p:nvPr>
        </p:nvSpPr>
        <p:spPr/>
        <p:txBody>
          <a:bodyPr/>
          <a:lstStyle/>
          <a:p>
            <a:r>
              <a:rPr lang="en-US" dirty="0">
                <a:solidFill>
                  <a:srgbClr val="F7BA00"/>
                </a:solidFill>
              </a:rPr>
              <a:t>Before we begin…</a:t>
            </a:r>
          </a:p>
        </p:txBody>
      </p:sp>
      <p:sp>
        <p:nvSpPr>
          <p:cNvPr id="3" name="Content Placeholder 2">
            <a:extLst>
              <a:ext uri="{FF2B5EF4-FFF2-40B4-BE49-F238E27FC236}">
                <a16:creationId xmlns:a16="http://schemas.microsoft.com/office/drawing/2014/main" id="{C734998C-4042-4B65-B978-EE58E36CC890}"/>
              </a:ext>
            </a:extLst>
          </p:cNvPr>
          <p:cNvSpPr>
            <a:spLocks noGrp="1"/>
          </p:cNvSpPr>
          <p:nvPr>
            <p:ph sz="half" idx="1"/>
          </p:nvPr>
        </p:nvSpPr>
        <p:spPr/>
        <p:txBody>
          <a:bodyPr>
            <a:normAutofit/>
          </a:bodyPr>
          <a:lstStyle/>
          <a:p>
            <a:r>
              <a:rPr lang="en-US" dirty="0">
                <a:solidFill>
                  <a:srgbClr val="FFFFFF"/>
                </a:solidFill>
              </a:rPr>
              <a:t>First thing, head to the Leap For Mankind </a:t>
            </a:r>
            <a:r>
              <a:rPr lang="en-US" dirty="0"/>
              <a:t>repository</a:t>
            </a:r>
            <a:r>
              <a:rPr lang="en-US" dirty="0">
                <a:solidFill>
                  <a:srgbClr val="FFFFFF"/>
                </a:solidFill>
              </a:rPr>
              <a:t>.</a:t>
            </a:r>
          </a:p>
          <a:p>
            <a:r>
              <a:rPr lang="en-US" dirty="0">
                <a:solidFill>
                  <a:srgbClr val="FFFFFF"/>
                </a:solidFill>
              </a:rPr>
              <a:t>Once there make sure to click on the resources tab.</a:t>
            </a:r>
          </a:p>
          <a:p>
            <a:r>
              <a:rPr lang="en-US" dirty="0">
                <a:solidFill>
                  <a:srgbClr val="FFFFFF"/>
                </a:solidFill>
              </a:rPr>
              <a:t>Download the required files:</a:t>
            </a:r>
          </a:p>
          <a:p>
            <a:pPr marL="457200" lvl="0" indent="-342900" algn="l" rtl="0">
              <a:lnSpc>
                <a:spcPct val="115000"/>
              </a:lnSpc>
              <a:spcBef>
                <a:spcPts val="0"/>
              </a:spcBef>
              <a:spcAft>
                <a:spcPts val="0"/>
              </a:spcAft>
              <a:buClr>
                <a:srgbClr val="FFFFFF"/>
              </a:buClr>
              <a:buSzPts val="1800"/>
              <a:buChar char="●"/>
            </a:pPr>
            <a:r>
              <a:rPr lang="en-US" dirty="0">
                <a:solidFill>
                  <a:srgbClr val="FFFFFF"/>
                </a:solidFill>
              </a:rPr>
              <a:t>LeapForMankind.sb3</a:t>
            </a:r>
          </a:p>
          <a:p>
            <a:pPr marL="457200" lvl="0" indent="-342900" algn="l" rtl="0">
              <a:lnSpc>
                <a:spcPct val="115000"/>
              </a:lnSpc>
              <a:spcBef>
                <a:spcPts val="0"/>
              </a:spcBef>
              <a:spcAft>
                <a:spcPts val="0"/>
              </a:spcAft>
              <a:buClr>
                <a:srgbClr val="FFFFFF"/>
              </a:buClr>
              <a:buSzPts val="1800"/>
              <a:buChar char="●"/>
            </a:pPr>
            <a:r>
              <a:rPr lang="en-US" dirty="0">
                <a:solidFill>
                  <a:srgbClr val="FFFFFF"/>
                </a:solidFill>
              </a:rPr>
              <a:t>LeapForMankindHard.sb3</a:t>
            </a:r>
            <a:endParaRPr lang="en-US" dirty="0">
              <a:solidFill>
                <a:srgbClr val="D9D9D9"/>
              </a:solidFill>
            </a:endParaRPr>
          </a:p>
          <a:p>
            <a:pPr marL="457200" lvl="0" indent="-342900" algn="l" rtl="0">
              <a:spcBef>
                <a:spcPts val="0"/>
              </a:spcBef>
              <a:spcAft>
                <a:spcPts val="0"/>
              </a:spcAft>
              <a:buClr>
                <a:schemeClr val="lt1"/>
              </a:buClr>
              <a:buSzPts val="1800"/>
              <a:buChar char="●"/>
            </a:pPr>
            <a:r>
              <a:rPr lang="en-US" dirty="0">
                <a:solidFill>
                  <a:schemeClr val="lt1"/>
                </a:solidFill>
              </a:rPr>
              <a:t>Walkthrough-Steps.docx</a:t>
            </a:r>
            <a:endParaRPr lang="en-US" dirty="0">
              <a:solidFill>
                <a:srgbClr val="D9D9D9"/>
              </a:solidFill>
            </a:endParaRPr>
          </a:p>
          <a:p>
            <a:pPr marL="914400" lvl="1" indent="-317500" algn="l" rtl="0">
              <a:spcBef>
                <a:spcPts val="0"/>
              </a:spcBef>
              <a:spcAft>
                <a:spcPts val="0"/>
              </a:spcAft>
              <a:buClr>
                <a:srgbClr val="FFFFFF"/>
              </a:buClr>
              <a:buSzPts val="1400"/>
              <a:buChar char="○"/>
            </a:pPr>
            <a:r>
              <a:rPr lang="en-US" dirty="0">
                <a:solidFill>
                  <a:schemeClr val="lt1"/>
                </a:solidFill>
              </a:rPr>
              <a:t>Step-by-step of the steps we will be doing in the workshop</a:t>
            </a:r>
            <a:endParaRPr lang="en-US" dirty="0">
              <a:solidFill>
                <a:srgbClr val="D9D9D9"/>
              </a:solidFill>
            </a:endParaRPr>
          </a:p>
          <a:p>
            <a:endParaRPr lang="en-US" dirty="0">
              <a:solidFill>
                <a:srgbClr val="FFFFFF"/>
              </a:solidFill>
            </a:endParaRPr>
          </a:p>
          <a:p>
            <a:endParaRPr lang="en-US" dirty="0"/>
          </a:p>
        </p:txBody>
      </p:sp>
      <p:pic>
        <p:nvPicPr>
          <p:cNvPr id="5" name="Picture 4" descr="A blue background with white text&#10;&#10;Description automatically generated">
            <a:extLst>
              <a:ext uri="{FF2B5EF4-FFF2-40B4-BE49-F238E27FC236}">
                <a16:creationId xmlns:a16="http://schemas.microsoft.com/office/drawing/2014/main" id="{C7FD1B8E-60BA-45AE-90CD-0BC782F03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pic>
        <p:nvPicPr>
          <p:cNvPr id="6" name="Picture 5">
            <a:extLst>
              <a:ext uri="{FF2B5EF4-FFF2-40B4-BE49-F238E27FC236}">
                <a16:creationId xmlns:a16="http://schemas.microsoft.com/office/drawing/2014/main" id="{C30FCAA4-72CF-36EA-B34B-2CC3012443B7}"/>
              </a:ext>
            </a:extLst>
          </p:cNvPr>
          <p:cNvPicPr>
            <a:picLocks noChangeAspect="1"/>
          </p:cNvPicPr>
          <p:nvPr/>
        </p:nvPicPr>
        <p:blipFill>
          <a:blip r:embed="rId3"/>
          <a:stretch>
            <a:fillRect/>
          </a:stretch>
        </p:blipFill>
        <p:spPr>
          <a:xfrm>
            <a:off x="6454040" y="1274372"/>
            <a:ext cx="4899760" cy="2741743"/>
          </a:xfrm>
          <a:prstGeom prst="rect">
            <a:avLst/>
          </a:prstGeom>
        </p:spPr>
      </p:pic>
      <p:pic>
        <p:nvPicPr>
          <p:cNvPr id="7" name="Picture 6">
            <a:extLst>
              <a:ext uri="{FF2B5EF4-FFF2-40B4-BE49-F238E27FC236}">
                <a16:creationId xmlns:a16="http://schemas.microsoft.com/office/drawing/2014/main" id="{8A761982-225E-AA6C-CA47-A50CA19431F2}"/>
              </a:ext>
            </a:extLst>
          </p:cNvPr>
          <p:cNvPicPr>
            <a:picLocks noChangeAspect="1"/>
          </p:cNvPicPr>
          <p:nvPr/>
        </p:nvPicPr>
        <p:blipFill>
          <a:blip r:embed="rId4"/>
          <a:stretch>
            <a:fillRect/>
          </a:stretch>
        </p:blipFill>
        <p:spPr>
          <a:xfrm>
            <a:off x="7171393" y="4117262"/>
            <a:ext cx="3465053" cy="2183959"/>
          </a:xfrm>
          <a:prstGeom prst="rect">
            <a:avLst/>
          </a:prstGeom>
        </p:spPr>
      </p:pic>
    </p:spTree>
    <p:extLst>
      <p:ext uri="{BB962C8B-B14F-4D97-AF65-F5344CB8AC3E}">
        <p14:creationId xmlns:p14="http://schemas.microsoft.com/office/powerpoint/2010/main" val="2253711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5B23-3B7C-4C22-9A9F-86D637D2CC35}"/>
              </a:ext>
            </a:extLst>
          </p:cNvPr>
          <p:cNvSpPr>
            <a:spLocks noGrp="1"/>
          </p:cNvSpPr>
          <p:nvPr>
            <p:ph type="title"/>
          </p:nvPr>
        </p:nvSpPr>
        <p:spPr/>
        <p:txBody>
          <a:bodyPr/>
          <a:lstStyle/>
          <a:p>
            <a:r>
              <a:rPr lang="en-US" dirty="0">
                <a:solidFill>
                  <a:srgbClr val="F7BA00"/>
                </a:solidFill>
              </a:rPr>
              <a:t>Preparing Scratch</a:t>
            </a:r>
          </a:p>
        </p:txBody>
      </p:sp>
      <p:sp>
        <p:nvSpPr>
          <p:cNvPr id="3" name="Content Placeholder 2">
            <a:extLst>
              <a:ext uri="{FF2B5EF4-FFF2-40B4-BE49-F238E27FC236}">
                <a16:creationId xmlns:a16="http://schemas.microsoft.com/office/drawing/2014/main" id="{C734998C-4042-4B65-B978-EE58E36CC890}"/>
              </a:ext>
            </a:extLst>
          </p:cNvPr>
          <p:cNvSpPr>
            <a:spLocks noGrp="1"/>
          </p:cNvSpPr>
          <p:nvPr>
            <p:ph sz="half" idx="1"/>
          </p:nvPr>
        </p:nvSpPr>
        <p:spPr/>
        <p:txBody>
          <a:bodyPr>
            <a:normAutofit lnSpcReduction="10000"/>
          </a:bodyPr>
          <a:lstStyle/>
          <a:p>
            <a:r>
              <a:rPr lang="en-US" dirty="0">
                <a:solidFill>
                  <a:srgbClr val="FFFFFF"/>
                </a:solidFill>
              </a:rPr>
              <a:t>Head to Scratch.mit.edu and click on CREATE on the top left corner.</a:t>
            </a:r>
          </a:p>
          <a:p>
            <a:r>
              <a:rPr lang="en-US" dirty="0">
                <a:solidFill>
                  <a:srgbClr val="FFFFFF"/>
                </a:solidFill>
              </a:rPr>
              <a:t>The page should still look empty but now we have the resources needed to create our own game.</a:t>
            </a:r>
          </a:p>
          <a:p>
            <a:r>
              <a:rPr lang="en-US" dirty="0">
                <a:solidFill>
                  <a:srgbClr val="FFFFFF"/>
                </a:solidFill>
              </a:rPr>
              <a:t>You may load the LeapForMankind.sb3 and Hard version to experience what the game should look like before having them start</a:t>
            </a:r>
            <a:endParaRPr lang="en-US" dirty="0"/>
          </a:p>
        </p:txBody>
      </p:sp>
      <p:pic>
        <p:nvPicPr>
          <p:cNvPr id="5" name="Picture 4" descr="A blue background with white text&#10;&#10;Description automatically generated">
            <a:extLst>
              <a:ext uri="{FF2B5EF4-FFF2-40B4-BE49-F238E27FC236}">
                <a16:creationId xmlns:a16="http://schemas.microsoft.com/office/drawing/2014/main" id="{C7FD1B8E-60BA-45AE-90CD-0BC782F03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82B516BB-5F7A-109E-EC5B-1A1904987EAB}"/>
              </a:ext>
            </a:extLst>
          </p:cNvPr>
          <p:cNvPicPr>
            <a:picLocks noChangeAspect="1"/>
          </p:cNvPicPr>
          <p:nvPr/>
        </p:nvPicPr>
        <p:blipFill>
          <a:blip r:embed="rId3"/>
          <a:stretch>
            <a:fillRect/>
          </a:stretch>
        </p:blipFill>
        <p:spPr>
          <a:xfrm>
            <a:off x="6096000" y="653891"/>
            <a:ext cx="5421162" cy="207359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33F92A1E-A81A-ACA9-4004-1DA1D869702E}"/>
              </a:ext>
            </a:extLst>
          </p:cNvPr>
          <p:cNvPicPr>
            <a:picLocks noChangeAspect="1"/>
          </p:cNvPicPr>
          <p:nvPr/>
        </p:nvPicPr>
        <p:blipFill>
          <a:blip r:embed="rId4"/>
          <a:stretch>
            <a:fillRect/>
          </a:stretch>
        </p:blipFill>
        <p:spPr>
          <a:xfrm>
            <a:off x="6172202" y="2906635"/>
            <a:ext cx="5028677" cy="2602341"/>
          </a:xfrm>
          <a:prstGeom prst="rect">
            <a:avLst/>
          </a:prstGeom>
        </p:spPr>
      </p:pic>
    </p:spTree>
    <p:extLst>
      <p:ext uri="{BB962C8B-B14F-4D97-AF65-F5344CB8AC3E}">
        <p14:creationId xmlns:p14="http://schemas.microsoft.com/office/powerpoint/2010/main" val="3663425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5B23-3B7C-4C22-9A9F-86D637D2CC35}"/>
              </a:ext>
            </a:extLst>
          </p:cNvPr>
          <p:cNvSpPr>
            <a:spLocks noGrp="1"/>
          </p:cNvSpPr>
          <p:nvPr>
            <p:ph type="title"/>
          </p:nvPr>
        </p:nvSpPr>
        <p:spPr/>
        <p:txBody>
          <a:bodyPr/>
          <a:lstStyle/>
          <a:p>
            <a:r>
              <a:rPr lang="en-US" dirty="0"/>
              <a:t>Making the game</a:t>
            </a:r>
            <a:endParaRPr lang="en-US" dirty="0">
              <a:solidFill>
                <a:srgbClr val="F7BA00"/>
              </a:solidFill>
            </a:endParaRPr>
          </a:p>
        </p:txBody>
      </p:sp>
      <p:pic>
        <p:nvPicPr>
          <p:cNvPr id="5" name="Picture 4" descr="A blue background with white text&#10;&#10;Description automatically generated">
            <a:extLst>
              <a:ext uri="{FF2B5EF4-FFF2-40B4-BE49-F238E27FC236}">
                <a16:creationId xmlns:a16="http://schemas.microsoft.com/office/drawing/2014/main" id="{C7FD1B8E-60BA-45AE-90CD-0BC782F03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pic>
        <p:nvPicPr>
          <p:cNvPr id="4" name="Picture 3">
            <a:extLst>
              <a:ext uri="{FF2B5EF4-FFF2-40B4-BE49-F238E27FC236}">
                <a16:creationId xmlns:a16="http://schemas.microsoft.com/office/drawing/2014/main" id="{D4F3DEEC-C4EC-464E-73E6-5C99E36585CD}"/>
              </a:ext>
            </a:extLst>
          </p:cNvPr>
          <p:cNvPicPr>
            <a:picLocks noChangeAspect="1"/>
          </p:cNvPicPr>
          <p:nvPr/>
        </p:nvPicPr>
        <p:blipFill>
          <a:blip r:embed="rId4"/>
          <a:stretch>
            <a:fillRect/>
          </a:stretch>
        </p:blipFill>
        <p:spPr>
          <a:xfrm>
            <a:off x="1404730" y="4016426"/>
            <a:ext cx="3332404" cy="2511926"/>
          </a:xfrm>
          <a:prstGeom prst="rect">
            <a:avLst/>
          </a:prstGeom>
        </p:spPr>
      </p:pic>
      <p:pic>
        <p:nvPicPr>
          <p:cNvPr id="6" name="Picture 5">
            <a:extLst>
              <a:ext uri="{FF2B5EF4-FFF2-40B4-BE49-F238E27FC236}">
                <a16:creationId xmlns:a16="http://schemas.microsoft.com/office/drawing/2014/main" id="{EC8D0305-0325-7021-1D09-6B8C91304F08}"/>
              </a:ext>
            </a:extLst>
          </p:cNvPr>
          <p:cNvPicPr>
            <a:picLocks noChangeAspect="1"/>
          </p:cNvPicPr>
          <p:nvPr/>
        </p:nvPicPr>
        <p:blipFill>
          <a:blip r:embed="rId5"/>
          <a:stretch>
            <a:fillRect/>
          </a:stretch>
        </p:blipFill>
        <p:spPr>
          <a:xfrm>
            <a:off x="6371155" y="4020404"/>
            <a:ext cx="3348621" cy="2507948"/>
          </a:xfrm>
          <a:prstGeom prst="rect">
            <a:avLst/>
          </a:prstGeom>
        </p:spPr>
      </p:pic>
      <p:sp>
        <p:nvSpPr>
          <p:cNvPr id="9" name="TextBox 8">
            <a:extLst>
              <a:ext uri="{FF2B5EF4-FFF2-40B4-BE49-F238E27FC236}">
                <a16:creationId xmlns:a16="http://schemas.microsoft.com/office/drawing/2014/main" id="{2978EDE6-C934-66C8-4F69-60E6C0644EA9}"/>
              </a:ext>
            </a:extLst>
          </p:cNvPr>
          <p:cNvSpPr txBox="1"/>
          <p:nvPr/>
        </p:nvSpPr>
        <p:spPr>
          <a:xfrm>
            <a:off x="838199" y="1867943"/>
            <a:ext cx="10515599" cy="2800767"/>
          </a:xfrm>
          <a:prstGeom prst="rect">
            <a:avLst/>
          </a:prstGeom>
          <a:noFill/>
        </p:spPr>
        <p:txBody>
          <a:bodyPr wrap="square">
            <a:spAutoFit/>
          </a:bodyPr>
          <a:lstStyle/>
          <a:p>
            <a:pPr marL="114300">
              <a:buClr>
                <a:schemeClr val="lt1"/>
              </a:buClr>
              <a:buSzPts val="1800"/>
            </a:pPr>
            <a:r>
              <a:rPr lang="en-US" sz="2800" dirty="0">
                <a:solidFill>
                  <a:schemeClr val="lt1"/>
                </a:solidFill>
              </a:rPr>
              <a:t>Follow the Walkthrough-Steps.docx you downloaded from the repository.</a:t>
            </a:r>
          </a:p>
          <a:p>
            <a:pPr marL="914400" lvl="1" indent="-342900">
              <a:buClr>
                <a:schemeClr val="lt1"/>
              </a:buClr>
              <a:buSzPts val="1800"/>
              <a:buFont typeface="Arial" panose="020B0604020202020204" pitchFamily="34" charset="0"/>
              <a:buChar char="•"/>
            </a:pPr>
            <a:r>
              <a:rPr lang="en-US" sz="2400" dirty="0">
                <a:solidFill>
                  <a:schemeClr val="lt1"/>
                </a:solidFill>
              </a:rPr>
              <a:t>Some issues to look out for include: a thin track, no green border, having the inside and outside track not match colors, Car touching the finish before the game starts, etc.</a:t>
            </a:r>
          </a:p>
          <a:p>
            <a:pPr marL="914400" lvl="1" indent="-342900">
              <a:buClr>
                <a:schemeClr val="lt1"/>
              </a:buClr>
              <a:buSzPts val="1800"/>
              <a:buFont typeface="Arial" panose="020B0604020202020204" pitchFamily="34" charset="0"/>
              <a:buChar char="•"/>
            </a:pPr>
            <a:endParaRPr lang="en-US" sz="2400" dirty="0">
              <a:solidFill>
                <a:schemeClr val="lt1"/>
              </a:solidFill>
            </a:endParaRPr>
          </a:p>
          <a:p>
            <a:pPr marL="114300" lvl="0" algn="l" rtl="0">
              <a:spcBef>
                <a:spcPts val="0"/>
              </a:spcBef>
              <a:spcAft>
                <a:spcPts val="0"/>
              </a:spcAft>
              <a:buClr>
                <a:schemeClr val="lt1"/>
              </a:buClr>
              <a:buSzPts val="1800"/>
            </a:pPr>
            <a:endParaRPr lang="en-US" sz="2400" dirty="0">
              <a:solidFill>
                <a:srgbClr val="D9D9D9"/>
              </a:solidFill>
            </a:endParaRPr>
          </a:p>
        </p:txBody>
      </p:sp>
      <p:sp>
        <p:nvSpPr>
          <p:cNvPr id="12" name="Multiplication Sign 11">
            <a:extLst>
              <a:ext uri="{FF2B5EF4-FFF2-40B4-BE49-F238E27FC236}">
                <a16:creationId xmlns:a16="http://schemas.microsoft.com/office/drawing/2014/main" id="{2D307EDB-F9A8-8A38-510A-FCCCA774B8D0}"/>
              </a:ext>
            </a:extLst>
          </p:cNvPr>
          <p:cNvSpPr/>
          <p:nvPr/>
        </p:nvSpPr>
        <p:spPr>
          <a:xfrm>
            <a:off x="5303665" y="3180522"/>
            <a:ext cx="5377587" cy="4147930"/>
          </a:xfrm>
          <a:prstGeom prst="mathMultiply">
            <a:avLst>
              <a:gd name="adj1" fmla="val 3963"/>
            </a:avLst>
          </a:prstGeom>
          <a:solidFill>
            <a:srgbClr val="FF000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6330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667</TotalTime>
  <Words>709</Words>
  <Application>Microsoft Office PowerPoint</Application>
  <PresentationFormat>Widescreen</PresentationFormat>
  <Paragraphs>57</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gg sans</vt:lpstr>
      <vt:lpstr>Aptos</vt:lpstr>
      <vt:lpstr>Arial</vt:lpstr>
      <vt:lpstr>Calibri</vt:lpstr>
      <vt:lpstr>Calibri Light</vt:lpstr>
      <vt:lpstr>Office Theme</vt:lpstr>
      <vt:lpstr>Technology Ambassador Program  </vt:lpstr>
      <vt:lpstr>TAP</vt:lpstr>
      <vt:lpstr>Project Description</vt:lpstr>
      <vt:lpstr>What is Scratch</vt:lpstr>
      <vt:lpstr>Block Coding</vt:lpstr>
      <vt:lpstr>Programming Concepts</vt:lpstr>
      <vt:lpstr>Before we begin…</vt:lpstr>
      <vt:lpstr>Preparing Scratch</vt:lpstr>
      <vt:lpstr>Making the game</vt:lpstr>
      <vt:lpstr>Experiment with your game!!!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Ambassador Program</dc:title>
  <dc:creator>Cindy Robertson</dc:creator>
  <cp:lastModifiedBy>kevin rubio</cp:lastModifiedBy>
  <cp:revision>19</cp:revision>
  <dcterms:created xsi:type="dcterms:W3CDTF">2024-04-05T18:09:06Z</dcterms:created>
  <dcterms:modified xsi:type="dcterms:W3CDTF">2024-08-28T00:48:06Z</dcterms:modified>
</cp:coreProperties>
</file>