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9" r:id="rId4"/>
    <p:sldId id="260" r:id="rId5"/>
    <p:sldId id="261" r:id="rId6"/>
    <p:sldId id="262" r:id="rId7"/>
    <p:sldId id="263" r:id="rId8"/>
  </p:sldIdLst>
  <p:sldSz cx="9144000" cy="5143500" type="screen16x9"/>
  <p:notesSz cx="6858000" cy="9144000"/>
  <p:embeddedFontLst>
    <p:embeddedFont>
      <p:font typeface="Oswald" panose="00000500000000000000" pitchFamily="2"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38" d="100"/>
          <a:sy n="138" d="100"/>
        </p:scale>
        <p:origin x="87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Ryan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We are Leap of mankind. We have developed an entertaining car racing game utilizing ScratchX, a programming language that uses building blocks of code to make program design fun and easy. Along with ScratchX, we implemented LeapMotion, a controller device that will sense your hand motions and control the car.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1b20cc2b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1b20cc2b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b="1"/>
              <a:t>ryan</a:t>
            </a:r>
            <a:endParaRPr sz="1800"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2b3eff5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2b3eff5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b="1"/>
              <a:t>valentina - exploring</a:t>
            </a:r>
            <a:endParaRPr sz="1800"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1b20cc2b7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1b20cc2b7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s"/>
              <a:t>valentina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1b20cc2b7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1b20cc2b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 sz="1200" b="1">
                <a:solidFill>
                  <a:schemeClr val="dk1"/>
                </a:solidFill>
              </a:rPr>
              <a:t>Valentina: Show demo first, and then walkthrough video</a:t>
            </a:r>
            <a:endParaRPr sz="12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s" sz="1200">
                <a:solidFill>
                  <a:schemeClr val="dk1"/>
                </a:solidFill>
              </a:rPr>
              <a:t>Demonstration of the working game where participants can interact with our team and our game, having the chance to choose and custom their experience from various tracks we developed. Our project members will give a short description of the project to any curious event attendees, as well as to answer any other technical questions that they may have.</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s" sz="1200">
                <a:solidFill>
                  <a:schemeClr val="dk1"/>
                </a:solidFill>
              </a:rPr>
              <a:t>We will measure the results and success of the activities by administering post-activity surveys. The surveys will incorporate basic questions about the programming content, which will let us gauge the participants’ knowledge of basic programming concepts, both before and immediately after the activity.</a:t>
            </a:r>
            <a:endParaRPr sz="1200">
              <a:solidFill>
                <a:schemeClr val="dk1"/>
              </a:solidFill>
            </a:endParaRPr>
          </a:p>
          <a:p>
            <a:pPr marL="0" lvl="0" indent="0" algn="l" rtl="0">
              <a:spcBef>
                <a:spcPts val="8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1b20cc2b7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1b20cc2b7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2f5a6fc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2f5a6fc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sz="1200">
              <a:solidFill>
                <a:schemeClr val="dk1"/>
              </a:solidFill>
            </a:endParaRPr>
          </a:p>
          <a:p>
            <a:pPr marL="0" lvl="0" indent="0" algn="l" rtl="0">
              <a:spcBef>
                <a:spcPts val="800"/>
              </a:spcBef>
              <a:spcAft>
                <a:spcPts val="0"/>
              </a:spcAft>
              <a:buNone/>
            </a:pPr>
            <a:r>
              <a:rPr lang="es"/>
              <a:t>Matt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F07B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980530"/>
          </a:xfrm>
          <a:prstGeom prst="rect">
            <a:avLst/>
          </a:prstGeom>
        </p:spPr>
        <p:txBody>
          <a:bodyPr spcFirstLastPara="1" wrap="square" lIns="91425" tIns="91425" rIns="91425" bIns="91425" anchor="b" anchorCtr="0">
            <a:noAutofit/>
          </a:bodyPr>
          <a:lstStyle/>
          <a:p>
            <a:r>
              <a:rPr lang="en-US" dirty="0">
                <a:solidFill>
                  <a:schemeClr val="bg1"/>
                </a:solidFill>
              </a:rPr>
              <a:t>Leap for Mankind:</a:t>
            </a:r>
            <a:endParaRPr dirty="0">
              <a:solidFill>
                <a:schemeClr val="bg1"/>
              </a:solidFill>
            </a:endParaRPr>
          </a:p>
        </p:txBody>
      </p:sp>
      <p:pic>
        <p:nvPicPr>
          <p:cNvPr id="56" name="Google Shape;56;p13"/>
          <p:cNvPicPr preferRelativeResize="0"/>
          <p:nvPr/>
        </p:nvPicPr>
        <p:blipFill>
          <a:blip r:embed="rId3">
            <a:alphaModFix/>
          </a:blip>
          <a:stretch>
            <a:fillRect/>
          </a:stretch>
        </p:blipFill>
        <p:spPr>
          <a:xfrm>
            <a:off x="0" y="3626725"/>
            <a:ext cx="2555199" cy="1516775"/>
          </a:xfrm>
          <a:prstGeom prst="rect">
            <a:avLst/>
          </a:prstGeom>
          <a:noFill/>
          <a:ln>
            <a:noFill/>
          </a:ln>
        </p:spPr>
      </p:pic>
      <p:sp>
        <p:nvSpPr>
          <p:cNvPr id="5" name="Google Shape;54;p13"/>
          <p:cNvSpPr txBox="1">
            <a:spLocks/>
          </p:cNvSpPr>
          <p:nvPr/>
        </p:nvSpPr>
        <p:spPr>
          <a:xfrm>
            <a:off x="623400" y="1831691"/>
            <a:ext cx="8520600" cy="17033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3200" dirty="0">
                <a:solidFill>
                  <a:srgbClr val="CACACA"/>
                </a:solidFill>
              </a:rPr>
              <a:t>Valentina Mosquera Reina, Matt Bauer, Josiah Williams, Ryan </a:t>
            </a:r>
            <a:r>
              <a:rPr lang="en-US" sz="3200" dirty="0" err="1">
                <a:solidFill>
                  <a:srgbClr val="CACACA"/>
                </a:solidFill>
              </a:rPr>
              <a:t>Cunico</a:t>
            </a:r>
            <a:endParaRPr lang="en-US" sz="3200" dirty="0">
              <a:solidFill>
                <a:srgbClr val="CACA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Oswald"/>
                <a:ea typeface="Oswald"/>
                <a:cs typeface="Oswald"/>
                <a:sym typeface="Oswald"/>
              </a:rPr>
              <a:t>Description of TAP Program  </a:t>
            </a:r>
            <a:endParaRPr/>
          </a:p>
        </p:txBody>
      </p:sp>
      <p:sp>
        <p:nvSpPr>
          <p:cNvPr id="62" name="Google Shape;62;p14"/>
          <p:cNvSpPr txBox="1">
            <a:spLocks noGrp="1"/>
          </p:cNvSpPr>
          <p:nvPr>
            <p:ph type="body" idx="1"/>
          </p:nvPr>
        </p:nvSpPr>
        <p:spPr>
          <a:xfrm>
            <a:off x="311700" y="132672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s" dirty="0">
                <a:solidFill>
                  <a:srgbClr val="FFFFFF"/>
                </a:solidFill>
              </a:rPr>
              <a:t>The Technology Ambassadors Program (TAP) is an interactive class focused on service learning.</a:t>
            </a:r>
            <a:endParaRPr dirty="0">
              <a:solidFill>
                <a:srgbClr val="FFFFFF"/>
              </a:solidFill>
            </a:endParaRPr>
          </a:p>
          <a:p>
            <a:pPr marL="457200" lvl="0" indent="0" algn="l" rtl="0">
              <a:lnSpc>
                <a:spcPct val="115000"/>
              </a:lnSpc>
              <a:spcBef>
                <a:spcPts val="0"/>
              </a:spcBef>
              <a:spcAft>
                <a:spcPts val="0"/>
              </a:spcAft>
              <a:buNone/>
            </a:pPr>
            <a:endParaRPr dirty="0">
              <a:solidFill>
                <a:srgbClr val="FFFFFF"/>
              </a:solidFill>
            </a:endParaRPr>
          </a:p>
          <a:p>
            <a:pPr lvl="0">
              <a:buClr>
                <a:srgbClr val="FFFFFF"/>
              </a:buClr>
            </a:pPr>
            <a:r>
              <a:rPr lang="es" dirty="0">
                <a:solidFill>
                  <a:srgbClr val="FFFFFF"/>
                </a:solidFill>
              </a:rPr>
              <a:t>TAP provides the opportunity to build a project using different technologies and collectively deliver it through outreach events, workshops, student involvement, and conferences.</a:t>
            </a:r>
            <a:endParaRPr dirty="0">
              <a:solidFill>
                <a:srgbClr val="FFFFFF"/>
              </a:solidFill>
            </a:endParaRPr>
          </a:p>
          <a:p>
            <a:pPr marL="0" lvl="0" indent="0" algn="l" rtl="0">
              <a:spcBef>
                <a:spcPts val="0"/>
              </a:spcBef>
              <a:spcAft>
                <a:spcPts val="1600"/>
              </a:spcAft>
              <a:buNone/>
            </a:pPr>
            <a:endParaRPr dirty="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dirty="0">
                <a:solidFill>
                  <a:srgbClr val="FFFFFF"/>
                </a:solidFill>
                <a:latin typeface="Oswald"/>
                <a:ea typeface="Oswald"/>
                <a:cs typeface="Oswald"/>
                <a:sym typeface="Oswald"/>
              </a:rPr>
              <a:t>Programming concepts to learn: If / While Loops</a:t>
            </a:r>
            <a:endParaRPr dirty="0"/>
          </a:p>
        </p:txBody>
      </p:sp>
      <p:sp>
        <p:nvSpPr>
          <p:cNvPr id="75" name="Google Shape;75;p16"/>
          <p:cNvSpPr txBox="1">
            <a:spLocks noGrp="1"/>
          </p:cNvSpPr>
          <p:nvPr>
            <p:ph type="body" idx="1"/>
          </p:nvPr>
        </p:nvSpPr>
        <p:spPr>
          <a:xfrm>
            <a:off x="311700" y="132672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Char char="●"/>
            </a:pPr>
            <a:r>
              <a:rPr lang="es">
                <a:solidFill>
                  <a:srgbClr val="FFFFFF"/>
                </a:solidFill>
              </a:rPr>
              <a:t>“If” statement -&gt; “If” my hands are dirty, “then” I will wash them with soap and water.</a:t>
            </a:r>
            <a:endParaRPr>
              <a:solidFill>
                <a:srgbClr val="FFFFFF"/>
              </a:solidFill>
            </a:endParaRPr>
          </a:p>
          <a:p>
            <a:pPr marL="457200" lvl="0" indent="0" algn="l" rtl="0">
              <a:lnSpc>
                <a:spcPct val="115000"/>
              </a:lnSpc>
              <a:spcBef>
                <a:spcPts val="0"/>
              </a:spcBef>
              <a:spcAft>
                <a:spcPts val="0"/>
              </a:spcAft>
              <a:buNone/>
            </a:pPr>
            <a:endParaRPr>
              <a:solidFill>
                <a:srgbClr val="FFFFFF"/>
              </a:solidFill>
            </a:endParaRPr>
          </a:p>
          <a:p>
            <a:pPr marL="457200" lvl="0" indent="0" algn="l" rtl="0">
              <a:lnSpc>
                <a:spcPct val="115000"/>
              </a:lnSpc>
              <a:spcBef>
                <a:spcPts val="0"/>
              </a:spcBef>
              <a:spcAft>
                <a:spcPts val="0"/>
              </a:spcAft>
              <a:buNone/>
            </a:pPr>
            <a:endParaRPr>
              <a:solidFill>
                <a:srgbClr val="FFFFFF"/>
              </a:solidFill>
            </a:endParaRPr>
          </a:p>
          <a:p>
            <a:pPr marL="457200" lvl="0" indent="-342900" algn="l" rtl="0">
              <a:lnSpc>
                <a:spcPct val="115000"/>
              </a:lnSpc>
              <a:spcBef>
                <a:spcPts val="0"/>
              </a:spcBef>
              <a:spcAft>
                <a:spcPts val="0"/>
              </a:spcAft>
              <a:buClr>
                <a:srgbClr val="FFFFFF"/>
              </a:buClr>
              <a:buSzPts val="1800"/>
              <a:buChar char="●"/>
            </a:pPr>
            <a:r>
              <a:rPr lang="es">
                <a:solidFill>
                  <a:srgbClr val="FFFFFF"/>
                </a:solidFill>
              </a:rPr>
              <a:t>“While” statement -&gt; “While” my hands are covered in soap and water, I will continue to wash them.</a:t>
            </a:r>
            <a:endParaRPr>
              <a:solidFill>
                <a:srgbClr val="FFFFFF"/>
              </a:solidFill>
            </a:endParaRPr>
          </a:p>
          <a:p>
            <a:pPr marL="457200" lvl="0" indent="-342900" algn="l" rtl="0">
              <a:lnSpc>
                <a:spcPct val="115000"/>
              </a:lnSpc>
              <a:spcBef>
                <a:spcPts val="0"/>
              </a:spcBef>
              <a:spcAft>
                <a:spcPts val="0"/>
              </a:spcAft>
              <a:buClr>
                <a:srgbClr val="FFFFFF"/>
              </a:buClr>
              <a:buSzPts val="1800"/>
              <a:buChar char="●"/>
            </a:pP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dirty="0">
                <a:solidFill>
                  <a:srgbClr val="FFFFFF"/>
                </a:solidFill>
                <a:latin typeface="Oswald"/>
                <a:ea typeface="Oswald"/>
                <a:cs typeface="Oswald"/>
                <a:sym typeface="Oswald"/>
              </a:rPr>
              <a:t>Programming Concepts to Learn</a:t>
            </a:r>
            <a:endParaRPr dirty="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FFFFFF"/>
              </a:buClr>
              <a:buSzPts val="1800"/>
              <a:buNone/>
            </a:pPr>
            <a:r>
              <a:rPr lang="es" dirty="0">
                <a:solidFill>
                  <a:srgbClr val="FFFFFF"/>
                </a:solidFill>
              </a:rPr>
              <a:t>You will be exposed to the following programming concepts while developing your own racing game. </a:t>
            </a:r>
            <a:endParaRPr dirty="0">
              <a:solidFill>
                <a:srgbClr val="FFFFFF"/>
              </a:solidFill>
            </a:endParaRPr>
          </a:p>
          <a:p>
            <a:pPr marL="457200" lvl="0" indent="0" algn="l" rtl="0">
              <a:lnSpc>
                <a:spcPct val="115000"/>
              </a:lnSpc>
              <a:spcBef>
                <a:spcPts val="0"/>
              </a:spcBef>
              <a:spcAft>
                <a:spcPts val="0"/>
              </a:spcAft>
              <a:buNone/>
            </a:pPr>
            <a:endParaRPr dirty="0">
              <a:solidFill>
                <a:srgbClr val="FFFFFF"/>
              </a:solidFill>
            </a:endParaRPr>
          </a:p>
          <a:p>
            <a:pPr indent="-317500">
              <a:buClr>
                <a:srgbClr val="FFFFFF"/>
              </a:buClr>
              <a:buSzPts val="1400"/>
              <a:buChar char="○"/>
            </a:pPr>
            <a:r>
              <a:rPr lang="es" sz="2000" b="1" dirty="0">
                <a:solidFill>
                  <a:srgbClr val="FFFF00"/>
                </a:solidFill>
              </a:rPr>
              <a:t>”While” </a:t>
            </a:r>
            <a:r>
              <a:rPr lang="es" sz="2000" dirty="0">
                <a:solidFill>
                  <a:srgbClr val="FFFFFF"/>
                </a:solidFill>
              </a:rPr>
              <a:t>loop – corresponds to the “forever” that makes the car move forward</a:t>
            </a:r>
            <a:endParaRPr sz="2000" dirty="0">
              <a:solidFill>
                <a:srgbClr val="FFFFFF"/>
              </a:solidFill>
            </a:endParaRPr>
          </a:p>
          <a:p>
            <a:pPr indent="-317500">
              <a:buClr>
                <a:srgbClr val="FFFFFF"/>
              </a:buClr>
              <a:buSzPts val="1400"/>
              <a:buChar char="○"/>
            </a:pPr>
            <a:r>
              <a:rPr lang="es" sz="2000" b="1" dirty="0">
                <a:solidFill>
                  <a:srgbClr val="FFFF00"/>
                </a:solidFill>
              </a:rPr>
              <a:t>“If” statement </a:t>
            </a:r>
            <a:r>
              <a:rPr lang="es" sz="2000" dirty="0">
                <a:solidFill>
                  <a:srgbClr val="FFFFFF"/>
                </a:solidFill>
              </a:rPr>
              <a:t>– “If” car touches green, stop and change to crashed car</a:t>
            </a:r>
            <a:endParaRPr sz="2000" dirty="0">
              <a:solidFill>
                <a:srgbClr val="FFFFFF"/>
              </a:solidFill>
            </a:endParaRPr>
          </a:p>
          <a:p>
            <a:pPr indent="-317500">
              <a:buClr>
                <a:srgbClr val="FFFFFF"/>
              </a:buClr>
              <a:buSzPts val="1400"/>
              <a:buChar char="○"/>
            </a:pPr>
            <a:r>
              <a:rPr lang="es" sz="2000" b="1" dirty="0">
                <a:solidFill>
                  <a:srgbClr val="FFFF00"/>
                </a:solidFill>
              </a:rPr>
              <a:t>“If” statement </a:t>
            </a:r>
            <a:r>
              <a:rPr lang="es" sz="2000" dirty="0">
                <a:solidFill>
                  <a:srgbClr val="FFFFFF"/>
                </a:solidFill>
              </a:rPr>
              <a:t>– “If” car touches “V” (pink or blue boost) - speed up</a:t>
            </a:r>
            <a:endParaRPr sz="2000" dirty="0">
              <a:solidFill>
                <a:srgbClr val="FFFFFF"/>
              </a:solidFill>
            </a:endParaRPr>
          </a:p>
          <a:p>
            <a:pPr indent="-317500">
              <a:buClr>
                <a:srgbClr val="FFFFFF"/>
              </a:buClr>
              <a:buSzPts val="1400"/>
              <a:buChar char="○"/>
            </a:pPr>
            <a:r>
              <a:rPr lang="es" sz="2000" b="1" dirty="0">
                <a:solidFill>
                  <a:srgbClr val="FFFF00"/>
                </a:solidFill>
              </a:rPr>
              <a:t>“If” statement </a:t>
            </a:r>
            <a:r>
              <a:rPr lang="es" sz="2000" dirty="0">
                <a:solidFill>
                  <a:srgbClr val="FFFFFF"/>
                </a:solidFill>
              </a:rPr>
              <a:t>– “If” car touches finish line (white) – end and display message</a:t>
            </a:r>
            <a:endParaRPr sz="2000" dirty="0">
              <a:solidFill>
                <a:srgbClr val="FFFFFF"/>
              </a:solidFill>
            </a:endParaRPr>
          </a:p>
          <a:p>
            <a:pPr indent="-317500">
              <a:buClr>
                <a:srgbClr val="FFFFFF"/>
              </a:buClr>
              <a:buSzPts val="1400"/>
              <a:buChar char="○"/>
            </a:pPr>
            <a:r>
              <a:rPr lang="es" sz="2000" b="1" dirty="0">
                <a:solidFill>
                  <a:srgbClr val="FFFF00"/>
                </a:solidFill>
              </a:rPr>
              <a:t>Listeners for the right / left arrows </a:t>
            </a:r>
            <a:r>
              <a:rPr lang="es" sz="2000" dirty="0">
                <a:solidFill>
                  <a:srgbClr val="FFFFFF"/>
                </a:solidFill>
              </a:rPr>
              <a:t>(to turn the car)</a:t>
            </a:r>
            <a:endParaRPr sz="2000" dirty="0">
              <a:solidFill>
                <a:srgbClr val="FFFFFF"/>
              </a:solidFill>
            </a:endParaRPr>
          </a:p>
          <a:p>
            <a:pPr marL="0" lvl="0" indent="0" algn="l" rtl="0">
              <a:lnSpc>
                <a:spcPct val="115000"/>
              </a:lnSpc>
              <a:spcBef>
                <a:spcPts val="0"/>
              </a:spcBef>
              <a:spcAft>
                <a:spcPts val="0"/>
              </a:spcAft>
              <a:buNone/>
            </a:pPr>
            <a:endParaRPr dirty="0">
              <a:solidFill>
                <a:srgbClr val="D9D9D9"/>
              </a:solidFill>
            </a:endParaRPr>
          </a:p>
          <a:p>
            <a:pPr marL="0" lvl="0" indent="0" algn="l" rtl="0">
              <a:lnSpc>
                <a:spcPct val="115000"/>
              </a:lnSpc>
              <a:spcBef>
                <a:spcPts val="0"/>
              </a:spcBef>
              <a:spcAft>
                <a:spcPts val="0"/>
              </a:spcAft>
              <a:buNone/>
            </a:pPr>
            <a:endParaRPr dirty="0">
              <a:solidFill>
                <a:srgbClr val="D9D9D9"/>
              </a:solidFill>
            </a:endParaRPr>
          </a:p>
          <a:p>
            <a:pPr marL="457200" lvl="0" indent="0" algn="l" rtl="0">
              <a:lnSpc>
                <a:spcPct val="115000"/>
              </a:lnSpc>
              <a:spcBef>
                <a:spcPts val="0"/>
              </a:spcBef>
              <a:spcAft>
                <a:spcPts val="0"/>
              </a:spcAft>
              <a:buNone/>
            </a:pPr>
            <a:endParaRPr dirty="0">
              <a:solidFill>
                <a:srgbClr val="D9D9D9"/>
              </a:solidFill>
            </a:endParaRPr>
          </a:p>
          <a:p>
            <a:pPr marL="0" lvl="0" indent="0" algn="l" rtl="0">
              <a:spcBef>
                <a:spcPts val="0"/>
              </a:spcBef>
              <a:spcAft>
                <a:spcPts val="1600"/>
              </a:spcAft>
              <a:buNone/>
            </a:pPr>
            <a:endParaRPr dirty="0">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Oswald"/>
                <a:ea typeface="Oswald"/>
                <a:cs typeface="Oswald"/>
                <a:sym typeface="Oswald"/>
              </a:rPr>
              <a:t>Workshop Description</a:t>
            </a:r>
            <a:endParaRPr/>
          </a:p>
        </p:txBody>
      </p:sp>
      <p:sp>
        <p:nvSpPr>
          <p:cNvPr id="87" name="Google Shape;87;p18"/>
          <p:cNvSpPr txBox="1">
            <a:spLocks noGrp="1"/>
          </p:cNvSpPr>
          <p:nvPr>
            <p:ph type="body" idx="1"/>
          </p:nvPr>
        </p:nvSpPr>
        <p:spPr>
          <a:xfrm>
            <a:off x="311700" y="93702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1200"/>
              </a:spcBef>
              <a:spcAft>
                <a:spcPts val="0"/>
              </a:spcAft>
              <a:buClr>
                <a:srgbClr val="D9D9D9"/>
              </a:buClr>
              <a:buSzPts val="1800"/>
              <a:buChar char="●"/>
            </a:pPr>
            <a:r>
              <a:rPr lang="es" dirty="0">
                <a:solidFill>
                  <a:srgbClr val="FFFFFF"/>
                </a:solidFill>
              </a:rPr>
              <a:t>We will code our own basic racing game by following along with our visual instructions. </a:t>
            </a:r>
            <a:endParaRPr dirty="0">
              <a:solidFill>
                <a:srgbClr val="FFFFFF"/>
              </a:solidFill>
            </a:endParaRPr>
          </a:p>
          <a:p>
            <a:pPr lvl="0">
              <a:buClr>
                <a:srgbClr val="D9D9D9"/>
              </a:buClr>
            </a:pPr>
            <a:r>
              <a:rPr lang="es" dirty="0">
                <a:solidFill>
                  <a:srgbClr val="FFFFFF"/>
                </a:solidFill>
              </a:rPr>
              <a:t>Step-by-step directions (with pictures) are provided in a separate document </a:t>
            </a:r>
            <a:r>
              <a:rPr lang="en-US" b="1" dirty="0">
                <a:solidFill>
                  <a:srgbClr val="FFFF00"/>
                </a:solidFill>
              </a:rPr>
              <a:t>S3 Spring 2021 Workshop Walkthrough Steps.pdf</a:t>
            </a:r>
            <a:endParaRPr b="1" dirty="0">
              <a:solidFill>
                <a:srgbClr val="FFFF00"/>
              </a:solidFill>
            </a:endParaRPr>
          </a:p>
          <a:p>
            <a:pPr marL="0" lvl="0" indent="0" algn="l" rtl="0">
              <a:lnSpc>
                <a:spcPct val="115000"/>
              </a:lnSpc>
              <a:spcBef>
                <a:spcPts val="1200"/>
              </a:spcBef>
              <a:spcAft>
                <a:spcPts val="0"/>
              </a:spcAft>
              <a:buNone/>
            </a:pPr>
            <a:endParaRPr dirty="0">
              <a:solidFill>
                <a:srgbClr val="D9D9D9"/>
              </a:solidFill>
            </a:endParaRPr>
          </a:p>
          <a:p>
            <a:pPr marL="457200" lvl="0" indent="0" algn="l" rtl="0">
              <a:lnSpc>
                <a:spcPct val="115000"/>
              </a:lnSpc>
              <a:spcBef>
                <a:spcPts val="0"/>
              </a:spcBef>
              <a:spcAft>
                <a:spcPts val="0"/>
              </a:spcAft>
              <a:buNone/>
            </a:pPr>
            <a:endParaRPr dirty="0">
              <a:solidFill>
                <a:srgbClr val="D9D9D9"/>
              </a:solidFill>
            </a:endParaRPr>
          </a:p>
          <a:p>
            <a:pPr marL="0" lvl="0" indent="0" algn="l" rtl="0">
              <a:spcBef>
                <a:spcPts val="0"/>
              </a:spcBef>
              <a:spcAft>
                <a:spcPts val="1600"/>
              </a:spcAft>
              <a:buNone/>
            </a:pPr>
            <a:endParaRPr dirty="0">
              <a:solidFill>
                <a:srgbClr val="D9D9D9"/>
              </a:solidFill>
            </a:endParaRPr>
          </a:p>
        </p:txBody>
      </p:sp>
      <p:pic>
        <p:nvPicPr>
          <p:cNvPr id="88" name="Google Shape;88;p18"/>
          <p:cNvPicPr preferRelativeResize="0"/>
          <p:nvPr/>
        </p:nvPicPr>
        <p:blipFill>
          <a:blip r:embed="rId3">
            <a:alphaModFix/>
          </a:blip>
          <a:stretch>
            <a:fillRect/>
          </a:stretch>
        </p:blipFill>
        <p:spPr>
          <a:xfrm>
            <a:off x="796100" y="2516776"/>
            <a:ext cx="4214450" cy="2458425"/>
          </a:xfrm>
          <a:prstGeom prst="rect">
            <a:avLst/>
          </a:prstGeom>
          <a:noFill/>
          <a:ln>
            <a:noFill/>
          </a:ln>
        </p:spPr>
      </p:pic>
      <p:pic>
        <p:nvPicPr>
          <p:cNvPr id="89" name="Google Shape;89;p18"/>
          <p:cNvPicPr preferRelativeResize="0"/>
          <p:nvPr/>
        </p:nvPicPr>
        <p:blipFill>
          <a:blip r:embed="rId4">
            <a:alphaModFix/>
          </a:blip>
          <a:stretch>
            <a:fillRect/>
          </a:stretch>
        </p:blipFill>
        <p:spPr>
          <a:xfrm>
            <a:off x="6407944" y="2418159"/>
            <a:ext cx="2332131" cy="2672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Oswald"/>
                <a:ea typeface="Oswald"/>
                <a:cs typeface="Oswald"/>
                <a:sym typeface="Oswald"/>
              </a:rPr>
              <a:t>Technologies</a:t>
            </a:r>
            <a:endParaRPr/>
          </a:p>
        </p:txBody>
      </p:sp>
      <p:sp>
        <p:nvSpPr>
          <p:cNvPr id="95" name="Google Shape;95;p19"/>
          <p:cNvSpPr txBox="1">
            <a:spLocks noGrp="1"/>
          </p:cNvSpPr>
          <p:nvPr>
            <p:ph type="body" idx="1"/>
          </p:nvPr>
        </p:nvSpPr>
        <p:spPr>
          <a:xfrm>
            <a:off x="165585" y="1062844"/>
            <a:ext cx="8520600" cy="3807330"/>
          </a:xfrm>
          <a:prstGeom prst="rect">
            <a:avLst/>
          </a:prstGeom>
        </p:spPr>
        <p:txBody>
          <a:bodyPr spcFirstLastPara="1" wrap="square" lIns="91425" tIns="91425" rIns="91425" bIns="91425" anchor="t" anchorCtr="0">
            <a:noAutofit/>
          </a:bodyPr>
          <a:lstStyle/>
          <a:p>
            <a:pPr marL="139700" lvl="0" indent="0" algn="l" rtl="0">
              <a:spcBef>
                <a:spcPts val="1200"/>
              </a:spcBef>
              <a:spcAft>
                <a:spcPts val="0"/>
              </a:spcAft>
              <a:buClr>
                <a:schemeClr val="lt1"/>
              </a:buClr>
              <a:buSzPts val="1400"/>
              <a:buNone/>
            </a:pPr>
            <a:r>
              <a:rPr lang="es" sz="1400" b="1" dirty="0">
                <a:solidFill>
                  <a:srgbClr val="FFFF00"/>
                </a:solidFill>
                <a:uFill>
                  <a:noFill/>
                </a:uFill>
              </a:rPr>
              <a:t>Scratch Programming Lanuage</a:t>
            </a:r>
            <a:endParaRPr sz="1400" b="1" dirty="0">
              <a:solidFill>
                <a:srgbClr val="FFFF00"/>
              </a:solidFill>
            </a:endParaRPr>
          </a:p>
          <a:p>
            <a:pPr marL="457200" lvl="0" indent="-304800" algn="l" rtl="0">
              <a:spcBef>
                <a:spcPts val="0"/>
              </a:spcBef>
              <a:spcAft>
                <a:spcPts val="0"/>
              </a:spcAft>
              <a:buClr>
                <a:schemeClr val="dk1"/>
              </a:buClr>
              <a:buSzPts val="1200"/>
              <a:buChar char="●"/>
            </a:pPr>
            <a:r>
              <a:rPr lang="es" sz="1400" dirty="0">
                <a:solidFill>
                  <a:schemeClr val="bg1"/>
                </a:solidFill>
              </a:rPr>
              <a:t>Scratch is a drag-and-drop programming language developed by MIT, which aims to introduce children to programming and logical problem-solving in an interactive, easily digestible manner. (Scratch, n.d.).</a:t>
            </a:r>
            <a:endParaRPr sz="1400" dirty="0">
              <a:solidFill>
                <a:schemeClr val="bg1"/>
              </a:solidFill>
            </a:endParaRPr>
          </a:p>
          <a:p>
            <a:pPr marL="457200" lvl="0" indent="-304800" algn="l" rtl="0">
              <a:spcBef>
                <a:spcPts val="0"/>
              </a:spcBef>
              <a:spcAft>
                <a:spcPts val="0"/>
              </a:spcAft>
              <a:buClr>
                <a:schemeClr val="dk1"/>
              </a:buClr>
              <a:buSzPts val="1200"/>
              <a:buChar char="●"/>
            </a:pPr>
            <a:r>
              <a:rPr lang="es" sz="1400" dirty="0">
                <a:solidFill>
                  <a:schemeClr val="bg1"/>
                </a:solidFill>
              </a:rPr>
              <a:t>Scratch is designed and maintained by the Lifelong Kindergarten group at the MIT Media Lab (Scratch, n.d.).</a:t>
            </a:r>
            <a:endParaRPr sz="1400" dirty="0">
              <a:solidFill>
                <a:schemeClr val="bg1"/>
              </a:solidFill>
            </a:endParaRPr>
          </a:p>
          <a:p>
            <a:pPr marL="457200" lvl="0" indent="-304800" algn="l" rtl="0">
              <a:spcBef>
                <a:spcPts val="0"/>
              </a:spcBef>
              <a:spcAft>
                <a:spcPts val="0"/>
              </a:spcAft>
              <a:buClr>
                <a:schemeClr val="dk1"/>
              </a:buClr>
              <a:buSzPts val="1200"/>
              <a:buChar char="●"/>
            </a:pPr>
            <a:r>
              <a:rPr lang="es" sz="1400" dirty="0">
                <a:solidFill>
                  <a:schemeClr val="bg1"/>
                </a:solidFill>
              </a:rPr>
              <a:t>Students will create a simple racing game using the drag-and-drop architecture of Scratch.</a:t>
            </a:r>
            <a:endParaRPr sz="1400" dirty="0">
              <a:solidFill>
                <a:schemeClr val="bg1"/>
              </a:solidFill>
            </a:endParaRPr>
          </a:p>
          <a:p>
            <a:pPr marL="139700" lvl="0" indent="0" algn="l" rtl="0">
              <a:spcBef>
                <a:spcPts val="1200"/>
              </a:spcBef>
              <a:spcAft>
                <a:spcPts val="0"/>
              </a:spcAft>
              <a:buClr>
                <a:schemeClr val="lt1"/>
              </a:buClr>
              <a:buSzPts val="1400"/>
              <a:buNone/>
            </a:pPr>
            <a:endParaRPr lang="es" sz="1600" dirty="0">
              <a:solidFill>
                <a:srgbClr val="FFFF00"/>
              </a:solidFill>
              <a:uFill>
                <a:noFill/>
              </a:uFill>
            </a:endParaRPr>
          </a:p>
          <a:p>
            <a:pPr marL="139700" lvl="0" indent="0" algn="l" rtl="0">
              <a:spcBef>
                <a:spcPts val="1200"/>
              </a:spcBef>
              <a:spcAft>
                <a:spcPts val="0"/>
              </a:spcAft>
              <a:buClr>
                <a:schemeClr val="lt1"/>
              </a:buClr>
              <a:buSzPts val="1400"/>
              <a:buNone/>
            </a:pPr>
            <a:r>
              <a:rPr lang="es" sz="1600" dirty="0">
                <a:solidFill>
                  <a:srgbClr val="FFFF00"/>
                </a:solidFill>
                <a:uFill>
                  <a:noFill/>
                </a:uFill>
              </a:rPr>
              <a:t>Leap Motion Controller</a:t>
            </a:r>
            <a:endParaRPr sz="1600" dirty="0">
              <a:solidFill>
                <a:srgbClr val="FFFF00"/>
              </a:solidFill>
            </a:endParaRPr>
          </a:p>
          <a:p>
            <a:pPr marL="457200" lvl="0" indent="-304800" algn="l" rtl="0">
              <a:spcBef>
                <a:spcPts val="0"/>
              </a:spcBef>
              <a:spcAft>
                <a:spcPts val="0"/>
              </a:spcAft>
              <a:buClr>
                <a:schemeClr val="dk1"/>
              </a:buClr>
              <a:buSzPts val="1200"/>
              <a:buChar char="●"/>
            </a:pPr>
            <a:r>
              <a:rPr lang="es" sz="1400" dirty="0">
                <a:solidFill>
                  <a:schemeClr val="bg1"/>
                </a:solidFill>
              </a:rPr>
              <a:t>Leap motion is a computer hardware sensor device that supports hand and finger motions as inputs. </a:t>
            </a:r>
            <a:endParaRPr sz="1400" dirty="0">
              <a:solidFill>
                <a:schemeClr val="bg1"/>
              </a:solidFill>
            </a:endParaRPr>
          </a:p>
          <a:p>
            <a:pPr marL="457200" lvl="0" indent="-304800" algn="l" rtl="0">
              <a:spcBef>
                <a:spcPts val="0"/>
              </a:spcBef>
              <a:spcAft>
                <a:spcPts val="0"/>
              </a:spcAft>
              <a:buClr>
                <a:schemeClr val="dk1"/>
              </a:buClr>
              <a:buSzPts val="1200"/>
              <a:buChar char="●"/>
            </a:pPr>
            <a:r>
              <a:rPr lang="es" sz="1400" dirty="0">
                <a:solidFill>
                  <a:schemeClr val="bg1"/>
                </a:solidFill>
              </a:rPr>
              <a:t>We use this technology to add functionality to the code and be able to move a car along a track by just moving your hand left and right without using the keyboard</a:t>
            </a:r>
            <a:r>
              <a:rPr lang="es" sz="1400" dirty="0">
                <a:solidFill>
                  <a:schemeClr val="dk1"/>
                </a:solidFill>
              </a:rPr>
              <a:t>. </a:t>
            </a:r>
            <a:endParaRPr sz="1400" dirty="0">
              <a:solidFill>
                <a:schemeClr val="dk1"/>
              </a:solidFill>
            </a:endParaRPr>
          </a:p>
        </p:txBody>
      </p:sp>
      <p:pic>
        <p:nvPicPr>
          <p:cNvPr id="96" name="Google Shape;96;p19"/>
          <p:cNvPicPr preferRelativeResize="0"/>
          <p:nvPr/>
        </p:nvPicPr>
        <p:blipFill>
          <a:blip r:embed="rId3">
            <a:alphaModFix/>
          </a:blip>
          <a:stretch>
            <a:fillRect/>
          </a:stretch>
        </p:blipFill>
        <p:spPr>
          <a:xfrm>
            <a:off x="3054875" y="445025"/>
            <a:ext cx="1887525" cy="857225"/>
          </a:xfrm>
          <a:prstGeom prst="rect">
            <a:avLst/>
          </a:prstGeom>
          <a:noFill/>
          <a:ln>
            <a:noFill/>
          </a:ln>
        </p:spPr>
      </p:pic>
      <p:pic>
        <p:nvPicPr>
          <p:cNvPr id="97" name="Google Shape;97;p19"/>
          <p:cNvPicPr preferRelativeResize="0"/>
          <p:nvPr/>
        </p:nvPicPr>
        <p:blipFill>
          <a:blip r:embed="rId4">
            <a:alphaModFix/>
          </a:blip>
          <a:stretch>
            <a:fillRect/>
          </a:stretch>
        </p:blipFill>
        <p:spPr>
          <a:xfrm>
            <a:off x="7740432" y="2587879"/>
            <a:ext cx="1279075" cy="1279075"/>
          </a:xfrm>
          <a:prstGeom prst="rect">
            <a:avLst/>
          </a:prstGeom>
          <a:noFill/>
          <a:ln>
            <a:noFill/>
          </a:ln>
        </p:spPr>
      </p:pic>
      <p:pic>
        <p:nvPicPr>
          <p:cNvPr id="98" name="Google Shape;98;p19"/>
          <p:cNvPicPr preferRelativeResize="0"/>
          <p:nvPr/>
        </p:nvPicPr>
        <p:blipFill>
          <a:blip r:embed="rId5">
            <a:alphaModFix/>
          </a:blip>
          <a:stretch>
            <a:fillRect/>
          </a:stretch>
        </p:blipFill>
        <p:spPr>
          <a:xfrm>
            <a:off x="5882300" y="445025"/>
            <a:ext cx="2718125" cy="7757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dirty="0">
                <a:solidFill>
                  <a:srgbClr val="FFFFFF"/>
                </a:solidFill>
                <a:latin typeface="Oswald"/>
                <a:ea typeface="Oswald"/>
                <a:cs typeface="Oswald"/>
                <a:sym typeface="Oswald"/>
              </a:rPr>
              <a:t>Let’s get to Work - Links for Project Files</a:t>
            </a:r>
            <a:endParaRPr dirty="0"/>
          </a:p>
        </p:txBody>
      </p:sp>
      <p:sp>
        <p:nvSpPr>
          <p:cNvPr id="104" name="Google Shape;104;p20"/>
          <p:cNvSpPr txBox="1">
            <a:spLocks noGrp="1"/>
          </p:cNvSpPr>
          <p:nvPr>
            <p:ph type="body" idx="1"/>
          </p:nvPr>
        </p:nvSpPr>
        <p:spPr>
          <a:xfrm>
            <a:off x="311700" y="1017725"/>
            <a:ext cx="8520600" cy="3416400"/>
          </a:xfrm>
          <a:prstGeom prst="rect">
            <a:avLst/>
          </a:prstGeom>
          <a:solidFill>
            <a:schemeClr val="bg1"/>
          </a:solidFill>
        </p:spPr>
        <p:txBody>
          <a:bodyPr spcFirstLastPara="1" wrap="square" lIns="91425" tIns="91425" rIns="91425" bIns="91425" anchor="t" anchorCtr="0">
            <a:noAutofit/>
          </a:bodyPr>
          <a:lstStyle/>
          <a:p>
            <a:pPr>
              <a:buClr>
                <a:srgbClr val="FFFFFF"/>
              </a:buClr>
            </a:pPr>
            <a:endParaRPr lang="es" sz="2400" b="1" dirty="0">
              <a:solidFill>
                <a:srgbClr val="FF0000"/>
              </a:solidFill>
            </a:endParaRPr>
          </a:p>
          <a:p>
            <a:pPr>
              <a:buClr>
                <a:srgbClr val="FFFFFF"/>
              </a:buClr>
            </a:pPr>
            <a:r>
              <a:rPr lang="es" sz="2400" b="1" dirty="0">
                <a:solidFill>
                  <a:srgbClr val="FF0000"/>
                </a:solidFill>
              </a:rPr>
              <a:t>Open Scratch</a:t>
            </a:r>
          </a:p>
          <a:p>
            <a:pPr>
              <a:buClr>
                <a:srgbClr val="FFFFFF"/>
              </a:buClr>
            </a:pPr>
            <a:r>
              <a:rPr lang="en-US" sz="1600" u="sng" dirty="0">
                <a:solidFill>
                  <a:schemeClr val="tx1"/>
                </a:solidFill>
              </a:rPr>
              <a:t>https://scratch.mit.edu/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599</Words>
  <Application>Microsoft Office PowerPoint</Application>
  <PresentationFormat>On-screen Show (16:9)</PresentationFormat>
  <Paragraphs>49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Oswald</vt:lpstr>
      <vt:lpstr>Simple Light</vt:lpstr>
      <vt:lpstr>Leap for Mankind:</vt:lpstr>
      <vt:lpstr>Description of TAP Program  </vt:lpstr>
      <vt:lpstr>Programming concepts to learn: If / While Loops</vt:lpstr>
      <vt:lpstr>Programming Concepts to Learn</vt:lpstr>
      <vt:lpstr>Workshop Description</vt:lpstr>
      <vt:lpstr>Technologies</vt:lpstr>
      <vt:lpstr>Let’s get to Work - Links for Project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Leap for Mankind</dc:title>
  <dc:creator>Cindy Robertson</dc:creator>
  <cp:lastModifiedBy>Ammar M</cp:lastModifiedBy>
  <cp:revision>20</cp:revision>
  <dcterms:modified xsi:type="dcterms:W3CDTF">2024-06-13T04:52:48Z</dcterms:modified>
</cp:coreProperties>
</file>