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60" r:id="rId5"/>
    <p:sldId id="272" r:id="rId6"/>
    <p:sldId id="261" r:id="rId7"/>
    <p:sldId id="273" r:id="rId8"/>
    <p:sldId id="274" r:id="rId9"/>
    <p:sldId id="263" r:id="rId10"/>
    <p:sldId id="278" r:id="rId11"/>
    <p:sldId id="275" r:id="rId12"/>
    <p:sldId id="279" r:id="rId13"/>
    <p:sldId id="276" r:id="rId14"/>
    <p:sldId id="281" r:id="rId15"/>
    <p:sldId id="277" r:id="rId16"/>
    <p:sldId id="266" r:id="rId17"/>
    <p:sldId id="264"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1327254-EF60-480B-3C49-EF30EDC0ED0D}" name="Kevin Rubio" initials="KR" userId="S::krubio2@ggc.edu::dec7032e-8563-44e3-bf7d-8b995bd9342d"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304D"/>
    <a:srgbClr val="F7BA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01" autoAdjust="0"/>
    <p:restoredTop sz="94660"/>
  </p:normalViewPr>
  <p:slideViewPr>
    <p:cSldViewPr snapToGrid="0">
      <p:cViewPr varScale="1">
        <p:scale>
          <a:sx n="59" d="100"/>
          <a:sy n="59" d="100"/>
        </p:scale>
        <p:origin x="102" y="10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2DDB8C-E4AE-4950-945B-868AD2180D19}" type="datetimeFigureOut">
              <a:rPr lang="en-US" smtClean="0"/>
              <a:t>12/10/2024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4D322C-D036-4BF0-BC85-B2F3368B9843}" type="slidenum">
              <a:rPr lang="en-US" smtClean="0"/>
              <a:t>‹#›</a:t>
            </a:fld>
            <a:endParaRPr lang="en-US"/>
          </a:p>
        </p:txBody>
      </p:sp>
    </p:spTree>
    <p:extLst>
      <p:ext uri="{BB962C8B-B14F-4D97-AF65-F5344CB8AC3E}">
        <p14:creationId xmlns:p14="http://schemas.microsoft.com/office/powerpoint/2010/main" val="346124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today we will be covering the Teaching Programming Fundamentals with Candy Catch Workshop, by TAP</a:t>
            </a:r>
          </a:p>
        </p:txBody>
      </p:sp>
      <p:sp>
        <p:nvSpPr>
          <p:cNvPr id="4" name="Slide Number Placeholder 3"/>
          <p:cNvSpPr>
            <a:spLocks noGrp="1"/>
          </p:cNvSpPr>
          <p:nvPr>
            <p:ph type="sldNum" sz="quarter" idx="5"/>
          </p:nvPr>
        </p:nvSpPr>
        <p:spPr/>
        <p:txBody>
          <a:bodyPr/>
          <a:lstStyle/>
          <a:p>
            <a:fld id="{E34D322C-D036-4BF0-BC85-B2F3368B9843}" type="slidenum">
              <a:rPr lang="en-US" smtClean="0"/>
              <a:t>1</a:t>
            </a:fld>
            <a:endParaRPr lang="en-US"/>
          </a:p>
        </p:txBody>
      </p:sp>
    </p:spTree>
    <p:extLst>
      <p:ext uri="{BB962C8B-B14F-4D97-AF65-F5344CB8AC3E}">
        <p14:creationId xmlns:p14="http://schemas.microsoft.com/office/powerpoint/2010/main" val="1594909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Tap is the Technology Ambassador program, the was created to bring awareness to the lack of students interested in the IT field. As part of tap we hope to break any misconceptions about the IT field grow interest through  a variety of fun and engaging workshops.</a:t>
            </a:r>
          </a:p>
        </p:txBody>
      </p:sp>
      <p:sp>
        <p:nvSpPr>
          <p:cNvPr id="4" name="Slide Number Placeholder 3"/>
          <p:cNvSpPr>
            <a:spLocks noGrp="1"/>
          </p:cNvSpPr>
          <p:nvPr>
            <p:ph type="sldNum" sz="quarter" idx="5"/>
          </p:nvPr>
        </p:nvSpPr>
        <p:spPr/>
        <p:txBody>
          <a:bodyPr/>
          <a:lstStyle/>
          <a:p>
            <a:fld id="{E34D322C-D036-4BF0-BC85-B2F3368B9843}" type="slidenum">
              <a:rPr lang="en-US" smtClean="0"/>
              <a:t>2</a:t>
            </a:fld>
            <a:endParaRPr lang="en-US"/>
          </a:p>
        </p:txBody>
      </p:sp>
    </p:spTree>
    <p:extLst>
      <p:ext uri="{BB962C8B-B14F-4D97-AF65-F5344CB8AC3E}">
        <p14:creationId xmlns:p14="http://schemas.microsoft.com/office/powerpoint/2010/main" val="3502351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4D322C-D036-4BF0-BC85-B2F3368B9843}" type="slidenum">
              <a:rPr lang="en-US" smtClean="0"/>
              <a:t>3</a:t>
            </a:fld>
            <a:endParaRPr lang="en-US"/>
          </a:p>
        </p:txBody>
      </p:sp>
    </p:spTree>
    <p:extLst>
      <p:ext uri="{BB962C8B-B14F-4D97-AF65-F5344CB8AC3E}">
        <p14:creationId xmlns:p14="http://schemas.microsoft.com/office/powerpoint/2010/main" val="3054282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4D322C-D036-4BF0-BC85-B2F3368B9843}" type="slidenum">
              <a:rPr lang="en-US" smtClean="0"/>
              <a:t>5</a:t>
            </a:fld>
            <a:endParaRPr lang="en-US"/>
          </a:p>
        </p:txBody>
      </p:sp>
    </p:spTree>
    <p:extLst>
      <p:ext uri="{BB962C8B-B14F-4D97-AF65-F5344CB8AC3E}">
        <p14:creationId xmlns:p14="http://schemas.microsoft.com/office/powerpoint/2010/main" val="1986462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D72D0-2126-4289-98C5-5931101A88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B7E190-7431-4E2E-AE4A-9A7C536D52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B29BA28-84D3-41D4-BC45-221E6AE0C239}"/>
              </a:ext>
            </a:extLst>
          </p:cNvPr>
          <p:cNvSpPr>
            <a:spLocks noGrp="1"/>
          </p:cNvSpPr>
          <p:nvPr>
            <p:ph type="dt" sz="half" idx="10"/>
          </p:nvPr>
        </p:nvSpPr>
        <p:spPr/>
        <p:txBody>
          <a:bodyPr/>
          <a:lstStyle/>
          <a:p>
            <a:fld id="{656E605A-9E90-410E-8A7E-BB7D0355ABA9}" type="datetimeFigureOut">
              <a:rPr lang="en-US" smtClean="0"/>
              <a:t>12/10/2024</a:t>
            </a:fld>
            <a:endParaRPr lang="en-US"/>
          </a:p>
        </p:txBody>
      </p:sp>
      <p:sp>
        <p:nvSpPr>
          <p:cNvPr id="5" name="Footer Placeholder 4">
            <a:extLst>
              <a:ext uri="{FF2B5EF4-FFF2-40B4-BE49-F238E27FC236}">
                <a16:creationId xmlns:a16="http://schemas.microsoft.com/office/drawing/2014/main" id="{6568DE09-3F44-482E-8EED-1040BEE07B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B7109E-2397-4898-9FE3-1E1A947BA1CE}"/>
              </a:ext>
            </a:extLst>
          </p:cNvPr>
          <p:cNvSpPr>
            <a:spLocks noGrp="1"/>
          </p:cNvSpPr>
          <p:nvPr>
            <p:ph type="sldNum" sz="quarter" idx="12"/>
          </p:nvPr>
        </p:nvSpPr>
        <p:spPr/>
        <p:txBody>
          <a:bodyPr/>
          <a:lstStyle/>
          <a:p>
            <a:fld id="{E331F6AD-27AA-4621-ACBC-02589257AD76}" type="slidenum">
              <a:rPr lang="en-US" smtClean="0"/>
              <a:t>‹#›</a:t>
            </a:fld>
            <a:endParaRPr lang="en-US"/>
          </a:p>
        </p:txBody>
      </p:sp>
    </p:spTree>
    <p:extLst>
      <p:ext uri="{BB962C8B-B14F-4D97-AF65-F5344CB8AC3E}">
        <p14:creationId xmlns:p14="http://schemas.microsoft.com/office/powerpoint/2010/main" val="2184882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70BBF-04D2-477B-B06C-9EDAFE972F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7A59C9-9C93-406C-B12D-8D991797C85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468AD2-D758-4C10-A5F9-E9B8806036D0}"/>
              </a:ext>
            </a:extLst>
          </p:cNvPr>
          <p:cNvSpPr>
            <a:spLocks noGrp="1"/>
          </p:cNvSpPr>
          <p:nvPr>
            <p:ph type="dt" sz="half" idx="10"/>
          </p:nvPr>
        </p:nvSpPr>
        <p:spPr/>
        <p:txBody>
          <a:bodyPr/>
          <a:lstStyle/>
          <a:p>
            <a:fld id="{656E605A-9E90-410E-8A7E-BB7D0355ABA9}" type="datetimeFigureOut">
              <a:rPr lang="en-US" smtClean="0"/>
              <a:t>12/10/2024</a:t>
            </a:fld>
            <a:endParaRPr lang="en-US"/>
          </a:p>
        </p:txBody>
      </p:sp>
      <p:sp>
        <p:nvSpPr>
          <p:cNvPr id="5" name="Footer Placeholder 4">
            <a:extLst>
              <a:ext uri="{FF2B5EF4-FFF2-40B4-BE49-F238E27FC236}">
                <a16:creationId xmlns:a16="http://schemas.microsoft.com/office/drawing/2014/main" id="{1B05E871-E196-4FA6-AA60-3DC8004418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AAA8E5-EE0C-45D7-AE47-62F97B04D845}"/>
              </a:ext>
            </a:extLst>
          </p:cNvPr>
          <p:cNvSpPr>
            <a:spLocks noGrp="1"/>
          </p:cNvSpPr>
          <p:nvPr>
            <p:ph type="sldNum" sz="quarter" idx="12"/>
          </p:nvPr>
        </p:nvSpPr>
        <p:spPr/>
        <p:txBody>
          <a:bodyPr/>
          <a:lstStyle/>
          <a:p>
            <a:fld id="{E331F6AD-27AA-4621-ACBC-02589257AD76}" type="slidenum">
              <a:rPr lang="en-US" smtClean="0"/>
              <a:t>‹#›</a:t>
            </a:fld>
            <a:endParaRPr lang="en-US"/>
          </a:p>
        </p:txBody>
      </p:sp>
    </p:spTree>
    <p:extLst>
      <p:ext uri="{BB962C8B-B14F-4D97-AF65-F5344CB8AC3E}">
        <p14:creationId xmlns:p14="http://schemas.microsoft.com/office/powerpoint/2010/main" val="2840710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B0AFAE-6674-4DBC-A579-70406E8008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837494-ED74-46C5-BE43-1AA3379C052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3654B1-0744-4631-8837-A59E8B0E5E29}"/>
              </a:ext>
            </a:extLst>
          </p:cNvPr>
          <p:cNvSpPr>
            <a:spLocks noGrp="1"/>
          </p:cNvSpPr>
          <p:nvPr>
            <p:ph type="dt" sz="half" idx="10"/>
          </p:nvPr>
        </p:nvSpPr>
        <p:spPr/>
        <p:txBody>
          <a:bodyPr/>
          <a:lstStyle/>
          <a:p>
            <a:fld id="{656E605A-9E90-410E-8A7E-BB7D0355ABA9}" type="datetimeFigureOut">
              <a:rPr lang="en-US" smtClean="0"/>
              <a:t>12/10/2024</a:t>
            </a:fld>
            <a:endParaRPr lang="en-US"/>
          </a:p>
        </p:txBody>
      </p:sp>
      <p:sp>
        <p:nvSpPr>
          <p:cNvPr id="5" name="Footer Placeholder 4">
            <a:extLst>
              <a:ext uri="{FF2B5EF4-FFF2-40B4-BE49-F238E27FC236}">
                <a16:creationId xmlns:a16="http://schemas.microsoft.com/office/drawing/2014/main" id="{5F2B0106-B750-4B2B-821E-33F87C8D61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5EC0CE-E449-4170-84C4-18E13C1B0906}"/>
              </a:ext>
            </a:extLst>
          </p:cNvPr>
          <p:cNvSpPr>
            <a:spLocks noGrp="1"/>
          </p:cNvSpPr>
          <p:nvPr>
            <p:ph type="sldNum" sz="quarter" idx="12"/>
          </p:nvPr>
        </p:nvSpPr>
        <p:spPr/>
        <p:txBody>
          <a:bodyPr/>
          <a:lstStyle/>
          <a:p>
            <a:fld id="{E331F6AD-27AA-4621-ACBC-02589257AD76}" type="slidenum">
              <a:rPr lang="en-US" smtClean="0"/>
              <a:t>‹#›</a:t>
            </a:fld>
            <a:endParaRPr lang="en-US"/>
          </a:p>
        </p:txBody>
      </p:sp>
    </p:spTree>
    <p:extLst>
      <p:ext uri="{BB962C8B-B14F-4D97-AF65-F5344CB8AC3E}">
        <p14:creationId xmlns:p14="http://schemas.microsoft.com/office/powerpoint/2010/main" val="918117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AC304-3F3C-425D-BB9B-CA022D37B7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077251-054B-4059-81A4-10B0FABD2FB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FA35D0-01EA-475B-8F71-21A1AB63A5DE}"/>
              </a:ext>
            </a:extLst>
          </p:cNvPr>
          <p:cNvSpPr>
            <a:spLocks noGrp="1"/>
          </p:cNvSpPr>
          <p:nvPr>
            <p:ph type="dt" sz="half" idx="10"/>
          </p:nvPr>
        </p:nvSpPr>
        <p:spPr/>
        <p:txBody>
          <a:bodyPr/>
          <a:lstStyle/>
          <a:p>
            <a:fld id="{656E605A-9E90-410E-8A7E-BB7D0355ABA9}" type="datetimeFigureOut">
              <a:rPr lang="en-US" smtClean="0"/>
              <a:t>12/10/2024</a:t>
            </a:fld>
            <a:endParaRPr lang="en-US"/>
          </a:p>
        </p:txBody>
      </p:sp>
      <p:sp>
        <p:nvSpPr>
          <p:cNvPr id="5" name="Footer Placeholder 4">
            <a:extLst>
              <a:ext uri="{FF2B5EF4-FFF2-40B4-BE49-F238E27FC236}">
                <a16:creationId xmlns:a16="http://schemas.microsoft.com/office/drawing/2014/main" id="{F0F63757-4725-4AED-888F-7CF89B6052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78E33F-0A35-4350-80DA-6D7BA99FC15A}"/>
              </a:ext>
            </a:extLst>
          </p:cNvPr>
          <p:cNvSpPr>
            <a:spLocks noGrp="1"/>
          </p:cNvSpPr>
          <p:nvPr>
            <p:ph type="sldNum" sz="quarter" idx="12"/>
          </p:nvPr>
        </p:nvSpPr>
        <p:spPr/>
        <p:txBody>
          <a:bodyPr/>
          <a:lstStyle/>
          <a:p>
            <a:fld id="{E331F6AD-27AA-4621-ACBC-02589257AD76}" type="slidenum">
              <a:rPr lang="en-US" smtClean="0"/>
              <a:t>‹#›</a:t>
            </a:fld>
            <a:endParaRPr lang="en-US"/>
          </a:p>
        </p:txBody>
      </p:sp>
    </p:spTree>
    <p:extLst>
      <p:ext uri="{BB962C8B-B14F-4D97-AF65-F5344CB8AC3E}">
        <p14:creationId xmlns:p14="http://schemas.microsoft.com/office/powerpoint/2010/main" val="3639226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1B82C-C431-492D-BDF5-DDED86E3FA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D94C2D-3707-4BD2-BD72-A22445204B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88B2E9E-10F8-42FF-BA09-9DB559F57F5A}"/>
              </a:ext>
            </a:extLst>
          </p:cNvPr>
          <p:cNvSpPr>
            <a:spLocks noGrp="1"/>
          </p:cNvSpPr>
          <p:nvPr>
            <p:ph type="dt" sz="half" idx="10"/>
          </p:nvPr>
        </p:nvSpPr>
        <p:spPr/>
        <p:txBody>
          <a:bodyPr/>
          <a:lstStyle/>
          <a:p>
            <a:fld id="{656E605A-9E90-410E-8A7E-BB7D0355ABA9}" type="datetimeFigureOut">
              <a:rPr lang="en-US" smtClean="0"/>
              <a:t>12/10/2024</a:t>
            </a:fld>
            <a:endParaRPr lang="en-US"/>
          </a:p>
        </p:txBody>
      </p:sp>
      <p:sp>
        <p:nvSpPr>
          <p:cNvPr id="5" name="Footer Placeholder 4">
            <a:extLst>
              <a:ext uri="{FF2B5EF4-FFF2-40B4-BE49-F238E27FC236}">
                <a16:creationId xmlns:a16="http://schemas.microsoft.com/office/drawing/2014/main" id="{BE688B00-D53D-40EB-9915-62BCA019E5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77D4CE-065A-4344-AB57-0290C525DDB3}"/>
              </a:ext>
            </a:extLst>
          </p:cNvPr>
          <p:cNvSpPr>
            <a:spLocks noGrp="1"/>
          </p:cNvSpPr>
          <p:nvPr>
            <p:ph type="sldNum" sz="quarter" idx="12"/>
          </p:nvPr>
        </p:nvSpPr>
        <p:spPr/>
        <p:txBody>
          <a:bodyPr/>
          <a:lstStyle/>
          <a:p>
            <a:fld id="{E331F6AD-27AA-4621-ACBC-02589257AD76}" type="slidenum">
              <a:rPr lang="en-US" smtClean="0"/>
              <a:t>‹#›</a:t>
            </a:fld>
            <a:endParaRPr lang="en-US"/>
          </a:p>
        </p:txBody>
      </p:sp>
    </p:spTree>
    <p:extLst>
      <p:ext uri="{BB962C8B-B14F-4D97-AF65-F5344CB8AC3E}">
        <p14:creationId xmlns:p14="http://schemas.microsoft.com/office/powerpoint/2010/main" val="56472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6F6AB-1116-4A5D-9A82-5CCA071A9C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94526D-1C93-482B-A5ED-CF39E938BC2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AA145B-ADC6-481F-9768-74FAC9FA4DF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ECD7392-B1D8-4027-AF65-68E9C76C6060}"/>
              </a:ext>
            </a:extLst>
          </p:cNvPr>
          <p:cNvSpPr>
            <a:spLocks noGrp="1"/>
          </p:cNvSpPr>
          <p:nvPr>
            <p:ph type="dt" sz="half" idx="10"/>
          </p:nvPr>
        </p:nvSpPr>
        <p:spPr/>
        <p:txBody>
          <a:bodyPr/>
          <a:lstStyle/>
          <a:p>
            <a:fld id="{656E605A-9E90-410E-8A7E-BB7D0355ABA9}" type="datetimeFigureOut">
              <a:rPr lang="en-US" smtClean="0"/>
              <a:t>12/10/2024</a:t>
            </a:fld>
            <a:endParaRPr lang="en-US"/>
          </a:p>
        </p:txBody>
      </p:sp>
      <p:sp>
        <p:nvSpPr>
          <p:cNvPr id="6" name="Footer Placeholder 5">
            <a:extLst>
              <a:ext uri="{FF2B5EF4-FFF2-40B4-BE49-F238E27FC236}">
                <a16:creationId xmlns:a16="http://schemas.microsoft.com/office/drawing/2014/main" id="{8A95B5E9-6DE9-4E46-8619-0F61BB85B5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B6ACF7-3FF6-4798-BA10-EB38EE024CFB}"/>
              </a:ext>
            </a:extLst>
          </p:cNvPr>
          <p:cNvSpPr>
            <a:spLocks noGrp="1"/>
          </p:cNvSpPr>
          <p:nvPr>
            <p:ph type="sldNum" sz="quarter" idx="12"/>
          </p:nvPr>
        </p:nvSpPr>
        <p:spPr/>
        <p:txBody>
          <a:bodyPr/>
          <a:lstStyle/>
          <a:p>
            <a:fld id="{E331F6AD-27AA-4621-ACBC-02589257AD76}" type="slidenum">
              <a:rPr lang="en-US" smtClean="0"/>
              <a:t>‹#›</a:t>
            </a:fld>
            <a:endParaRPr lang="en-US"/>
          </a:p>
        </p:txBody>
      </p:sp>
    </p:spTree>
    <p:extLst>
      <p:ext uri="{BB962C8B-B14F-4D97-AF65-F5344CB8AC3E}">
        <p14:creationId xmlns:p14="http://schemas.microsoft.com/office/powerpoint/2010/main" val="1202638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D513A-3F7C-41C7-9C0E-8C83E32ACD9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17AA06-A9E0-4228-A5E4-F74B575C50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B4C28DD-6EAB-41E2-8DDD-011D8181607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A5E060-E743-4AD2-A65A-F7FA84177A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35EE0B0-E8E0-4B2B-8D66-658B0FBC078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734421-7538-4D27-9E74-2BDBC779F093}"/>
              </a:ext>
            </a:extLst>
          </p:cNvPr>
          <p:cNvSpPr>
            <a:spLocks noGrp="1"/>
          </p:cNvSpPr>
          <p:nvPr>
            <p:ph type="dt" sz="half" idx="10"/>
          </p:nvPr>
        </p:nvSpPr>
        <p:spPr/>
        <p:txBody>
          <a:bodyPr/>
          <a:lstStyle/>
          <a:p>
            <a:fld id="{656E605A-9E90-410E-8A7E-BB7D0355ABA9}" type="datetimeFigureOut">
              <a:rPr lang="en-US" smtClean="0"/>
              <a:t>12/10/2024</a:t>
            </a:fld>
            <a:endParaRPr lang="en-US"/>
          </a:p>
        </p:txBody>
      </p:sp>
      <p:sp>
        <p:nvSpPr>
          <p:cNvPr id="8" name="Footer Placeholder 7">
            <a:extLst>
              <a:ext uri="{FF2B5EF4-FFF2-40B4-BE49-F238E27FC236}">
                <a16:creationId xmlns:a16="http://schemas.microsoft.com/office/drawing/2014/main" id="{A9C43AA5-FA66-4CE5-B3BA-19D33B9B4B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DA0179F-58E0-4CFD-93E8-00F29BB00641}"/>
              </a:ext>
            </a:extLst>
          </p:cNvPr>
          <p:cNvSpPr>
            <a:spLocks noGrp="1"/>
          </p:cNvSpPr>
          <p:nvPr>
            <p:ph type="sldNum" sz="quarter" idx="12"/>
          </p:nvPr>
        </p:nvSpPr>
        <p:spPr/>
        <p:txBody>
          <a:bodyPr/>
          <a:lstStyle/>
          <a:p>
            <a:fld id="{E331F6AD-27AA-4621-ACBC-02589257AD76}" type="slidenum">
              <a:rPr lang="en-US" smtClean="0"/>
              <a:t>‹#›</a:t>
            </a:fld>
            <a:endParaRPr lang="en-US"/>
          </a:p>
        </p:txBody>
      </p:sp>
    </p:spTree>
    <p:extLst>
      <p:ext uri="{BB962C8B-B14F-4D97-AF65-F5344CB8AC3E}">
        <p14:creationId xmlns:p14="http://schemas.microsoft.com/office/powerpoint/2010/main" val="3618089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B3E51-9274-433A-8292-9004E7EA56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458E18-C351-47BD-9D0C-409AA82E1CAF}"/>
              </a:ext>
            </a:extLst>
          </p:cNvPr>
          <p:cNvSpPr>
            <a:spLocks noGrp="1"/>
          </p:cNvSpPr>
          <p:nvPr>
            <p:ph type="dt" sz="half" idx="10"/>
          </p:nvPr>
        </p:nvSpPr>
        <p:spPr/>
        <p:txBody>
          <a:bodyPr/>
          <a:lstStyle/>
          <a:p>
            <a:fld id="{656E605A-9E90-410E-8A7E-BB7D0355ABA9}" type="datetimeFigureOut">
              <a:rPr lang="en-US" smtClean="0"/>
              <a:t>12/10/2024</a:t>
            </a:fld>
            <a:endParaRPr lang="en-US"/>
          </a:p>
        </p:txBody>
      </p:sp>
      <p:sp>
        <p:nvSpPr>
          <p:cNvPr id="4" name="Footer Placeholder 3">
            <a:extLst>
              <a:ext uri="{FF2B5EF4-FFF2-40B4-BE49-F238E27FC236}">
                <a16:creationId xmlns:a16="http://schemas.microsoft.com/office/drawing/2014/main" id="{7B007DD8-E58B-46A7-AF3B-98ACE49D99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52F762-6CB8-4201-8B24-78C7CACC137B}"/>
              </a:ext>
            </a:extLst>
          </p:cNvPr>
          <p:cNvSpPr>
            <a:spLocks noGrp="1"/>
          </p:cNvSpPr>
          <p:nvPr>
            <p:ph type="sldNum" sz="quarter" idx="12"/>
          </p:nvPr>
        </p:nvSpPr>
        <p:spPr/>
        <p:txBody>
          <a:bodyPr/>
          <a:lstStyle/>
          <a:p>
            <a:fld id="{E331F6AD-27AA-4621-ACBC-02589257AD76}" type="slidenum">
              <a:rPr lang="en-US" smtClean="0"/>
              <a:t>‹#›</a:t>
            </a:fld>
            <a:endParaRPr lang="en-US"/>
          </a:p>
        </p:txBody>
      </p:sp>
    </p:spTree>
    <p:extLst>
      <p:ext uri="{BB962C8B-B14F-4D97-AF65-F5344CB8AC3E}">
        <p14:creationId xmlns:p14="http://schemas.microsoft.com/office/powerpoint/2010/main" val="3255289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0D5315-B37F-4D91-BED8-DFDA53563E10}"/>
              </a:ext>
            </a:extLst>
          </p:cNvPr>
          <p:cNvSpPr>
            <a:spLocks noGrp="1"/>
          </p:cNvSpPr>
          <p:nvPr>
            <p:ph type="dt" sz="half" idx="10"/>
          </p:nvPr>
        </p:nvSpPr>
        <p:spPr/>
        <p:txBody>
          <a:bodyPr/>
          <a:lstStyle/>
          <a:p>
            <a:fld id="{656E605A-9E90-410E-8A7E-BB7D0355ABA9}" type="datetimeFigureOut">
              <a:rPr lang="en-US" smtClean="0"/>
              <a:t>12/10/2024</a:t>
            </a:fld>
            <a:endParaRPr lang="en-US"/>
          </a:p>
        </p:txBody>
      </p:sp>
      <p:sp>
        <p:nvSpPr>
          <p:cNvPr id="3" name="Footer Placeholder 2">
            <a:extLst>
              <a:ext uri="{FF2B5EF4-FFF2-40B4-BE49-F238E27FC236}">
                <a16:creationId xmlns:a16="http://schemas.microsoft.com/office/drawing/2014/main" id="{C5CA19ED-7644-4C23-B1D9-89CAB895CD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DAB016-40EC-41C9-AE58-59A699F5DE2D}"/>
              </a:ext>
            </a:extLst>
          </p:cNvPr>
          <p:cNvSpPr>
            <a:spLocks noGrp="1"/>
          </p:cNvSpPr>
          <p:nvPr>
            <p:ph type="sldNum" sz="quarter" idx="12"/>
          </p:nvPr>
        </p:nvSpPr>
        <p:spPr/>
        <p:txBody>
          <a:bodyPr/>
          <a:lstStyle/>
          <a:p>
            <a:fld id="{E331F6AD-27AA-4621-ACBC-02589257AD76}" type="slidenum">
              <a:rPr lang="en-US" smtClean="0"/>
              <a:t>‹#›</a:t>
            </a:fld>
            <a:endParaRPr lang="en-US"/>
          </a:p>
        </p:txBody>
      </p:sp>
    </p:spTree>
    <p:extLst>
      <p:ext uri="{BB962C8B-B14F-4D97-AF65-F5344CB8AC3E}">
        <p14:creationId xmlns:p14="http://schemas.microsoft.com/office/powerpoint/2010/main" val="2265056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B2BFC-6D18-48F5-B354-6FBEA1478A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44D5C00-5EEE-4120-AEF1-5E51CCC5BD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7746BE-35E8-4656-8ABB-8C915B1D48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9075A23-A3FD-4988-B87B-CA59A5BAE24C}"/>
              </a:ext>
            </a:extLst>
          </p:cNvPr>
          <p:cNvSpPr>
            <a:spLocks noGrp="1"/>
          </p:cNvSpPr>
          <p:nvPr>
            <p:ph type="dt" sz="half" idx="10"/>
          </p:nvPr>
        </p:nvSpPr>
        <p:spPr/>
        <p:txBody>
          <a:bodyPr/>
          <a:lstStyle/>
          <a:p>
            <a:fld id="{656E605A-9E90-410E-8A7E-BB7D0355ABA9}" type="datetimeFigureOut">
              <a:rPr lang="en-US" smtClean="0"/>
              <a:t>12/10/2024</a:t>
            </a:fld>
            <a:endParaRPr lang="en-US"/>
          </a:p>
        </p:txBody>
      </p:sp>
      <p:sp>
        <p:nvSpPr>
          <p:cNvPr id="6" name="Footer Placeholder 5">
            <a:extLst>
              <a:ext uri="{FF2B5EF4-FFF2-40B4-BE49-F238E27FC236}">
                <a16:creationId xmlns:a16="http://schemas.microsoft.com/office/drawing/2014/main" id="{A46AADDE-7337-45B2-A771-209FA0EEE5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C2340B-55F5-483F-A5CF-BE0DA79793C0}"/>
              </a:ext>
            </a:extLst>
          </p:cNvPr>
          <p:cNvSpPr>
            <a:spLocks noGrp="1"/>
          </p:cNvSpPr>
          <p:nvPr>
            <p:ph type="sldNum" sz="quarter" idx="12"/>
          </p:nvPr>
        </p:nvSpPr>
        <p:spPr/>
        <p:txBody>
          <a:bodyPr/>
          <a:lstStyle/>
          <a:p>
            <a:fld id="{E331F6AD-27AA-4621-ACBC-02589257AD76}" type="slidenum">
              <a:rPr lang="en-US" smtClean="0"/>
              <a:t>‹#›</a:t>
            </a:fld>
            <a:endParaRPr lang="en-US"/>
          </a:p>
        </p:txBody>
      </p:sp>
    </p:spTree>
    <p:extLst>
      <p:ext uri="{BB962C8B-B14F-4D97-AF65-F5344CB8AC3E}">
        <p14:creationId xmlns:p14="http://schemas.microsoft.com/office/powerpoint/2010/main" val="401346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98179-5903-4F42-993A-304B63A2BE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DCF83E-66F1-4267-86BC-96B49D1C8C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C9BB9A0-4A42-49EE-BD21-2036CF1A77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1DD1C13-FC0C-40E2-BCEB-B6AE60BAFE97}"/>
              </a:ext>
            </a:extLst>
          </p:cNvPr>
          <p:cNvSpPr>
            <a:spLocks noGrp="1"/>
          </p:cNvSpPr>
          <p:nvPr>
            <p:ph type="dt" sz="half" idx="10"/>
          </p:nvPr>
        </p:nvSpPr>
        <p:spPr/>
        <p:txBody>
          <a:bodyPr/>
          <a:lstStyle/>
          <a:p>
            <a:fld id="{656E605A-9E90-410E-8A7E-BB7D0355ABA9}" type="datetimeFigureOut">
              <a:rPr lang="en-US" smtClean="0"/>
              <a:t>12/10/2024</a:t>
            </a:fld>
            <a:endParaRPr lang="en-US"/>
          </a:p>
        </p:txBody>
      </p:sp>
      <p:sp>
        <p:nvSpPr>
          <p:cNvPr id="6" name="Footer Placeholder 5">
            <a:extLst>
              <a:ext uri="{FF2B5EF4-FFF2-40B4-BE49-F238E27FC236}">
                <a16:creationId xmlns:a16="http://schemas.microsoft.com/office/drawing/2014/main" id="{95953CAE-D98C-4B7E-A2BD-4437F38C63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EDE92C-78E5-4D5B-B402-A739E6B55B83}"/>
              </a:ext>
            </a:extLst>
          </p:cNvPr>
          <p:cNvSpPr>
            <a:spLocks noGrp="1"/>
          </p:cNvSpPr>
          <p:nvPr>
            <p:ph type="sldNum" sz="quarter" idx="12"/>
          </p:nvPr>
        </p:nvSpPr>
        <p:spPr/>
        <p:txBody>
          <a:bodyPr/>
          <a:lstStyle/>
          <a:p>
            <a:fld id="{E331F6AD-27AA-4621-ACBC-02589257AD76}" type="slidenum">
              <a:rPr lang="en-US" smtClean="0"/>
              <a:t>‹#›</a:t>
            </a:fld>
            <a:endParaRPr lang="en-US"/>
          </a:p>
        </p:txBody>
      </p:sp>
    </p:spTree>
    <p:extLst>
      <p:ext uri="{BB962C8B-B14F-4D97-AF65-F5344CB8AC3E}">
        <p14:creationId xmlns:p14="http://schemas.microsoft.com/office/powerpoint/2010/main" val="2614662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5000">
              <a:schemeClr val="accent1">
                <a:lumMod val="89000"/>
              </a:schemeClr>
            </a:gs>
            <a:gs pos="15000">
              <a:srgbClr val="29304D"/>
            </a:gs>
            <a:gs pos="99000">
              <a:schemeClr val="accent1">
                <a:lumMod val="75000"/>
              </a:schemeClr>
            </a:gs>
            <a:gs pos="57000">
              <a:schemeClr val="accent1">
                <a:lumMod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9FB969-6E40-42E7-AB10-B3F6031C1E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357E76F-BF3B-4162-A768-E6846F7E56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8CEE53-6533-46FD-8557-D240EB8149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6E605A-9E90-410E-8A7E-BB7D0355ABA9}" type="datetimeFigureOut">
              <a:rPr lang="en-US" smtClean="0"/>
              <a:t>12/10/2024</a:t>
            </a:fld>
            <a:endParaRPr lang="en-US"/>
          </a:p>
        </p:txBody>
      </p:sp>
      <p:sp>
        <p:nvSpPr>
          <p:cNvPr id="5" name="Footer Placeholder 4">
            <a:extLst>
              <a:ext uri="{FF2B5EF4-FFF2-40B4-BE49-F238E27FC236}">
                <a16:creationId xmlns:a16="http://schemas.microsoft.com/office/drawing/2014/main" id="{A606B71B-1F2A-4F18-A086-42B3975637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2C799D4-D7B1-4BB4-A51C-544BEFF562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31F6AD-27AA-4621-ACBC-02589257AD76}" type="slidenum">
              <a:rPr lang="en-US" smtClean="0"/>
              <a:t>‹#›</a:t>
            </a:fld>
            <a:endParaRPr lang="en-US"/>
          </a:p>
        </p:txBody>
      </p:sp>
      <p:pic>
        <p:nvPicPr>
          <p:cNvPr id="7" name="Picture 6">
            <a:extLst>
              <a:ext uri="{FF2B5EF4-FFF2-40B4-BE49-F238E27FC236}">
                <a16:creationId xmlns:a16="http://schemas.microsoft.com/office/drawing/2014/main" id="{408CB812-95BF-4165-89F3-3068BF120B42}"/>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826044" y="5508976"/>
            <a:ext cx="1202266" cy="1202266"/>
          </a:xfrm>
          <a:prstGeom prst="rect">
            <a:avLst/>
          </a:prstGeom>
        </p:spPr>
      </p:pic>
    </p:spTree>
    <p:extLst>
      <p:ext uri="{BB962C8B-B14F-4D97-AF65-F5344CB8AC3E}">
        <p14:creationId xmlns:p14="http://schemas.microsoft.com/office/powerpoint/2010/main" val="18032194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rgbClr val="F7BA0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6.gif"/></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E9AAC-056E-4298-83C2-9D9CA349A290}"/>
              </a:ext>
            </a:extLst>
          </p:cNvPr>
          <p:cNvSpPr>
            <a:spLocks noGrp="1"/>
          </p:cNvSpPr>
          <p:nvPr>
            <p:ph type="ctrTitle"/>
          </p:nvPr>
        </p:nvSpPr>
        <p:spPr/>
        <p:txBody>
          <a:bodyPr>
            <a:normAutofit/>
          </a:bodyPr>
          <a:lstStyle/>
          <a:p>
            <a:r>
              <a:rPr lang="en-US" sz="3200" b="1" dirty="0">
                <a:solidFill>
                  <a:schemeClr val="bg1"/>
                </a:solidFill>
              </a:rPr>
              <a:t>Technology Ambassador Program </a:t>
            </a:r>
            <a:br>
              <a:rPr lang="en-US" b="1" dirty="0"/>
            </a:br>
            <a:endParaRPr lang="en-US" b="1" dirty="0"/>
          </a:p>
        </p:txBody>
      </p:sp>
      <p:sp>
        <p:nvSpPr>
          <p:cNvPr id="4" name="Rectangle 3">
            <a:extLst>
              <a:ext uri="{FF2B5EF4-FFF2-40B4-BE49-F238E27FC236}">
                <a16:creationId xmlns:a16="http://schemas.microsoft.com/office/drawing/2014/main" id="{889D6C37-6F83-4154-85ED-AE976D877BF5}"/>
              </a:ext>
            </a:extLst>
          </p:cNvPr>
          <p:cNvSpPr/>
          <p:nvPr/>
        </p:nvSpPr>
        <p:spPr>
          <a:xfrm>
            <a:off x="1524000" y="2960093"/>
            <a:ext cx="9144000" cy="2308324"/>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7200" b="1" dirty="0">
                <a:ln/>
                <a:solidFill>
                  <a:schemeClr val="accent4"/>
                </a:solidFill>
              </a:rPr>
              <a:t>Using Scratch to Create a Pool Game</a:t>
            </a:r>
          </a:p>
        </p:txBody>
      </p:sp>
      <p:pic>
        <p:nvPicPr>
          <p:cNvPr id="6" name="Picture 5">
            <a:extLst>
              <a:ext uri="{FF2B5EF4-FFF2-40B4-BE49-F238E27FC236}">
                <a16:creationId xmlns:a16="http://schemas.microsoft.com/office/drawing/2014/main" id="{17E31033-5930-4C56-8EC2-17CB9FA4BA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06755" y="4989687"/>
            <a:ext cx="1721555" cy="1721555"/>
          </a:xfrm>
          <a:prstGeom prst="rect">
            <a:avLst/>
          </a:prstGeom>
        </p:spPr>
      </p:pic>
      <p:pic>
        <p:nvPicPr>
          <p:cNvPr id="12" name="Picture 11">
            <a:extLst>
              <a:ext uri="{FF2B5EF4-FFF2-40B4-BE49-F238E27FC236}">
                <a16:creationId xmlns:a16="http://schemas.microsoft.com/office/drawing/2014/main" id="{278C9767-6EAC-4C04-A250-40A54B620C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2412" y="136326"/>
            <a:ext cx="1837730" cy="1837730"/>
          </a:xfrm>
          <a:prstGeom prst="rect">
            <a:avLst/>
          </a:prstGeom>
        </p:spPr>
      </p:pic>
      <p:pic>
        <p:nvPicPr>
          <p:cNvPr id="15" name="Picture 14">
            <a:extLst>
              <a:ext uri="{FF2B5EF4-FFF2-40B4-BE49-F238E27FC236}">
                <a16:creationId xmlns:a16="http://schemas.microsoft.com/office/drawing/2014/main" id="{54C7081F-8BAF-4F3B-96C6-1C19E3A3A21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612" y="5077368"/>
            <a:ext cx="1937045" cy="1714601"/>
          </a:xfrm>
          <a:prstGeom prst="rect">
            <a:avLst/>
          </a:prstGeom>
        </p:spPr>
      </p:pic>
      <p:sp>
        <p:nvSpPr>
          <p:cNvPr id="3" name="TextBox 2">
            <a:extLst>
              <a:ext uri="{FF2B5EF4-FFF2-40B4-BE49-F238E27FC236}">
                <a16:creationId xmlns:a16="http://schemas.microsoft.com/office/drawing/2014/main" id="{49801726-2C08-DDA1-B932-46B34FE1A8A5}"/>
              </a:ext>
            </a:extLst>
          </p:cNvPr>
          <p:cNvSpPr txBox="1"/>
          <p:nvPr/>
        </p:nvSpPr>
        <p:spPr>
          <a:xfrm>
            <a:off x="3282186" y="5660861"/>
            <a:ext cx="5627628" cy="369332"/>
          </a:xfrm>
          <a:prstGeom prst="rect">
            <a:avLst/>
          </a:prstGeom>
          <a:noFill/>
        </p:spPr>
        <p:txBody>
          <a:bodyPr wrap="square" rtlCol="0">
            <a:spAutoFit/>
          </a:bodyPr>
          <a:lstStyle/>
          <a:p>
            <a:r>
              <a:rPr lang="en-US" sz="1800" dirty="0">
                <a:solidFill>
                  <a:schemeClr val="bg1"/>
                </a:solidFill>
              </a:rPr>
              <a:t>Taylor Williams, Asho </a:t>
            </a:r>
            <a:r>
              <a:rPr lang="en-US" dirty="0" err="1">
                <a:solidFill>
                  <a:schemeClr val="bg1"/>
                </a:solidFill>
              </a:rPr>
              <a:t>I</a:t>
            </a:r>
            <a:r>
              <a:rPr lang="en-US" sz="1800" dirty="0" err="1">
                <a:solidFill>
                  <a:schemeClr val="bg1"/>
                </a:solidFill>
              </a:rPr>
              <a:t>ssak</a:t>
            </a:r>
            <a:r>
              <a:rPr lang="en-US" sz="1800" dirty="0">
                <a:solidFill>
                  <a:schemeClr val="bg1"/>
                </a:solidFill>
              </a:rPr>
              <a:t>, Johnson Ngao, Samuel Groom, </a:t>
            </a:r>
            <a:endParaRPr lang="en-US" dirty="0"/>
          </a:p>
        </p:txBody>
      </p:sp>
    </p:spTree>
    <p:extLst>
      <p:ext uri="{BB962C8B-B14F-4D97-AF65-F5344CB8AC3E}">
        <p14:creationId xmlns:p14="http://schemas.microsoft.com/office/powerpoint/2010/main" val="2719627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A2104-D9A2-0E1A-B00F-4B719D18D769}"/>
              </a:ext>
            </a:extLst>
          </p:cNvPr>
          <p:cNvSpPr>
            <a:spLocks noGrp="1"/>
          </p:cNvSpPr>
          <p:nvPr>
            <p:ph type="title"/>
          </p:nvPr>
        </p:nvSpPr>
        <p:spPr/>
        <p:txBody>
          <a:bodyPr/>
          <a:lstStyle/>
          <a:p>
            <a:pPr algn="ctr"/>
            <a:r>
              <a:rPr lang="en-US" dirty="0"/>
              <a:t>Accessing Level 1</a:t>
            </a:r>
          </a:p>
        </p:txBody>
      </p:sp>
      <p:pic>
        <p:nvPicPr>
          <p:cNvPr id="6" name="Content Placeholder 5">
            <a:extLst>
              <a:ext uri="{FF2B5EF4-FFF2-40B4-BE49-F238E27FC236}">
                <a16:creationId xmlns:a16="http://schemas.microsoft.com/office/drawing/2014/main" id="{D377088A-112B-5857-50CE-AD168AF2CA6D}"/>
              </a:ext>
            </a:extLst>
          </p:cNvPr>
          <p:cNvPicPr>
            <a:picLocks noGrp="1" noChangeAspect="1"/>
          </p:cNvPicPr>
          <p:nvPr>
            <p:ph sz="half" idx="1"/>
          </p:nvPr>
        </p:nvPicPr>
        <p:blipFill>
          <a:blip r:embed="rId2"/>
          <a:stretch>
            <a:fillRect/>
          </a:stretch>
        </p:blipFill>
        <p:spPr>
          <a:xfrm>
            <a:off x="417576" y="1487704"/>
            <a:ext cx="2805553" cy="2023308"/>
          </a:xfrm>
        </p:spPr>
      </p:pic>
      <p:pic>
        <p:nvPicPr>
          <p:cNvPr id="8" name="Content Placeholder 7">
            <a:extLst>
              <a:ext uri="{FF2B5EF4-FFF2-40B4-BE49-F238E27FC236}">
                <a16:creationId xmlns:a16="http://schemas.microsoft.com/office/drawing/2014/main" id="{D170373A-FE06-6442-88B7-0268079734B2}"/>
              </a:ext>
            </a:extLst>
          </p:cNvPr>
          <p:cNvPicPr>
            <a:picLocks noGrp="1" noChangeAspect="1"/>
          </p:cNvPicPr>
          <p:nvPr>
            <p:ph sz="half" idx="2"/>
          </p:nvPr>
        </p:nvPicPr>
        <p:blipFill>
          <a:blip r:embed="rId3"/>
          <a:stretch>
            <a:fillRect/>
          </a:stretch>
        </p:blipFill>
        <p:spPr>
          <a:xfrm>
            <a:off x="4345937" y="1481718"/>
            <a:ext cx="3002675" cy="2023308"/>
          </a:xfrm>
        </p:spPr>
      </p:pic>
      <p:pic>
        <p:nvPicPr>
          <p:cNvPr id="10" name="Picture 9">
            <a:extLst>
              <a:ext uri="{FF2B5EF4-FFF2-40B4-BE49-F238E27FC236}">
                <a16:creationId xmlns:a16="http://schemas.microsoft.com/office/drawing/2014/main" id="{82208418-EC23-047E-596A-2D6963FD9538}"/>
              </a:ext>
            </a:extLst>
          </p:cNvPr>
          <p:cNvPicPr>
            <a:picLocks noChangeAspect="1"/>
          </p:cNvPicPr>
          <p:nvPr/>
        </p:nvPicPr>
        <p:blipFill>
          <a:blip r:embed="rId4"/>
          <a:stretch>
            <a:fillRect/>
          </a:stretch>
        </p:blipFill>
        <p:spPr>
          <a:xfrm>
            <a:off x="8398556" y="1440713"/>
            <a:ext cx="2321169" cy="1988288"/>
          </a:xfrm>
          <a:prstGeom prst="rect">
            <a:avLst/>
          </a:prstGeom>
        </p:spPr>
      </p:pic>
      <p:sp>
        <p:nvSpPr>
          <p:cNvPr id="11" name="TextBox 10">
            <a:extLst>
              <a:ext uri="{FF2B5EF4-FFF2-40B4-BE49-F238E27FC236}">
                <a16:creationId xmlns:a16="http://schemas.microsoft.com/office/drawing/2014/main" id="{9B6133A6-71F2-D017-4C03-2EA6E716C4AC}"/>
              </a:ext>
            </a:extLst>
          </p:cNvPr>
          <p:cNvSpPr txBox="1"/>
          <p:nvPr/>
        </p:nvSpPr>
        <p:spPr>
          <a:xfrm>
            <a:off x="417576" y="3654762"/>
            <a:ext cx="2805553" cy="923330"/>
          </a:xfrm>
          <a:prstGeom prst="rect">
            <a:avLst/>
          </a:prstGeom>
          <a:noFill/>
        </p:spPr>
        <p:txBody>
          <a:bodyPr wrap="square" rtlCol="0">
            <a:spAutoFit/>
          </a:bodyPr>
          <a:lstStyle/>
          <a:p>
            <a:r>
              <a:rPr lang="en-US" dirty="0">
                <a:solidFill>
                  <a:schemeClr val="bg1"/>
                </a:solidFill>
              </a:rPr>
              <a:t>In the Github repository click on the file titled “Code”  </a:t>
            </a:r>
          </a:p>
        </p:txBody>
      </p:sp>
      <p:sp>
        <p:nvSpPr>
          <p:cNvPr id="13" name="TextBox 12">
            <a:extLst>
              <a:ext uri="{FF2B5EF4-FFF2-40B4-BE49-F238E27FC236}">
                <a16:creationId xmlns:a16="http://schemas.microsoft.com/office/drawing/2014/main" id="{93B08738-AD18-EFDF-EBB1-DD5A06019330}"/>
              </a:ext>
            </a:extLst>
          </p:cNvPr>
          <p:cNvSpPr txBox="1"/>
          <p:nvPr/>
        </p:nvSpPr>
        <p:spPr>
          <a:xfrm>
            <a:off x="4309505" y="3658722"/>
            <a:ext cx="3002675" cy="646331"/>
          </a:xfrm>
          <a:prstGeom prst="rect">
            <a:avLst/>
          </a:prstGeom>
          <a:noFill/>
        </p:spPr>
        <p:txBody>
          <a:bodyPr wrap="square" rtlCol="0">
            <a:spAutoFit/>
          </a:bodyPr>
          <a:lstStyle/>
          <a:p>
            <a:r>
              <a:rPr lang="en-US" dirty="0">
                <a:solidFill>
                  <a:schemeClr val="bg1"/>
                </a:solidFill>
              </a:rPr>
              <a:t>Inside of the code file click on the file titled “Workshop”</a:t>
            </a:r>
          </a:p>
        </p:txBody>
      </p:sp>
      <p:sp>
        <p:nvSpPr>
          <p:cNvPr id="14" name="TextBox 13">
            <a:extLst>
              <a:ext uri="{FF2B5EF4-FFF2-40B4-BE49-F238E27FC236}">
                <a16:creationId xmlns:a16="http://schemas.microsoft.com/office/drawing/2014/main" id="{A54AC63F-F2FF-EE12-7BE7-4DEE7E3293BC}"/>
              </a:ext>
            </a:extLst>
          </p:cNvPr>
          <p:cNvSpPr txBox="1"/>
          <p:nvPr/>
        </p:nvSpPr>
        <p:spPr>
          <a:xfrm>
            <a:off x="8398556" y="3654762"/>
            <a:ext cx="2321169" cy="369332"/>
          </a:xfrm>
          <a:prstGeom prst="rect">
            <a:avLst/>
          </a:prstGeom>
          <a:noFill/>
        </p:spPr>
        <p:txBody>
          <a:bodyPr wrap="square" rtlCol="0">
            <a:spAutoFit/>
          </a:bodyPr>
          <a:lstStyle/>
          <a:p>
            <a:r>
              <a:rPr lang="en-US" dirty="0">
                <a:solidFill>
                  <a:schemeClr val="bg1"/>
                </a:solidFill>
              </a:rPr>
              <a:t>Click “PoolLevel1.sb3”</a:t>
            </a:r>
          </a:p>
        </p:txBody>
      </p:sp>
      <p:pic>
        <p:nvPicPr>
          <p:cNvPr id="16" name="Picture 15">
            <a:extLst>
              <a:ext uri="{FF2B5EF4-FFF2-40B4-BE49-F238E27FC236}">
                <a16:creationId xmlns:a16="http://schemas.microsoft.com/office/drawing/2014/main" id="{A291780E-7CCB-B724-B246-FEFCBB3F9B12}"/>
              </a:ext>
            </a:extLst>
          </p:cNvPr>
          <p:cNvPicPr>
            <a:picLocks noChangeAspect="1"/>
          </p:cNvPicPr>
          <p:nvPr/>
        </p:nvPicPr>
        <p:blipFill>
          <a:blip r:embed="rId5"/>
          <a:stretch>
            <a:fillRect/>
          </a:stretch>
        </p:blipFill>
        <p:spPr>
          <a:xfrm>
            <a:off x="417576" y="4758658"/>
            <a:ext cx="10302149" cy="761029"/>
          </a:xfrm>
          <a:prstGeom prst="rect">
            <a:avLst/>
          </a:prstGeom>
        </p:spPr>
      </p:pic>
      <p:sp>
        <p:nvSpPr>
          <p:cNvPr id="17" name="TextBox 16">
            <a:extLst>
              <a:ext uri="{FF2B5EF4-FFF2-40B4-BE49-F238E27FC236}">
                <a16:creationId xmlns:a16="http://schemas.microsoft.com/office/drawing/2014/main" id="{4A82B575-C14F-EEC8-B1F4-DF9D97361EA1}"/>
              </a:ext>
            </a:extLst>
          </p:cNvPr>
          <p:cNvSpPr txBox="1"/>
          <p:nvPr/>
        </p:nvSpPr>
        <p:spPr>
          <a:xfrm>
            <a:off x="3154365" y="5681988"/>
            <a:ext cx="5514147" cy="369332"/>
          </a:xfrm>
          <a:prstGeom prst="rect">
            <a:avLst/>
          </a:prstGeom>
          <a:noFill/>
        </p:spPr>
        <p:txBody>
          <a:bodyPr wrap="square" rtlCol="0">
            <a:spAutoFit/>
          </a:bodyPr>
          <a:lstStyle/>
          <a:p>
            <a:r>
              <a:rPr lang="en-US" dirty="0">
                <a:solidFill>
                  <a:schemeClr val="bg1"/>
                </a:solidFill>
              </a:rPr>
              <a:t>Click “View Raw” to download the file to your computer</a:t>
            </a:r>
          </a:p>
        </p:txBody>
      </p:sp>
    </p:spTree>
    <p:extLst>
      <p:ext uri="{BB962C8B-B14F-4D97-AF65-F5344CB8AC3E}">
        <p14:creationId xmlns:p14="http://schemas.microsoft.com/office/powerpoint/2010/main" val="134183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622C4-E4C2-2080-E959-28321ABB197B}"/>
              </a:ext>
            </a:extLst>
          </p:cNvPr>
          <p:cNvSpPr>
            <a:spLocks noGrp="1"/>
          </p:cNvSpPr>
          <p:nvPr>
            <p:ph type="title"/>
          </p:nvPr>
        </p:nvSpPr>
        <p:spPr/>
        <p:txBody>
          <a:bodyPr/>
          <a:lstStyle/>
          <a:p>
            <a:pPr algn="ctr"/>
            <a:r>
              <a:rPr lang="en-US" dirty="0"/>
              <a:t>Level 1</a:t>
            </a:r>
          </a:p>
        </p:txBody>
      </p:sp>
      <p:pic>
        <p:nvPicPr>
          <p:cNvPr id="6" name="Content Placeholder 5">
            <a:extLst>
              <a:ext uri="{FF2B5EF4-FFF2-40B4-BE49-F238E27FC236}">
                <a16:creationId xmlns:a16="http://schemas.microsoft.com/office/drawing/2014/main" id="{B8622F4E-4EEC-0A4F-F519-198CBB73A51E}"/>
              </a:ext>
            </a:extLst>
          </p:cNvPr>
          <p:cNvPicPr>
            <a:picLocks noGrp="1" noChangeAspect="1"/>
          </p:cNvPicPr>
          <p:nvPr>
            <p:ph sz="half" idx="1"/>
          </p:nvPr>
        </p:nvPicPr>
        <p:blipFill>
          <a:blip r:embed="rId2"/>
          <a:stretch>
            <a:fillRect/>
          </a:stretch>
        </p:blipFill>
        <p:spPr>
          <a:xfrm>
            <a:off x="2349951" y="3733130"/>
            <a:ext cx="3746049" cy="2821293"/>
          </a:xfrm>
        </p:spPr>
      </p:pic>
      <p:sp>
        <p:nvSpPr>
          <p:cNvPr id="4" name="Content Placeholder 3">
            <a:extLst>
              <a:ext uri="{FF2B5EF4-FFF2-40B4-BE49-F238E27FC236}">
                <a16:creationId xmlns:a16="http://schemas.microsoft.com/office/drawing/2014/main" id="{2588EFBE-3B66-4CDF-DB89-18486D662199}"/>
              </a:ext>
            </a:extLst>
          </p:cNvPr>
          <p:cNvSpPr>
            <a:spLocks noGrp="1"/>
          </p:cNvSpPr>
          <p:nvPr>
            <p:ph sz="half" idx="2"/>
          </p:nvPr>
        </p:nvSpPr>
        <p:spPr/>
        <p:txBody>
          <a:bodyPr>
            <a:normAutofit/>
          </a:bodyPr>
          <a:lstStyle/>
          <a:p>
            <a:r>
              <a:rPr lang="en-US" sz="2400" dirty="0"/>
              <a:t>The objective for Level 1 is to get the yellow ball into a pocket by hitting it with the white ball. </a:t>
            </a:r>
          </a:p>
          <a:p>
            <a:r>
              <a:rPr lang="en-US" sz="2400" dirty="0"/>
              <a:t>If you try to hit the yellow ball with the current code provided, you’ll watch the white ball glide through the yellow ball without making contact. </a:t>
            </a:r>
          </a:p>
          <a:p>
            <a:r>
              <a:rPr lang="en-US" sz="2400" dirty="0"/>
              <a:t>To fix this we’ll have to code the white ball and the yellow ball together</a:t>
            </a:r>
          </a:p>
        </p:txBody>
      </p:sp>
      <p:pic>
        <p:nvPicPr>
          <p:cNvPr id="8" name="Picture 7">
            <a:extLst>
              <a:ext uri="{FF2B5EF4-FFF2-40B4-BE49-F238E27FC236}">
                <a16:creationId xmlns:a16="http://schemas.microsoft.com/office/drawing/2014/main" id="{4A6B0E85-E21B-D1BE-E573-CF1966E9450F}"/>
              </a:ext>
            </a:extLst>
          </p:cNvPr>
          <p:cNvPicPr>
            <a:picLocks noChangeAspect="1"/>
          </p:cNvPicPr>
          <p:nvPr/>
        </p:nvPicPr>
        <p:blipFill>
          <a:blip r:embed="rId3"/>
          <a:stretch>
            <a:fillRect/>
          </a:stretch>
        </p:blipFill>
        <p:spPr>
          <a:xfrm>
            <a:off x="318172" y="776900"/>
            <a:ext cx="3904803" cy="2821293"/>
          </a:xfrm>
          <a:prstGeom prst="rect">
            <a:avLst/>
          </a:prstGeom>
        </p:spPr>
      </p:pic>
    </p:spTree>
    <p:extLst>
      <p:ext uri="{BB962C8B-B14F-4D97-AF65-F5344CB8AC3E}">
        <p14:creationId xmlns:p14="http://schemas.microsoft.com/office/powerpoint/2010/main" val="2327280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C2695-7F22-5D21-4B3C-E12501D9E80A}"/>
              </a:ext>
            </a:extLst>
          </p:cNvPr>
          <p:cNvSpPr>
            <a:spLocks noGrp="1"/>
          </p:cNvSpPr>
          <p:nvPr>
            <p:ph type="title"/>
          </p:nvPr>
        </p:nvSpPr>
        <p:spPr/>
        <p:txBody>
          <a:bodyPr/>
          <a:lstStyle/>
          <a:p>
            <a:pPr algn="ctr"/>
            <a:r>
              <a:rPr lang="en-US" dirty="0"/>
              <a:t>Accessing Level 2</a:t>
            </a:r>
          </a:p>
        </p:txBody>
      </p:sp>
      <p:pic>
        <p:nvPicPr>
          <p:cNvPr id="7" name="Content Placeholder 5">
            <a:extLst>
              <a:ext uri="{FF2B5EF4-FFF2-40B4-BE49-F238E27FC236}">
                <a16:creationId xmlns:a16="http://schemas.microsoft.com/office/drawing/2014/main" id="{969D82DF-85D9-2506-D98B-74A135B59435}"/>
              </a:ext>
            </a:extLst>
          </p:cNvPr>
          <p:cNvPicPr>
            <a:picLocks noGrp="1" noChangeAspect="1"/>
          </p:cNvPicPr>
          <p:nvPr>
            <p:ph sz="half" idx="1"/>
          </p:nvPr>
        </p:nvPicPr>
        <p:blipFill>
          <a:blip r:embed="rId2"/>
          <a:stretch>
            <a:fillRect/>
          </a:stretch>
        </p:blipFill>
        <p:spPr>
          <a:xfrm>
            <a:off x="380311" y="1496630"/>
            <a:ext cx="2805553" cy="2023308"/>
          </a:xfrm>
        </p:spPr>
      </p:pic>
      <p:pic>
        <p:nvPicPr>
          <p:cNvPr id="8" name="Content Placeholder 7">
            <a:extLst>
              <a:ext uri="{FF2B5EF4-FFF2-40B4-BE49-F238E27FC236}">
                <a16:creationId xmlns:a16="http://schemas.microsoft.com/office/drawing/2014/main" id="{23E5841F-2907-7A14-323C-42FFEE52DE9D}"/>
              </a:ext>
            </a:extLst>
          </p:cNvPr>
          <p:cNvPicPr>
            <a:picLocks noChangeAspect="1"/>
          </p:cNvPicPr>
          <p:nvPr/>
        </p:nvPicPr>
        <p:blipFill>
          <a:blip r:embed="rId3"/>
          <a:stretch>
            <a:fillRect/>
          </a:stretch>
        </p:blipFill>
        <p:spPr>
          <a:xfrm>
            <a:off x="4287424" y="1510287"/>
            <a:ext cx="2982407" cy="2009651"/>
          </a:xfrm>
          <a:prstGeom prst="rect">
            <a:avLst/>
          </a:prstGeom>
        </p:spPr>
      </p:pic>
      <p:pic>
        <p:nvPicPr>
          <p:cNvPr id="9" name="Picture 8">
            <a:extLst>
              <a:ext uri="{FF2B5EF4-FFF2-40B4-BE49-F238E27FC236}">
                <a16:creationId xmlns:a16="http://schemas.microsoft.com/office/drawing/2014/main" id="{DAD20F2F-051F-E2AC-5465-3D91AFD0971C}"/>
              </a:ext>
            </a:extLst>
          </p:cNvPr>
          <p:cNvPicPr>
            <a:picLocks noChangeAspect="1"/>
          </p:cNvPicPr>
          <p:nvPr/>
        </p:nvPicPr>
        <p:blipFill>
          <a:blip r:embed="rId4"/>
          <a:stretch>
            <a:fillRect/>
          </a:stretch>
        </p:blipFill>
        <p:spPr>
          <a:xfrm>
            <a:off x="380311" y="4813258"/>
            <a:ext cx="10302149" cy="761029"/>
          </a:xfrm>
          <a:prstGeom prst="rect">
            <a:avLst/>
          </a:prstGeom>
        </p:spPr>
      </p:pic>
      <p:sp>
        <p:nvSpPr>
          <p:cNvPr id="11" name="TextBox 10">
            <a:extLst>
              <a:ext uri="{FF2B5EF4-FFF2-40B4-BE49-F238E27FC236}">
                <a16:creationId xmlns:a16="http://schemas.microsoft.com/office/drawing/2014/main" id="{526F3F41-1E49-7112-DD0F-A2279CB6B96B}"/>
              </a:ext>
            </a:extLst>
          </p:cNvPr>
          <p:cNvSpPr txBox="1"/>
          <p:nvPr/>
        </p:nvSpPr>
        <p:spPr>
          <a:xfrm>
            <a:off x="480894" y="3749076"/>
            <a:ext cx="2805553" cy="923330"/>
          </a:xfrm>
          <a:prstGeom prst="rect">
            <a:avLst/>
          </a:prstGeom>
          <a:noFill/>
        </p:spPr>
        <p:txBody>
          <a:bodyPr wrap="square">
            <a:spAutoFit/>
          </a:bodyPr>
          <a:lstStyle/>
          <a:p>
            <a:r>
              <a:rPr lang="en-US" dirty="0">
                <a:solidFill>
                  <a:schemeClr val="bg1"/>
                </a:solidFill>
              </a:rPr>
              <a:t>In the Github repository click on the file titled “Code”  </a:t>
            </a:r>
          </a:p>
        </p:txBody>
      </p:sp>
      <p:sp>
        <p:nvSpPr>
          <p:cNvPr id="13" name="TextBox 12">
            <a:extLst>
              <a:ext uri="{FF2B5EF4-FFF2-40B4-BE49-F238E27FC236}">
                <a16:creationId xmlns:a16="http://schemas.microsoft.com/office/drawing/2014/main" id="{A0D710CB-0714-0C1B-D071-6BB7C65EA3FB}"/>
              </a:ext>
            </a:extLst>
          </p:cNvPr>
          <p:cNvSpPr txBox="1"/>
          <p:nvPr/>
        </p:nvSpPr>
        <p:spPr>
          <a:xfrm>
            <a:off x="4246846" y="3750583"/>
            <a:ext cx="3002675" cy="646331"/>
          </a:xfrm>
          <a:prstGeom prst="rect">
            <a:avLst/>
          </a:prstGeom>
          <a:noFill/>
        </p:spPr>
        <p:txBody>
          <a:bodyPr wrap="square">
            <a:spAutoFit/>
          </a:bodyPr>
          <a:lstStyle/>
          <a:p>
            <a:r>
              <a:rPr lang="en-US" dirty="0">
                <a:solidFill>
                  <a:schemeClr val="bg1"/>
                </a:solidFill>
              </a:rPr>
              <a:t>Inside of the code file click on the file titled “Workshop”</a:t>
            </a:r>
          </a:p>
        </p:txBody>
      </p:sp>
      <p:sp>
        <p:nvSpPr>
          <p:cNvPr id="15" name="TextBox 14">
            <a:extLst>
              <a:ext uri="{FF2B5EF4-FFF2-40B4-BE49-F238E27FC236}">
                <a16:creationId xmlns:a16="http://schemas.microsoft.com/office/drawing/2014/main" id="{C048504F-2BC9-856E-872E-E128CD09D6D8}"/>
              </a:ext>
            </a:extLst>
          </p:cNvPr>
          <p:cNvSpPr txBox="1"/>
          <p:nvPr/>
        </p:nvSpPr>
        <p:spPr>
          <a:xfrm>
            <a:off x="3048762" y="5805965"/>
            <a:ext cx="6094476" cy="369332"/>
          </a:xfrm>
          <a:prstGeom prst="rect">
            <a:avLst/>
          </a:prstGeom>
          <a:noFill/>
        </p:spPr>
        <p:txBody>
          <a:bodyPr wrap="square">
            <a:spAutoFit/>
          </a:bodyPr>
          <a:lstStyle/>
          <a:p>
            <a:r>
              <a:rPr lang="en-US" dirty="0">
                <a:solidFill>
                  <a:schemeClr val="bg1"/>
                </a:solidFill>
              </a:rPr>
              <a:t>Click “View Raw” to download the file to your computer</a:t>
            </a:r>
          </a:p>
        </p:txBody>
      </p:sp>
      <p:pic>
        <p:nvPicPr>
          <p:cNvPr id="17" name="Picture 16">
            <a:extLst>
              <a:ext uri="{FF2B5EF4-FFF2-40B4-BE49-F238E27FC236}">
                <a16:creationId xmlns:a16="http://schemas.microsoft.com/office/drawing/2014/main" id="{065A3158-BCBD-7928-88E6-64A317BEDD06}"/>
              </a:ext>
            </a:extLst>
          </p:cNvPr>
          <p:cNvPicPr>
            <a:picLocks noChangeAspect="1"/>
          </p:cNvPicPr>
          <p:nvPr/>
        </p:nvPicPr>
        <p:blipFill>
          <a:blip r:embed="rId5"/>
          <a:stretch>
            <a:fillRect/>
          </a:stretch>
        </p:blipFill>
        <p:spPr>
          <a:xfrm>
            <a:off x="8209922" y="1510287"/>
            <a:ext cx="2287390" cy="1918713"/>
          </a:xfrm>
          <a:prstGeom prst="rect">
            <a:avLst/>
          </a:prstGeom>
        </p:spPr>
      </p:pic>
      <p:sp>
        <p:nvSpPr>
          <p:cNvPr id="19" name="TextBox 18">
            <a:extLst>
              <a:ext uri="{FF2B5EF4-FFF2-40B4-BE49-F238E27FC236}">
                <a16:creationId xmlns:a16="http://schemas.microsoft.com/office/drawing/2014/main" id="{F4274E56-7D12-16A4-DD1F-3C631C2A4877}"/>
              </a:ext>
            </a:extLst>
          </p:cNvPr>
          <p:cNvSpPr txBox="1"/>
          <p:nvPr/>
        </p:nvSpPr>
        <p:spPr>
          <a:xfrm>
            <a:off x="8209920" y="3745037"/>
            <a:ext cx="2287391" cy="369332"/>
          </a:xfrm>
          <a:prstGeom prst="rect">
            <a:avLst/>
          </a:prstGeom>
          <a:noFill/>
        </p:spPr>
        <p:txBody>
          <a:bodyPr wrap="square">
            <a:spAutoFit/>
          </a:bodyPr>
          <a:lstStyle/>
          <a:p>
            <a:r>
              <a:rPr lang="en-US" dirty="0">
                <a:solidFill>
                  <a:schemeClr val="bg1"/>
                </a:solidFill>
              </a:rPr>
              <a:t>Click “PoolLevel2.sb3”</a:t>
            </a:r>
          </a:p>
        </p:txBody>
      </p:sp>
    </p:spTree>
    <p:extLst>
      <p:ext uri="{BB962C8B-B14F-4D97-AF65-F5344CB8AC3E}">
        <p14:creationId xmlns:p14="http://schemas.microsoft.com/office/powerpoint/2010/main" val="382228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B4B7A-0624-BC4B-F12E-37D3AFD6E761}"/>
              </a:ext>
            </a:extLst>
          </p:cNvPr>
          <p:cNvSpPr>
            <a:spLocks noGrp="1"/>
          </p:cNvSpPr>
          <p:nvPr>
            <p:ph type="title"/>
          </p:nvPr>
        </p:nvSpPr>
        <p:spPr/>
        <p:txBody>
          <a:bodyPr/>
          <a:lstStyle/>
          <a:p>
            <a:pPr algn="ctr"/>
            <a:r>
              <a:rPr lang="en-US" dirty="0"/>
              <a:t>Level 2</a:t>
            </a:r>
          </a:p>
        </p:txBody>
      </p:sp>
      <p:pic>
        <p:nvPicPr>
          <p:cNvPr id="6" name="Content Placeholder 5">
            <a:extLst>
              <a:ext uri="{FF2B5EF4-FFF2-40B4-BE49-F238E27FC236}">
                <a16:creationId xmlns:a16="http://schemas.microsoft.com/office/drawing/2014/main" id="{3C5DC408-A4CA-90D2-9F7F-B81034300176}"/>
              </a:ext>
            </a:extLst>
          </p:cNvPr>
          <p:cNvPicPr>
            <a:picLocks noGrp="1" noChangeAspect="1"/>
          </p:cNvPicPr>
          <p:nvPr>
            <p:ph sz="half" idx="1"/>
          </p:nvPr>
        </p:nvPicPr>
        <p:blipFill>
          <a:blip r:embed="rId2"/>
          <a:stretch>
            <a:fillRect/>
          </a:stretch>
        </p:blipFill>
        <p:spPr>
          <a:xfrm>
            <a:off x="2279730" y="3814383"/>
            <a:ext cx="3816269" cy="2852243"/>
          </a:xfrm>
        </p:spPr>
      </p:pic>
      <p:sp>
        <p:nvSpPr>
          <p:cNvPr id="4" name="Content Placeholder 3">
            <a:extLst>
              <a:ext uri="{FF2B5EF4-FFF2-40B4-BE49-F238E27FC236}">
                <a16:creationId xmlns:a16="http://schemas.microsoft.com/office/drawing/2014/main" id="{7A67E1B1-AE85-166A-978A-82CEF34D0B8E}"/>
              </a:ext>
            </a:extLst>
          </p:cNvPr>
          <p:cNvSpPr>
            <a:spLocks noGrp="1"/>
          </p:cNvSpPr>
          <p:nvPr>
            <p:ph sz="half" idx="2"/>
          </p:nvPr>
        </p:nvSpPr>
        <p:spPr/>
        <p:txBody>
          <a:bodyPr>
            <a:normAutofit/>
          </a:bodyPr>
          <a:lstStyle/>
          <a:p>
            <a:r>
              <a:rPr lang="en-US" dirty="0"/>
              <a:t>The objective for Level 2 is to hit all the balls into a pocket using the white ball.</a:t>
            </a:r>
            <a:endParaRPr lang="en-US" sz="2800" dirty="0"/>
          </a:p>
          <a:p>
            <a:r>
              <a:rPr lang="en-US" sz="2800" dirty="0"/>
              <a:t>Now that we know how to get the white and yellow ball to interact with each other, you now </a:t>
            </a:r>
            <a:r>
              <a:rPr lang="en-US" dirty="0"/>
              <a:t>need to</a:t>
            </a:r>
            <a:r>
              <a:rPr lang="en-US" sz="2800" dirty="0"/>
              <a:t> code the rest of the balls for the game to work. </a:t>
            </a:r>
          </a:p>
        </p:txBody>
      </p:sp>
      <p:pic>
        <p:nvPicPr>
          <p:cNvPr id="8" name="Picture 7">
            <a:extLst>
              <a:ext uri="{FF2B5EF4-FFF2-40B4-BE49-F238E27FC236}">
                <a16:creationId xmlns:a16="http://schemas.microsoft.com/office/drawing/2014/main" id="{68CFA167-64F3-D8B1-325D-8CA2D03BD5D2}"/>
              </a:ext>
            </a:extLst>
          </p:cNvPr>
          <p:cNvPicPr>
            <a:picLocks noChangeAspect="1"/>
          </p:cNvPicPr>
          <p:nvPr/>
        </p:nvPicPr>
        <p:blipFill>
          <a:blip r:embed="rId3"/>
          <a:stretch>
            <a:fillRect/>
          </a:stretch>
        </p:blipFill>
        <p:spPr>
          <a:xfrm>
            <a:off x="420491" y="538293"/>
            <a:ext cx="3718477" cy="3107640"/>
          </a:xfrm>
          <a:prstGeom prst="rect">
            <a:avLst/>
          </a:prstGeom>
        </p:spPr>
      </p:pic>
    </p:spTree>
    <p:extLst>
      <p:ext uri="{BB962C8B-B14F-4D97-AF65-F5344CB8AC3E}">
        <p14:creationId xmlns:p14="http://schemas.microsoft.com/office/powerpoint/2010/main" val="155869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C2695-7F22-5D21-4B3C-E12501D9E80A}"/>
              </a:ext>
            </a:extLst>
          </p:cNvPr>
          <p:cNvSpPr>
            <a:spLocks noGrp="1"/>
          </p:cNvSpPr>
          <p:nvPr>
            <p:ph type="title"/>
          </p:nvPr>
        </p:nvSpPr>
        <p:spPr/>
        <p:txBody>
          <a:bodyPr/>
          <a:lstStyle/>
          <a:p>
            <a:pPr algn="ctr"/>
            <a:r>
              <a:rPr lang="en-US" dirty="0"/>
              <a:t>Accessing Level 3</a:t>
            </a:r>
          </a:p>
        </p:txBody>
      </p:sp>
      <p:pic>
        <p:nvPicPr>
          <p:cNvPr id="7" name="Content Placeholder 5">
            <a:extLst>
              <a:ext uri="{FF2B5EF4-FFF2-40B4-BE49-F238E27FC236}">
                <a16:creationId xmlns:a16="http://schemas.microsoft.com/office/drawing/2014/main" id="{969D82DF-85D9-2506-D98B-74A135B59435}"/>
              </a:ext>
            </a:extLst>
          </p:cNvPr>
          <p:cNvPicPr>
            <a:picLocks noGrp="1" noChangeAspect="1"/>
          </p:cNvPicPr>
          <p:nvPr>
            <p:ph sz="half" idx="1"/>
          </p:nvPr>
        </p:nvPicPr>
        <p:blipFill>
          <a:blip r:embed="rId2"/>
          <a:stretch>
            <a:fillRect/>
          </a:stretch>
        </p:blipFill>
        <p:spPr>
          <a:xfrm>
            <a:off x="463296" y="1524062"/>
            <a:ext cx="2805553" cy="2023308"/>
          </a:xfrm>
        </p:spPr>
      </p:pic>
      <p:pic>
        <p:nvPicPr>
          <p:cNvPr id="8" name="Content Placeholder 7">
            <a:extLst>
              <a:ext uri="{FF2B5EF4-FFF2-40B4-BE49-F238E27FC236}">
                <a16:creationId xmlns:a16="http://schemas.microsoft.com/office/drawing/2014/main" id="{23E5841F-2907-7A14-323C-42FFEE52DE9D}"/>
              </a:ext>
            </a:extLst>
          </p:cNvPr>
          <p:cNvPicPr>
            <a:picLocks noChangeAspect="1"/>
          </p:cNvPicPr>
          <p:nvPr/>
        </p:nvPicPr>
        <p:blipFill>
          <a:blip r:embed="rId3"/>
          <a:stretch>
            <a:fillRect/>
          </a:stretch>
        </p:blipFill>
        <p:spPr>
          <a:xfrm>
            <a:off x="4308649" y="1524062"/>
            <a:ext cx="3002675" cy="2023308"/>
          </a:xfrm>
          <a:prstGeom prst="rect">
            <a:avLst/>
          </a:prstGeom>
        </p:spPr>
      </p:pic>
      <p:pic>
        <p:nvPicPr>
          <p:cNvPr id="9" name="Picture 8">
            <a:extLst>
              <a:ext uri="{FF2B5EF4-FFF2-40B4-BE49-F238E27FC236}">
                <a16:creationId xmlns:a16="http://schemas.microsoft.com/office/drawing/2014/main" id="{DAD20F2F-051F-E2AC-5465-3D91AFD0971C}"/>
              </a:ext>
            </a:extLst>
          </p:cNvPr>
          <p:cNvPicPr>
            <a:picLocks noChangeAspect="1"/>
          </p:cNvPicPr>
          <p:nvPr/>
        </p:nvPicPr>
        <p:blipFill>
          <a:blip r:embed="rId4"/>
          <a:stretch>
            <a:fillRect/>
          </a:stretch>
        </p:blipFill>
        <p:spPr>
          <a:xfrm>
            <a:off x="463295" y="4706307"/>
            <a:ext cx="10302149" cy="761029"/>
          </a:xfrm>
          <a:prstGeom prst="rect">
            <a:avLst/>
          </a:prstGeom>
        </p:spPr>
      </p:pic>
      <p:sp>
        <p:nvSpPr>
          <p:cNvPr id="11" name="TextBox 10">
            <a:extLst>
              <a:ext uri="{FF2B5EF4-FFF2-40B4-BE49-F238E27FC236}">
                <a16:creationId xmlns:a16="http://schemas.microsoft.com/office/drawing/2014/main" id="{526F3F41-1E49-7112-DD0F-A2279CB6B96B}"/>
              </a:ext>
            </a:extLst>
          </p:cNvPr>
          <p:cNvSpPr txBox="1"/>
          <p:nvPr/>
        </p:nvSpPr>
        <p:spPr>
          <a:xfrm>
            <a:off x="463295" y="3692638"/>
            <a:ext cx="2805553"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In the Github repository click on the file titled “Code”  </a:t>
            </a:r>
          </a:p>
        </p:txBody>
      </p:sp>
      <p:sp>
        <p:nvSpPr>
          <p:cNvPr id="13" name="TextBox 12">
            <a:extLst>
              <a:ext uri="{FF2B5EF4-FFF2-40B4-BE49-F238E27FC236}">
                <a16:creationId xmlns:a16="http://schemas.microsoft.com/office/drawing/2014/main" id="{A0D710CB-0714-0C1B-D071-6BB7C65EA3FB}"/>
              </a:ext>
            </a:extLst>
          </p:cNvPr>
          <p:cNvSpPr txBox="1"/>
          <p:nvPr/>
        </p:nvSpPr>
        <p:spPr>
          <a:xfrm>
            <a:off x="4296603" y="3703522"/>
            <a:ext cx="3002675"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Inside of the code file click on the file titled “Workshop”</a:t>
            </a:r>
          </a:p>
        </p:txBody>
      </p:sp>
      <p:sp>
        <p:nvSpPr>
          <p:cNvPr id="15" name="TextBox 14">
            <a:extLst>
              <a:ext uri="{FF2B5EF4-FFF2-40B4-BE49-F238E27FC236}">
                <a16:creationId xmlns:a16="http://schemas.microsoft.com/office/drawing/2014/main" id="{C048504F-2BC9-856E-872E-E128CD09D6D8}"/>
              </a:ext>
            </a:extLst>
          </p:cNvPr>
          <p:cNvSpPr txBox="1"/>
          <p:nvPr/>
        </p:nvSpPr>
        <p:spPr>
          <a:xfrm>
            <a:off x="3122545" y="5639124"/>
            <a:ext cx="6094476"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Click “View Raw” to download the file to your computer</a:t>
            </a:r>
          </a:p>
        </p:txBody>
      </p:sp>
      <p:sp>
        <p:nvSpPr>
          <p:cNvPr id="19" name="TextBox 18">
            <a:extLst>
              <a:ext uri="{FF2B5EF4-FFF2-40B4-BE49-F238E27FC236}">
                <a16:creationId xmlns:a16="http://schemas.microsoft.com/office/drawing/2014/main" id="{F4274E56-7D12-16A4-DD1F-3C631C2A4877}"/>
              </a:ext>
            </a:extLst>
          </p:cNvPr>
          <p:cNvSpPr txBox="1"/>
          <p:nvPr/>
        </p:nvSpPr>
        <p:spPr>
          <a:xfrm>
            <a:off x="8327033" y="3692689"/>
            <a:ext cx="240063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Click “PoolLevel</a:t>
            </a:r>
            <a:r>
              <a:rPr lang="en-US" dirty="0">
                <a:solidFill>
                  <a:prstClr val="black"/>
                </a:solidFill>
                <a:latin typeface="Calibri" panose="020F0502020204030204"/>
              </a:rPr>
              <a:t>3</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.sb3”</a:t>
            </a:r>
          </a:p>
        </p:txBody>
      </p:sp>
      <p:pic>
        <p:nvPicPr>
          <p:cNvPr id="4" name="Picture 3">
            <a:extLst>
              <a:ext uri="{FF2B5EF4-FFF2-40B4-BE49-F238E27FC236}">
                <a16:creationId xmlns:a16="http://schemas.microsoft.com/office/drawing/2014/main" id="{F6C86BD6-8AA7-1BDB-8AF5-ABF752E6F977}"/>
              </a:ext>
            </a:extLst>
          </p:cNvPr>
          <p:cNvPicPr>
            <a:picLocks noChangeAspect="1"/>
          </p:cNvPicPr>
          <p:nvPr/>
        </p:nvPicPr>
        <p:blipFill>
          <a:blip r:embed="rId5"/>
          <a:stretch>
            <a:fillRect/>
          </a:stretch>
        </p:blipFill>
        <p:spPr>
          <a:xfrm>
            <a:off x="8351124" y="1524062"/>
            <a:ext cx="2400635" cy="2023308"/>
          </a:xfrm>
          <a:prstGeom prst="rect">
            <a:avLst/>
          </a:prstGeom>
        </p:spPr>
      </p:pic>
    </p:spTree>
    <p:extLst>
      <p:ext uri="{BB962C8B-B14F-4D97-AF65-F5344CB8AC3E}">
        <p14:creationId xmlns:p14="http://schemas.microsoft.com/office/powerpoint/2010/main" val="235921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ADBA2-6B75-F943-C211-867689603812}"/>
              </a:ext>
            </a:extLst>
          </p:cNvPr>
          <p:cNvSpPr>
            <a:spLocks noGrp="1"/>
          </p:cNvSpPr>
          <p:nvPr>
            <p:ph type="title"/>
          </p:nvPr>
        </p:nvSpPr>
        <p:spPr/>
        <p:txBody>
          <a:bodyPr/>
          <a:lstStyle/>
          <a:p>
            <a:pPr algn="ctr"/>
            <a:r>
              <a:rPr lang="en-US" dirty="0"/>
              <a:t>Level 3</a:t>
            </a:r>
          </a:p>
        </p:txBody>
      </p:sp>
      <p:pic>
        <p:nvPicPr>
          <p:cNvPr id="6" name="Content Placeholder 5">
            <a:extLst>
              <a:ext uri="{FF2B5EF4-FFF2-40B4-BE49-F238E27FC236}">
                <a16:creationId xmlns:a16="http://schemas.microsoft.com/office/drawing/2014/main" id="{018DE9F4-249F-9C08-752F-C09994FCFB40}"/>
              </a:ext>
            </a:extLst>
          </p:cNvPr>
          <p:cNvPicPr>
            <a:picLocks noGrp="1" noChangeAspect="1"/>
          </p:cNvPicPr>
          <p:nvPr>
            <p:ph sz="half" idx="1"/>
          </p:nvPr>
        </p:nvPicPr>
        <p:blipFill>
          <a:blip r:embed="rId2"/>
          <a:stretch>
            <a:fillRect/>
          </a:stretch>
        </p:blipFill>
        <p:spPr>
          <a:xfrm>
            <a:off x="2350008" y="3673565"/>
            <a:ext cx="3745992" cy="2819310"/>
          </a:xfrm>
        </p:spPr>
      </p:pic>
      <p:sp>
        <p:nvSpPr>
          <p:cNvPr id="4" name="Content Placeholder 3">
            <a:extLst>
              <a:ext uri="{FF2B5EF4-FFF2-40B4-BE49-F238E27FC236}">
                <a16:creationId xmlns:a16="http://schemas.microsoft.com/office/drawing/2014/main" id="{90AB63F1-09FB-908C-9183-865AAA36B1E4}"/>
              </a:ext>
            </a:extLst>
          </p:cNvPr>
          <p:cNvSpPr>
            <a:spLocks noGrp="1"/>
          </p:cNvSpPr>
          <p:nvPr>
            <p:ph sz="half" idx="2"/>
          </p:nvPr>
        </p:nvSpPr>
        <p:spPr/>
        <p:txBody>
          <a:bodyPr/>
          <a:lstStyle/>
          <a:p>
            <a:r>
              <a:rPr lang="en-US" dirty="0"/>
              <a:t>The objective for Level 3 is to hit all the balls into a pocket using the white ball but there are now obstacles preventing you from pocketing the balls.</a:t>
            </a:r>
          </a:p>
          <a:p>
            <a:endParaRPr lang="en-US" sz="2800" dirty="0"/>
          </a:p>
          <a:p>
            <a:r>
              <a:rPr lang="en-US" dirty="0"/>
              <a:t>The balls now need to be coded to interact with the obstacles, so they bounce off the obstacles when they make contact. </a:t>
            </a:r>
          </a:p>
        </p:txBody>
      </p:sp>
      <p:pic>
        <p:nvPicPr>
          <p:cNvPr id="8" name="Picture 7">
            <a:extLst>
              <a:ext uri="{FF2B5EF4-FFF2-40B4-BE49-F238E27FC236}">
                <a16:creationId xmlns:a16="http://schemas.microsoft.com/office/drawing/2014/main" id="{712E6ECE-2B87-4513-4FB6-FCE68A7F293E}"/>
              </a:ext>
            </a:extLst>
          </p:cNvPr>
          <p:cNvPicPr>
            <a:picLocks noChangeAspect="1"/>
          </p:cNvPicPr>
          <p:nvPr/>
        </p:nvPicPr>
        <p:blipFill>
          <a:blip r:embed="rId3"/>
          <a:stretch>
            <a:fillRect/>
          </a:stretch>
        </p:blipFill>
        <p:spPr>
          <a:xfrm>
            <a:off x="356684" y="564492"/>
            <a:ext cx="3866320" cy="2955947"/>
          </a:xfrm>
          <a:prstGeom prst="rect">
            <a:avLst/>
          </a:prstGeom>
        </p:spPr>
      </p:pic>
    </p:spTree>
    <p:extLst>
      <p:ext uri="{BB962C8B-B14F-4D97-AF65-F5344CB8AC3E}">
        <p14:creationId xmlns:p14="http://schemas.microsoft.com/office/powerpoint/2010/main" val="956573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95B23-3B7C-4C22-9A9F-86D637D2CC35}"/>
              </a:ext>
            </a:extLst>
          </p:cNvPr>
          <p:cNvSpPr>
            <a:spLocks noGrp="1"/>
          </p:cNvSpPr>
          <p:nvPr>
            <p:ph type="title"/>
          </p:nvPr>
        </p:nvSpPr>
        <p:spPr>
          <a:xfrm>
            <a:off x="101081" y="146758"/>
            <a:ext cx="10515600" cy="1325563"/>
          </a:xfrm>
        </p:spPr>
        <p:txBody>
          <a:bodyPr/>
          <a:lstStyle/>
          <a:p>
            <a:r>
              <a:rPr lang="en-US" dirty="0"/>
              <a:t>Making the game</a:t>
            </a:r>
            <a:endParaRPr lang="en-US" dirty="0">
              <a:solidFill>
                <a:srgbClr val="F7BA00"/>
              </a:solidFill>
            </a:endParaRPr>
          </a:p>
        </p:txBody>
      </p:sp>
      <p:sp>
        <p:nvSpPr>
          <p:cNvPr id="3" name="Content Placeholder 2">
            <a:extLst>
              <a:ext uri="{FF2B5EF4-FFF2-40B4-BE49-F238E27FC236}">
                <a16:creationId xmlns:a16="http://schemas.microsoft.com/office/drawing/2014/main" id="{C734998C-4042-4B65-B978-EE58E36CC890}"/>
              </a:ext>
            </a:extLst>
          </p:cNvPr>
          <p:cNvSpPr>
            <a:spLocks noGrp="1"/>
          </p:cNvSpPr>
          <p:nvPr>
            <p:ph sz="half" idx="1"/>
          </p:nvPr>
        </p:nvSpPr>
        <p:spPr>
          <a:xfrm>
            <a:off x="4107938" y="459872"/>
            <a:ext cx="8348429" cy="1869259"/>
          </a:xfrm>
        </p:spPr>
        <p:txBody>
          <a:bodyPr>
            <a:noAutofit/>
          </a:bodyPr>
          <a:lstStyle/>
          <a:p>
            <a:r>
              <a:rPr lang="en-US" sz="2500" dirty="0">
                <a:solidFill>
                  <a:srgbClr val="FFFFFF"/>
                </a:solidFill>
              </a:rPr>
              <a:t>Start with adding the event tab “When clicked”.</a:t>
            </a:r>
          </a:p>
          <a:p>
            <a:r>
              <a:rPr lang="en-US" sz="2500" dirty="0">
                <a:solidFill>
                  <a:srgbClr val="FFFFFF"/>
                </a:solidFill>
              </a:rPr>
              <a:t>This will allow the game you create to launch.</a:t>
            </a:r>
          </a:p>
          <a:p>
            <a:r>
              <a:rPr lang="en-US" sz="2500" dirty="0">
                <a:solidFill>
                  <a:srgbClr val="FFFFFF"/>
                </a:solidFill>
              </a:rPr>
              <a:t>Follow the rest of the code shown here or on the guide to create the rest of the code</a:t>
            </a:r>
          </a:p>
        </p:txBody>
      </p:sp>
      <p:pic>
        <p:nvPicPr>
          <p:cNvPr id="5" name="Picture 4" descr="A blue background with white text&#10;&#10;Description automatically generated">
            <a:extLst>
              <a:ext uri="{FF2B5EF4-FFF2-40B4-BE49-F238E27FC236}">
                <a16:creationId xmlns:a16="http://schemas.microsoft.com/office/drawing/2014/main" id="{C7FD1B8E-60BA-45AE-90CD-0BC782F03A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6044" y="5508976"/>
            <a:ext cx="1202266" cy="1202266"/>
          </a:xfrm>
          <a:prstGeom prst="rect">
            <a:avLst/>
          </a:prstGeom>
        </p:spPr>
      </p:pic>
      <p:pic>
        <p:nvPicPr>
          <p:cNvPr id="7" name="Picture 6">
            <a:extLst>
              <a:ext uri="{FF2B5EF4-FFF2-40B4-BE49-F238E27FC236}">
                <a16:creationId xmlns:a16="http://schemas.microsoft.com/office/drawing/2014/main" id="{728B07D8-AD05-419C-79EE-7FFE5D89FC1E}"/>
              </a:ext>
            </a:extLst>
          </p:cNvPr>
          <p:cNvPicPr>
            <a:picLocks noChangeAspect="1"/>
          </p:cNvPicPr>
          <p:nvPr/>
        </p:nvPicPr>
        <p:blipFill>
          <a:blip r:embed="rId3"/>
          <a:srcRect r="10323"/>
          <a:stretch/>
        </p:blipFill>
        <p:spPr>
          <a:xfrm>
            <a:off x="1322763" y="2192693"/>
            <a:ext cx="2449628" cy="4555049"/>
          </a:xfrm>
          <a:prstGeom prst="rect">
            <a:avLst/>
          </a:prstGeom>
        </p:spPr>
      </p:pic>
      <p:pic>
        <p:nvPicPr>
          <p:cNvPr id="8" name="Picture 7">
            <a:extLst>
              <a:ext uri="{FF2B5EF4-FFF2-40B4-BE49-F238E27FC236}">
                <a16:creationId xmlns:a16="http://schemas.microsoft.com/office/drawing/2014/main" id="{BD93EE32-8201-2DC9-6588-85E14454C2F2}"/>
              </a:ext>
            </a:extLst>
          </p:cNvPr>
          <p:cNvPicPr>
            <a:picLocks noChangeAspect="1"/>
          </p:cNvPicPr>
          <p:nvPr/>
        </p:nvPicPr>
        <p:blipFill>
          <a:blip r:embed="rId4"/>
          <a:stretch>
            <a:fillRect/>
          </a:stretch>
        </p:blipFill>
        <p:spPr>
          <a:xfrm>
            <a:off x="5131452" y="2192693"/>
            <a:ext cx="5045795" cy="4471477"/>
          </a:xfrm>
          <a:prstGeom prst="rect">
            <a:avLst/>
          </a:prstGeom>
        </p:spPr>
      </p:pic>
    </p:spTree>
    <p:extLst>
      <p:ext uri="{BB962C8B-B14F-4D97-AF65-F5344CB8AC3E}">
        <p14:creationId xmlns:p14="http://schemas.microsoft.com/office/powerpoint/2010/main" val="1326330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95B23-3B7C-4C22-9A9F-86D637D2CC35}"/>
              </a:ext>
            </a:extLst>
          </p:cNvPr>
          <p:cNvSpPr>
            <a:spLocks noGrp="1"/>
          </p:cNvSpPr>
          <p:nvPr>
            <p:ph type="title"/>
          </p:nvPr>
        </p:nvSpPr>
        <p:spPr/>
        <p:txBody>
          <a:bodyPr/>
          <a:lstStyle/>
          <a:p>
            <a:r>
              <a:rPr lang="en-US" dirty="0">
                <a:solidFill>
                  <a:srgbClr val="F7BA00"/>
                </a:solidFill>
              </a:rPr>
              <a:t>Time to Play!!!</a:t>
            </a:r>
          </a:p>
        </p:txBody>
      </p:sp>
      <p:sp>
        <p:nvSpPr>
          <p:cNvPr id="3" name="Content Placeholder 2">
            <a:extLst>
              <a:ext uri="{FF2B5EF4-FFF2-40B4-BE49-F238E27FC236}">
                <a16:creationId xmlns:a16="http://schemas.microsoft.com/office/drawing/2014/main" id="{C734998C-4042-4B65-B978-EE58E36CC890}"/>
              </a:ext>
            </a:extLst>
          </p:cNvPr>
          <p:cNvSpPr>
            <a:spLocks noGrp="1"/>
          </p:cNvSpPr>
          <p:nvPr>
            <p:ph sz="half" idx="1"/>
          </p:nvPr>
        </p:nvSpPr>
        <p:spPr/>
        <p:txBody>
          <a:bodyPr/>
          <a:lstStyle/>
          <a:p>
            <a:r>
              <a:rPr lang="en-US" dirty="0">
                <a:solidFill>
                  <a:srgbClr val="FFFFFF"/>
                </a:solidFill>
              </a:rPr>
              <a:t>From here spend 5-10 minutes manipulating the code</a:t>
            </a:r>
          </a:p>
          <a:p>
            <a:r>
              <a:rPr lang="en-US" dirty="0">
                <a:solidFill>
                  <a:srgbClr val="FFFFFF"/>
                </a:solidFill>
              </a:rPr>
              <a:t>Play with the code:</a:t>
            </a:r>
          </a:p>
          <a:p>
            <a:pPr lvl="1"/>
            <a:r>
              <a:rPr lang="en-US" dirty="0">
                <a:solidFill>
                  <a:srgbClr val="FFFFFF"/>
                </a:solidFill>
              </a:rPr>
              <a:t>Change timing/points</a:t>
            </a:r>
          </a:p>
          <a:p>
            <a:pPr lvl="1"/>
            <a:r>
              <a:rPr lang="en-US" dirty="0">
                <a:solidFill>
                  <a:srgbClr val="FFFFFF"/>
                </a:solidFill>
              </a:rPr>
              <a:t>Add sprites/models</a:t>
            </a:r>
          </a:p>
          <a:p>
            <a:pPr lvl="1"/>
            <a:r>
              <a:rPr lang="en-US" dirty="0">
                <a:solidFill>
                  <a:srgbClr val="FFFFFF"/>
                </a:solidFill>
              </a:rPr>
              <a:t>Change backgrounds</a:t>
            </a:r>
          </a:p>
          <a:p>
            <a:pPr lvl="1"/>
            <a:r>
              <a:rPr lang="en-US" dirty="0">
                <a:solidFill>
                  <a:srgbClr val="FFFFFF"/>
                </a:solidFill>
              </a:rPr>
              <a:t>Create more difficult levels</a:t>
            </a:r>
          </a:p>
          <a:p>
            <a:pPr lvl="1"/>
            <a:r>
              <a:rPr lang="en-US" dirty="0">
                <a:solidFill>
                  <a:srgbClr val="FFFFFF"/>
                </a:solidFill>
              </a:rPr>
              <a:t>Try to make the obstacles move</a:t>
            </a:r>
          </a:p>
          <a:p>
            <a:pPr marL="0" indent="0">
              <a:buNone/>
            </a:pPr>
            <a:endParaRPr lang="en-US" dirty="0"/>
          </a:p>
        </p:txBody>
      </p:sp>
      <p:pic>
        <p:nvPicPr>
          <p:cNvPr id="5" name="Picture 4" descr="A blue background with white text&#10;&#10;Description automatically generated">
            <a:extLst>
              <a:ext uri="{FF2B5EF4-FFF2-40B4-BE49-F238E27FC236}">
                <a16:creationId xmlns:a16="http://schemas.microsoft.com/office/drawing/2014/main" id="{C7FD1B8E-60BA-45AE-90CD-0BC782F03A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6044" y="5508976"/>
            <a:ext cx="1202266" cy="1202266"/>
          </a:xfrm>
          <a:prstGeom prst="rect">
            <a:avLst/>
          </a:prstGeom>
        </p:spPr>
      </p:pic>
      <p:pic>
        <p:nvPicPr>
          <p:cNvPr id="12" name="Content Placeholder 11" descr="A screenshot of a video game&#10;&#10;Description automatically generated">
            <a:extLst>
              <a:ext uri="{FF2B5EF4-FFF2-40B4-BE49-F238E27FC236}">
                <a16:creationId xmlns:a16="http://schemas.microsoft.com/office/drawing/2014/main" id="{0EB26455-BCE9-3DB4-FD0A-381BCBB8CE4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19800" y="1690688"/>
            <a:ext cx="5533266" cy="3117073"/>
          </a:xfrm>
        </p:spPr>
      </p:pic>
    </p:spTree>
    <p:extLst>
      <p:ext uri="{BB962C8B-B14F-4D97-AF65-F5344CB8AC3E}">
        <p14:creationId xmlns:p14="http://schemas.microsoft.com/office/powerpoint/2010/main" val="16664223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2318EAA-B2FC-4215-B28E-34E80DF6F9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6044" y="5508976"/>
            <a:ext cx="1202266" cy="1202266"/>
          </a:xfrm>
          <a:prstGeom prst="rect">
            <a:avLst/>
          </a:prstGeom>
        </p:spPr>
      </p:pic>
      <p:sp>
        <p:nvSpPr>
          <p:cNvPr id="5" name="TextBox 4">
            <a:extLst>
              <a:ext uri="{FF2B5EF4-FFF2-40B4-BE49-F238E27FC236}">
                <a16:creationId xmlns:a16="http://schemas.microsoft.com/office/drawing/2014/main" id="{AC3112BB-B74F-1610-95B3-6F313CE5A329}"/>
              </a:ext>
            </a:extLst>
          </p:cNvPr>
          <p:cNvSpPr txBox="1"/>
          <p:nvPr/>
        </p:nvSpPr>
        <p:spPr>
          <a:xfrm>
            <a:off x="1388131" y="985960"/>
            <a:ext cx="9192784" cy="4154984"/>
          </a:xfrm>
          <a:prstGeom prst="rect">
            <a:avLst/>
          </a:prstGeom>
          <a:noFill/>
        </p:spPr>
        <p:txBody>
          <a:bodyPr wrap="square" rtlCol="0">
            <a:spAutoFit/>
          </a:bodyPr>
          <a:lstStyle/>
          <a:p>
            <a:pPr algn="ctr"/>
            <a:r>
              <a:rPr lang="en-US" sz="6600" dirty="0">
                <a:solidFill>
                  <a:srgbClr val="F7BA00"/>
                </a:solidFill>
              </a:rPr>
              <a:t>Thank You</a:t>
            </a:r>
          </a:p>
          <a:p>
            <a:pPr algn="ctr"/>
            <a:endParaRPr lang="en-US" sz="6600" dirty="0">
              <a:solidFill>
                <a:srgbClr val="F7BA00"/>
              </a:solidFill>
            </a:endParaRPr>
          </a:p>
          <a:p>
            <a:pPr algn="ctr"/>
            <a:r>
              <a:rPr lang="en-US" sz="6600" dirty="0">
                <a:solidFill>
                  <a:srgbClr val="F7BA00"/>
                </a:solidFill>
              </a:rPr>
              <a:t>Please try out our other projects!!!</a:t>
            </a:r>
          </a:p>
        </p:txBody>
      </p:sp>
    </p:spTree>
    <p:extLst>
      <p:ext uri="{BB962C8B-B14F-4D97-AF65-F5344CB8AC3E}">
        <p14:creationId xmlns:p14="http://schemas.microsoft.com/office/powerpoint/2010/main" val="484767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6F2DA-90B0-446B-BD65-82B79CCFA605}"/>
              </a:ext>
            </a:extLst>
          </p:cNvPr>
          <p:cNvSpPr>
            <a:spLocks noGrp="1"/>
          </p:cNvSpPr>
          <p:nvPr>
            <p:ph type="title"/>
          </p:nvPr>
        </p:nvSpPr>
        <p:spPr/>
        <p:txBody>
          <a:bodyPr/>
          <a:lstStyle/>
          <a:p>
            <a:pPr algn="ctr"/>
            <a:r>
              <a:rPr lang="en-US" b="1" dirty="0">
                <a:solidFill>
                  <a:srgbClr val="F7BA00"/>
                </a:solidFill>
              </a:rPr>
              <a:t>TAP</a:t>
            </a:r>
          </a:p>
        </p:txBody>
      </p:sp>
      <p:sp>
        <p:nvSpPr>
          <p:cNvPr id="3" name="Content Placeholder 2">
            <a:extLst>
              <a:ext uri="{FF2B5EF4-FFF2-40B4-BE49-F238E27FC236}">
                <a16:creationId xmlns:a16="http://schemas.microsoft.com/office/drawing/2014/main" id="{21881096-84DB-4AA0-82C8-5EFB795EF58F}"/>
              </a:ext>
            </a:extLst>
          </p:cNvPr>
          <p:cNvSpPr>
            <a:spLocks noGrp="1"/>
          </p:cNvSpPr>
          <p:nvPr>
            <p:ph idx="1"/>
          </p:nvPr>
        </p:nvSpPr>
        <p:spPr/>
        <p:txBody>
          <a:bodyPr/>
          <a:lstStyle/>
          <a:p>
            <a:r>
              <a:rPr lang="en-US" sz="2800" b="0" i="0" dirty="0">
                <a:effectLst/>
                <a:latin typeface="gg sans"/>
              </a:rPr>
              <a:t>The Technology Ambassadors Program (TAP) was created at Georgia Gwinnett College located in Lawrenceville, GA. </a:t>
            </a:r>
          </a:p>
          <a:p>
            <a:r>
              <a:rPr lang="en-US" sz="2800" b="0" i="0" dirty="0">
                <a:effectLst/>
                <a:latin typeface="gg sans"/>
              </a:rPr>
              <a:t> The TAP program addresses the need to increase the number of students who persist in an IT major or IT minor, particularly those underrepresented in computing.</a:t>
            </a:r>
          </a:p>
          <a:p>
            <a:r>
              <a:rPr lang="en-US" sz="2900" dirty="0">
                <a:latin typeface="gg sans"/>
              </a:rPr>
              <a:t>The TAP program at GGC strives to break the misconceptions of the IT field by providing fun workshops for students of all backgrounds. TAP students design engaging and fun outreach workshops to encourage interest in IT and STEM.</a:t>
            </a:r>
          </a:p>
          <a:p>
            <a:endParaRPr lang="en-US" dirty="0"/>
          </a:p>
        </p:txBody>
      </p:sp>
      <p:pic>
        <p:nvPicPr>
          <p:cNvPr id="4" name="Picture 3">
            <a:extLst>
              <a:ext uri="{FF2B5EF4-FFF2-40B4-BE49-F238E27FC236}">
                <a16:creationId xmlns:a16="http://schemas.microsoft.com/office/drawing/2014/main" id="{9AAEA7B7-326C-484F-AA86-4A883BA3B1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26044" y="5508976"/>
            <a:ext cx="1202266" cy="1202266"/>
          </a:xfrm>
          <a:prstGeom prst="rect">
            <a:avLst/>
          </a:prstGeom>
        </p:spPr>
      </p:pic>
    </p:spTree>
    <p:extLst>
      <p:ext uri="{BB962C8B-B14F-4D97-AF65-F5344CB8AC3E}">
        <p14:creationId xmlns:p14="http://schemas.microsoft.com/office/powerpoint/2010/main" val="1471934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95B23-3B7C-4C22-9A9F-86D637D2CC35}"/>
              </a:ext>
            </a:extLst>
          </p:cNvPr>
          <p:cNvSpPr>
            <a:spLocks noGrp="1"/>
          </p:cNvSpPr>
          <p:nvPr>
            <p:ph type="title"/>
          </p:nvPr>
        </p:nvSpPr>
        <p:spPr/>
        <p:txBody>
          <a:bodyPr/>
          <a:lstStyle/>
          <a:p>
            <a:r>
              <a:rPr lang="en-US" dirty="0">
                <a:solidFill>
                  <a:srgbClr val="F7BA00"/>
                </a:solidFill>
              </a:rPr>
              <a:t>Project Description</a:t>
            </a:r>
          </a:p>
        </p:txBody>
      </p:sp>
      <p:sp>
        <p:nvSpPr>
          <p:cNvPr id="3" name="Content Placeholder 2">
            <a:extLst>
              <a:ext uri="{FF2B5EF4-FFF2-40B4-BE49-F238E27FC236}">
                <a16:creationId xmlns:a16="http://schemas.microsoft.com/office/drawing/2014/main" id="{C734998C-4042-4B65-B978-EE58E36CC890}"/>
              </a:ext>
            </a:extLst>
          </p:cNvPr>
          <p:cNvSpPr>
            <a:spLocks noGrp="1"/>
          </p:cNvSpPr>
          <p:nvPr>
            <p:ph sz="half" idx="1"/>
          </p:nvPr>
        </p:nvSpPr>
        <p:spPr/>
        <p:txBody>
          <a:bodyPr>
            <a:normAutofit/>
          </a:bodyPr>
          <a:lstStyle/>
          <a:p>
            <a:r>
              <a:rPr lang="en-US" dirty="0">
                <a:solidFill>
                  <a:srgbClr val="FFFFFF"/>
                </a:solidFill>
              </a:rPr>
              <a:t>Makey </a:t>
            </a:r>
            <a:r>
              <a:rPr lang="en-US" dirty="0" err="1">
                <a:solidFill>
                  <a:srgbClr val="FFFFFF"/>
                </a:solidFill>
              </a:rPr>
              <a:t>Makey</a:t>
            </a:r>
            <a:r>
              <a:rPr lang="en-US" dirty="0">
                <a:solidFill>
                  <a:srgbClr val="FFFFFF"/>
                </a:solidFill>
              </a:rPr>
              <a:t> Pool is a game that teaches students coding skills using “if-statements”, “while loops” and building blocks with Scratch.</a:t>
            </a:r>
          </a:p>
          <a:p>
            <a:r>
              <a:rPr lang="en-US" dirty="0">
                <a:solidFill>
                  <a:srgbClr val="FFFFFF"/>
                </a:solidFill>
              </a:rPr>
              <a:t>Makey </a:t>
            </a:r>
            <a:r>
              <a:rPr lang="en-US" dirty="0" err="1">
                <a:solidFill>
                  <a:srgbClr val="FFFFFF"/>
                </a:solidFill>
              </a:rPr>
              <a:t>Makey</a:t>
            </a:r>
            <a:r>
              <a:rPr lang="en-US" dirty="0">
                <a:solidFill>
                  <a:srgbClr val="FFFFFF"/>
                </a:solidFill>
              </a:rPr>
              <a:t> will be used in place of the computer mouse/keyboard mousepad</a:t>
            </a:r>
          </a:p>
          <a:p>
            <a:endParaRPr lang="en-US" dirty="0"/>
          </a:p>
        </p:txBody>
      </p:sp>
      <p:pic>
        <p:nvPicPr>
          <p:cNvPr id="5" name="Picture 4" descr="A blue background with white text&#10;&#10;Description automatically generated">
            <a:extLst>
              <a:ext uri="{FF2B5EF4-FFF2-40B4-BE49-F238E27FC236}">
                <a16:creationId xmlns:a16="http://schemas.microsoft.com/office/drawing/2014/main" id="{C7FD1B8E-60BA-45AE-90CD-0BC782F03A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26044" y="5508976"/>
            <a:ext cx="1202266" cy="1202266"/>
          </a:xfrm>
          <a:prstGeom prst="rect">
            <a:avLst/>
          </a:prstGeom>
        </p:spPr>
      </p:pic>
      <p:pic>
        <p:nvPicPr>
          <p:cNvPr id="9" name="Content Placeholder 8">
            <a:extLst>
              <a:ext uri="{FF2B5EF4-FFF2-40B4-BE49-F238E27FC236}">
                <a16:creationId xmlns:a16="http://schemas.microsoft.com/office/drawing/2014/main" id="{747AEF95-A522-1CEB-7F6A-93A60980C43F}"/>
              </a:ext>
            </a:extLst>
          </p:cNvPr>
          <p:cNvPicPr>
            <a:picLocks noGrp="1" noChangeAspect="1"/>
          </p:cNvPicPr>
          <p:nvPr>
            <p:ph sz="half" idx="2"/>
          </p:nvPr>
        </p:nvPicPr>
        <p:blipFill>
          <a:blip r:embed="rId4"/>
          <a:stretch>
            <a:fillRect/>
          </a:stretch>
        </p:blipFill>
        <p:spPr>
          <a:xfrm>
            <a:off x="6172202" y="1690688"/>
            <a:ext cx="4938188" cy="3913971"/>
          </a:xfrm>
          <a:prstGeom prst="rect">
            <a:avLst/>
          </a:prstGeom>
        </p:spPr>
      </p:pic>
    </p:spTree>
    <p:extLst>
      <p:ext uri="{BB962C8B-B14F-4D97-AF65-F5344CB8AC3E}">
        <p14:creationId xmlns:p14="http://schemas.microsoft.com/office/powerpoint/2010/main" val="1483803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95B23-3B7C-4C22-9A9F-86D637D2CC35}"/>
              </a:ext>
            </a:extLst>
          </p:cNvPr>
          <p:cNvSpPr>
            <a:spLocks noGrp="1"/>
          </p:cNvSpPr>
          <p:nvPr>
            <p:ph type="title"/>
          </p:nvPr>
        </p:nvSpPr>
        <p:spPr/>
        <p:txBody>
          <a:bodyPr/>
          <a:lstStyle/>
          <a:p>
            <a:r>
              <a:rPr lang="en-US" dirty="0">
                <a:solidFill>
                  <a:srgbClr val="F7BA00"/>
                </a:solidFill>
              </a:rPr>
              <a:t>What is Scratch</a:t>
            </a:r>
          </a:p>
        </p:txBody>
      </p:sp>
      <p:sp>
        <p:nvSpPr>
          <p:cNvPr id="3" name="Content Placeholder 2">
            <a:extLst>
              <a:ext uri="{FF2B5EF4-FFF2-40B4-BE49-F238E27FC236}">
                <a16:creationId xmlns:a16="http://schemas.microsoft.com/office/drawing/2014/main" id="{C734998C-4042-4B65-B978-EE58E36CC890}"/>
              </a:ext>
            </a:extLst>
          </p:cNvPr>
          <p:cNvSpPr>
            <a:spLocks noGrp="1"/>
          </p:cNvSpPr>
          <p:nvPr>
            <p:ph sz="half" idx="1"/>
          </p:nvPr>
        </p:nvSpPr>
        <p:spPr/>
        <p:txBody>
          <a:bodyPr/>
          <a:lstStyle/>
          <a:p>
            <a:r>
              <a:rPr lang="en-US" dirty="0">
                <a:solidFill>
                  <a:srgbClr val="FFFFFF"/>
                </a:solidFill>
              </a:rPr>
              <a:t>Scratch is an interactive programming language that allows users to create interactive stories, games, and animations.</a:t>
            </a:r>
          </a:p>
          <a:p>
            <a:r>
              <a:rPr lang="en-US" dirty="0">
                <a:solidFill>
                  <a:srgbClr val="FFFFFF"/>
                </a:solidFill>
              </a:rPr>
              <a:t>Event-driven, visual, block-based programming language</a:t>
            </a:r>
          </a:p>
          <a:p>
            <a:r>
              <a:rPr lang="en-US" dirty="0">
                <a:solidFill>
                  <a:srgbClr val="FFFFFF"/>
                </a:solidFill>
              </a:rPr>
              <a:t>Created by MIT Media Lab in 2002</a:t>
            </a:r>
          </a:p>
          <a:p>
            <a:endParaRPr lang="en-US" dirty="0"/>
          </a:p>
        </p:txBody>
      </p:sp>
      <p:pic>
        <p:nvPicPr>
          <p:cNvPr id="5" name="Picture 4" descr="A blue background with white text&#10;&#10;Description automatically generated">
            <a:extLst>
              <a:ext uri="{FF2B5EF4-FFF2-40B4-BE49-F238E27FC236}">
                <a16:creationId xmlns:a16="http://schemas.microsoft.com/office/drawing/2014/main" id="{C7FD1B8E-60BA-45AE-90CD-0BC782F03A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6044" y="5508976"/>
            <a:ext cx="1202266" cy="1202266"/>
          </a:xfrm>
          <a:prstGeom prst="rect">
            <a:avLst/>
          </a:prstGeom>
        </p:spPr>
      </p:pic>
      <p:pic>
        <p:nvPicPr>
          <p:cNvPr id="9" name="Picture 2">
            <a:extLst>
              <a:ext uri="{FF2B5EF4-FFF2-40B4-BE49-F238E27FC236}">
                <a16:creationId xmlns:a16="http://schemas.microsoft.com/office/drawing/2014/main" id="{12119D31-CA3B-CAD9-CEEF-EE0C17AF0075}"/>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6619662" y="1027906"/>
            <a:ext cx="4206382" cy="42063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672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95B23-3B7C-4C22-9A9F-86D637D2CC35}"/>
              </a:ext>
            </a:extLst>
          </p:cNvPr>
          <p:cNvSpPr>
            <a:spLocks noGrp="1"/>
          </p:cNvSpPr>
          <p:nvPr>
            <p:ph type="title"/>
          </p:nvPr>
        </p:nvSpPr>
        <p:spPr/>
        <p:txBody>
          <a:bodyPr/>
          <a:lstStyle/>
          <a:p>
            <a:r>
              <a:rPr lang="en-US" dirty="0">
                <a:solidFill>
                  <a:srgbClr val="F7BA00"/>
                </a:solidFill>
              </a:rPr>
              <a:t>Programming concepts</a:t>
            </a:r>
          </a:p>
        </p:txBody>
      </p:sp>
      <p:sp>
        <p:nvSpPr>
          <p:cNvPr id="3" name="Content Placeholder 2">
            <a:extLst>
              <a:ext uri="{FF2B5EF4-FFF2-40B4-BE49-F238E27FC236}">
                <a16:creationId xmlns:a16="http://schemas.microsoft.com/office/drawing/2014/main" id="{C734998C-4042-4B65-B978-EE58E36CC890}"/>
              </a:ext>
            </a:extLst>
          </p:cNvPr>
          <p:cNvSpPr>
            <a:spLocks noGrp="1"/>
          </p:cNvSpPr>
          <p:nvPr>
            <p:ph sz="half" idx="1"/>
          </p:nvPr>
        </p:nvSpPr>
        <p:spPr/>
        <p:txBody>
          <a:bodyPr/>
          <a:lstStyle/>
          <a:p>
            <a:r>
              <a:rPr lang="en-US" dirty="0">
                <a:solidFill>
                  <a:srgbClr val="FFFFFF"/>
                </a:solidFill>
              </a:rPr>
              <a:t>The participants will be able to learn about coding skills using “if-statements”, “while loops” by creating another level of the game.</a:t>
            </a:r>
          </a:p>
          <a:p>
            <a:endParaRPr lang="en-US" dirty="0"/>
          </a:p>
        </p:txBody>
      </p:sp>
      <p:pic>
        <p:nvPicPr>
          <p:cNvPr id="5" name="Picture 4" descr="A blue background with white text&#10;&#10;Description automatically generated">
            <a:extLst>
              <a:ext uri="{FF2B5EF4-FFF2-40B4-BE49-F238E27FC236}">
                <a16:creationId xmlns:a16="http://schemas.microsoft.com/office/drawing/2014/main" id="{C7FD1B8E-60BA-45AE-90CD-0BC782F03A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26044" y="5508976"/>
            <a:ext cx="1202266" cy="1202266"/>
          </a:xfrm>
          <a:prstGeom prst="rect">
            <a:avLst/>
          </a:prstGeom>
        </p:spPr>
      </p:pic>
      <p:pic>
        <p:nvPicPr>
          <p:cNvPr id="7" name="Content Placeholder 6" descr="A screenshot of a cell phone&#10;&#10;Description generated with very high confidence">
            <a:extLst>
              <a:ext uri="{FF2B5EF4-FFF2-40B4-BE49-F238E27FC236}">
                <a16:creationId xmlns:a16="http://schemas.microsoft.com/office/drawing/2014/main" id="{2F3E6182-B9F4-4BE2-91ED-B6FB483D3ABF}"/>
              </a:ext>
            </a:extLst>
          </p:cNvPr>
          <p:cNvPicPr>
            <a:picLocks noGrp="1" noChangeAspect="1"/>
          </p:cNvPicPr>
          <p:nvPr>
            <p:ph sz="half" idx="2"/>
          </p:nvPr>
        </p:nvPicPr>
        <p:blipFill>
          <a:blip r:embed="rId4"/>
          <a:stretch>
            <a:fillRect/>
          </a:stretch>
        </p:blipFill>
        <p:spPr>
          <a:xfrm>
            <a:off x="5913268" y="1964121"/>
            <a:ext cx="5966516" cy="2929758"/>
          </a:xfrm>
          <a:prstGeom prst="rect">
            <a:avLst/>
          </a:prstGeom>
        </p:spPr>
      </p:pic>
    </p:spTree>
    <p:extLst>
      <p:ext uri="{BB962C8B-B14F-4D97-AF65-F5344CB8AC3E}">
        <p14:creationId xmlns:p14="http://schemas.microsoft.com/office/powerpoint/2010/main" val="3741451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95B23-3B7C-4C22-9A9F-86D637D2CC35}"/>
              </a:ext>
            </a:extLst>
          </p:cNvPr>
          <p:cNvSpPr>
            <a:spLocks noGrp="1"/>
          </p:cNvSpPr>
          <p:nvPr>
            <p:ph type="title"/>
          </p:nvPr>
        </p:nvSpPr>
        <p:spPr/>
        <p:txBody>
          <a:bodyPr/>
          <a:lstStyle/>
          <a:p>
            <a:r>
              <a:rPr lang="en-US" dirty="0">
                <a:solidFill>
                  <a:srgbClr val="F7BA00"/>
                </a:solidFill>
              </a:rPr>
              <a:t>Block Coding</a:t>
            </a:r>
          </a:p>
        </p:txBody>
      </p:sp>
      <p:sp>
        <p:nvSpPr>
          <p:cNvPr id="3" name="Content Placeholder 2">
            <a:extLst>
              <a:ext uri="{FF2B5EF4-FFF2-40B4-BE49-F238E27FC236}">
                <a16:creationId xmlns:a16="http://schemas.microsoft.com/office/drawing/2014/main" id="{C734998C-4042-4B65-B978-EE58E36CC890}"/>
              </a:ext>
            </a:extLst>
          </p:cNvPr>
          <p:cNvSpPr>
            <a:spLocks noGrp="1"/>
          </p:cNvSpPr>
          <p:nvPr>
            <p:ph sz="half" idx="1"/>
          </p:nvPr>
        </p:nvSpPr>
        <p:spPr/>
        <p:txBody>
          <a:bodyPr/>
          <a:lstStyle/>
          <a:p>
            <a:r>
              <a:rPr lang="en-US" dirty="0">
                <a:solidFill>
                  <a:srgbClr val="FFFFFF"/>
                </a:solidFill>
              </a:rPr>
              <a:t>Block Coding utilizes a drag-and-drop learning environment where programmers use blocks to construct basic programs.</a:t>
            </a:r>
          </a:p>
          <a:p>
            <a:r>
              <a:rPr lang="en-US" dirty="0">
                <a:solidFill>
                  <a:srgbClr val="FFFFFF"/>
                </a:solidFill>
              </a:rPr>
              <a:t>Concepts such as if/then statements and while loops are the basis for how these programs are developed.</a:t>
            </a:r>
          </a:p>
          <a:p>
            <a:endParaRPr lang="en-US" dirty="0"/>
          </a:p>
        </p:txBody>
      </p:sp>
      <p:pic>
        <p:nvPicPr>
          <p:cNvPr id="5" name="Picture 4" descr="A blue background with white text&#10;&#10;Description automatically generated">
            <a:extLst>
              <a:ext uri="{FF2B5EF4-FFF2-40B4-BE49-F238E27FC236}">
                <a16:creationId xmlns:a16="http://schemas.microsoft.com/office/drawing/2014/main" id="{C7FD1B8E-60BA-45AE-90CD-0BC782F03A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6044" y="5508976"/>
            <a:ext cx="1202266" cy="1202266"/>
          </a:xfrm>
          <a:prstGeom prst="rect">
            <a:avLst/>
          </a:prstGeom>
        </p:spPr>
      </p:pic>
      <p:pic>
        <p:nvPicPr>
          <p:cNvPr id="4" name="Picture 2" descr="Graphical user interface&#10;&#10;Description automatically generated">
            <a:extLst>
              <a:ext uri="{FF2B5EF4-FFF2-40B4-BE49-F238E27FC236}">
                <a16:creationId xmlns:a16="http://schemas.microsoft.com/office/drawing/2014/main" id="{A1A39851-4FAE-5B88-B1DD-DFD6982421E5}"/>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6172200" y="1027906"/>
            <a:ext cx="5181600" cy="3965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3675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95B23-3B7C-4C22-9A9F-86D637D2CC35}"/>
              </a:ext>
            </a:extLst>
          </p:cNvPr>
          <p:cNvSpPr>
            <a:spLocks noGrp="1"/>
          </p:cNvSpPr>
          <p:nvPr>
            <p:ph type="title"/>
          </p:nvPr>
        </p:nvSpPr>
        <p:spPr/>
        <p:txBody>
          <a:bodyPr/>
          <a:lstStyle/>
          <a:p>
            <a:r>
              <a:rPr lang="en-US" dirty="0">
                <a:solidFill>
                  <a:srgbClr val="F7BA00"/>
                </a:solidFill>
              </a:rPr>
              <a:t>Programming Concepts: If -then Statement</a:t>
            </a:r>
          </a:p>
        </p:txBody>
      </p:sp>
      <p:sp>
        <p:nvSpPr>
          <p:cNvPr id="3" name="Content Placeholder 2">
            <a:extLst>
              <a:ext uri="{FF2B5EF4-FFF2-40B4-BE49-F238E27FC236}">
                <a16:creationId xmlns:a16="http://schemas.microsoft.com/office/drawing/2014/main" id="{C734998C-4042-4B65-B978-EE58E36CC890}"/>
              </a:ext>
            </a:extLst>
          </p:cNvPr>
          <p:cNvSpPr>
            <a:spLocks noGrp="1"/>
          </p:cNvSpPr>
          <p:nvPr>
            <p:ph sz="half" idx="1"/>
          </p:nvPr>
        </p:nvSpPr>
        <p:spPr/>
        <p:txBody>
          <a:bodyPr/>
          <a:lstStyle/>
          <a:p>
            <a:r>
              <a:rPr lang="en-US" dirty="0">
                <a:solidFill>
                  <a:srgbClr val="FFFFFF"/>
                </a:solidFill>
              </a:rPr>
              <a:t>An if-statement is a block of code to be executed if a condition is true</a:t>
            </a:r>
          </a:p>
          <a:p>
            <a:r>
              <a:rPr lang="en-US" dirty="0">
                <a:solidFill>
                  <a:srgbClr val="FFFFFF"/>
                </a:solidFill>
              </a:rPr>
              <a:t>Example:</a:t>
            </a:r>
          </a:p>
          <a:p>
            <a:r>
              <a:rPr lang="en-US" dirty="0">
                <a:solidFill>
                  <a:srgbClr val="FFFFFF"/>
                </a:solidFill>
              </a:rPr>
              <a:t>"If you get an A, then your GPA will increase."</a:t>
            </a:r>
          </a:p>
          <a:p>
            <a:r>
              <a:rPr lang="en-US" dirty="0">
                <a:solidFill>
                  <a:srgbClr val="FFFFFF"/>
                </a:solidFill>
              </a:rPr>
              <a:t>"If the speed is not less than 0, then the object will move 'speed' amount of steps and the speed will change by –0.075."</a:t>
            </a:r>
          </a:p>
          <a:p>
            <a:endParaRPr lang="en-US" dirty="0"/>
          </a:p>
        </p:txBody>
      </p:sp>
      <p:pic>
        <p:nvPicPr>
          <p:cNvPr id="5" name="Picture 4" descr="A blue background with white text&#10;&#10;Description automatically generated">
            <a:extLst>
              <a:ext uri="{FF2B5EF4-FFF2-40B4-BE49-F238E27FC236}">
                <a16:creationId xmlns:a16="http://schemas.microsoft.com/office/drawing/2014/main" id="{C7FD1B8E-60BA-45AE-90CD-0BC782F03A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6044" y="5508976"/>
            <a:ext cx="1202266" cy="1202266"/>
          </a:xfrm>
          <a:prstGeom prst="rect">
            <a:avLst/>
          </a:prstGeom>
        </p:spPr>
      </p:pic>
      <p:pic>
        <p:nvPicPr>
          <p:cNvPr id="7" name="Content Placeholder 6">
            <a:extLst>
              <a:ext uri="{FF2B5EF4-FFF2-40B4-BE49-F238E27FC236}">
                <a16:creationId xmlns:a16="http://schemas.microsoft.com/office/drawing/2014/main" id="{C91692B6-7E84-2DF2-FB4B-795305DBD136}"/>
              </a:ext>
            </a:extLst>
          </p:cNvPr>
          <p:cNvPicPr>
            <a:picLocks noGrp="1" noChangeAspect="1"/>
          </p:cNvPicPr>
          <p:nvPr>
            <p:ph sz="half" idx="2"/>
          </p:nvPr>
        </p:nvPicPr>
        <p:blipFill>
          <a:blip r:embed="rId3"/>
          <a:stretch>
            <a:fillRect/>
          </a:stretch>
        </p:blipFill>
        <p:spPr>
          <a:xfrm>
            <a:off x="6671891" y="1919329"/>
            <a:ext cx="4182218" cy="4163929"/>
          </a:xfrm>
          <a:prstGeom prst="rect">
            <a:avLst/>
          </a:prstGeom>
        </p:spPr>
      </p:pic>
    </p:spTree>
    <p:extLst>
      <p:ext uri="{BB962C8B-B14F-4D97-AF65-F5344CB8AC3E}">
        <p14:creationId xmlns:p14="http://schemas.microsoft.com/office/powerpoint/2010/main" val="3360297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95B23-3B7C-4C22-9A9F-86D637D2CC35}"/>
              </a:ext>
            </a:extLst>
          </p:cNvPr>
          <p:cNvSpPr>
            <a:spLocks noGrp="1"/>
          </p:cNvSpPr>
          <p:nvPr>
            <p:ph type="title"/>
          </p:nvPr>
        </p:nvSpPr>
        <p:spPr/>
        <p:txBody>
          <a:bodyPr/>
          <a:lstStyle/>
          <a:p>
            <a:r>
              <a:rPr lang="en-US" dirty="0">
                <a:solidFill>
                  <a:srgbClr val="F7BA00"/>
                </a:solidFill>
              </a:rPr>
              <a:t>Programming Concepts: While Loops</a:t>
            </a:r>
          </a:p>
        </p:txBody>
      </p:sp>
      <p:sp>
        <p:nvSpPr>
          <p:cNvPr id="3" name="Content Placeholder 2">
            <a:extLst>
              <a:ext uri="{FF2B5EF4-FFF2-40B4-BE49-F238E27FC236}">
                <a16:creationId xmlns:a16="http://schemas.microsoft.com/office/drawing/2014/main" id="{C734998C-4042-4B65-B978-EE58E36CC890}"/>
              </a:ext>
            </a:extLst>
          </p:cNvPr>
          <p:cNvSpPr>
            <a:spLocks noGrp="1"/>
          </p:cNvSpPr>
          <p:nvPr>
            <p:ph sz="half" idx="1"/>
          </p:nvPr>
        </p:nvSpPr>
        <p:spPr/>
        <p:txBody>
          <a:bodyPr>
            <a:normAutofit fontScale="85000" lnSpcReduction="20000"/>
          </a:bodyPr>
          <a:lstStyle/>
          <a:p>
            <a:r>
              <a:rPr lang="en-US" dirty="0">
                <a:solidFill>
                  <a:srgbClr val="FFFFFF"/>
                </a:solidFill>
              </a:rPr>
              <a:t>A while loop loops through a block of code as long as a specified condition is true</a:t>
            </a:r>
          </a:p>
          <a:p>
            <a:r>
              <a:rPr lang="en-US" dirty="0">
                <a:solidFill>
                  <a:srgbClr val="FFFFFF"/>
                </a:solidFill>
              </a:rPr>
              <a:t>While loops in Scratch are called "forever loops"</a:t>
            </a:r>
          </a:p>
          <a:p>
            <a:r>
              <a:rPr lang="en-US" dirty="0">
                <a:solidFill>
                  <a:srgbClr val="FFFFFF"/>
                </a:solidFill>
              </a:rPr>
              <a:t>Example:</a:t>
            </a:r>
          </a:p>
          <a:p>
            <a:r>
              <a:rPr lang="en-US" dirty="0">
                <a:solidFill>
                  <a:srgbClr val="FFFFFF"/>
                </a:solidFill>
              </a:rPr>
              <a:t>"While you keep getting A's, your GPA will continue to increase."</a:t>
            </a:r>
          </a:p>
          <a:p>
            <a:r>
              <a:rPr lang="en-US" dirty="0">
                <a:solidFill>
                  <a:srgbClr val="FFFFFF"/>
                </a:solidFill>
              </a:rPr>
              <a:t>"While the speed is not less than 0, the object will continuously move 'speed' amount of steps and the speed will change by –0.075. Once the speed is equal to or less than 0, the object will stop moving."</a:t>
            </a:r>
          </a:p>
          <a:p>
            <a:endParaRPr lang="en-US" dirty="0"/>
          </a:p>
        </p:txBody>
      </p:sp>
      <p:pic>
        <p:nvPicPr>
          <p:cNvPr id="5" name="Picture 4" descr="A blue background with white text&#10;&#10;Description automatically generated">
            <a:extLst>
              <a:ext uri="{FF2B5EF4-FFF2-40B4-BE49-F238E27FC236}">
                <a16:creationId xmlns:a16="http://schemas.microsoft.com/office/drawing/2014/main" id="{C7FD1B8E-60BA-45AE-90CD-0BC782F03A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6044" y="5508976"/>
            <a:ext cx="1202266" cy="1202266"/>
          </a:xfrm>
          <a:prstGeom prst="rect">
            <a:avLst/>
          </a:prstGeom>
        </p:spPr>
      </p:pic>
      <p:pic>
        <p:nvPicPr>
          <p:cNvPr id="8" name="Content Placeholder 7">
            <a:extLst>
              <a:ext uri="{FF2B5EF4-FFF2-40B4-BE49-F238E27FC236}">
                <a16:creationId xmlns:a16="http://schemas.microsoft.com/office/drawing/2014/main" id="{C4CF68B7-169C-2666-4D00-FF3D8644806C}"/>
              </a:ext>
            </a:extLst>
          </p:cNvPr>
          <p:cNvPicPr>
            <a:picLocks noGrp="1" noChangeAspect="1"/>
          </p:cNvPicPr>
          <p:nvPr>
            <p:ph sz="half" idx="2"/>
          </p:nvPr>
        </p:nvPicPr>
        <p:blipFill>
          <a:blip r:embed="rId3"/>
          <a:stretch>
            <a:fillRect/>
          </a:stretch>
        </p:blipFill>
        <p:spPr>
          <a:xfrm>
            <a:off x="6671891" y="1919329"/>
            <a:ext cx="4182218" cy="4163929"/>
          </a:xfrm>
          <a:prstGeom prst="rect">
            <a:avLst/>
          </a:prstGeom>
        </p:spPr>
      </p:pic>
    </p:spTree>
    <p:extLst>
      <p:ext uri="{BB962C8B-B14F-4D97-AF65-F5344CB8AC3E}">
        <p14:creationId xmlns:p14="http://schemas.microsoft.com/office/powerpoint/2010/main" val="3560396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95B23-3B7C-4C22-9A9F-86D637D2CC35}"/>
              </a:ext>
            </a:extLst>
          </p:cNvPr>
          <p:cNvSpPr>
            <a:spLocks noGrp="1"/>
          </p:cNvSpPr>
          <p:nvPr>
            <p:ph type="title"/>
          </p:nvPr>
        </p:nvSpPr>
        <p:spPr/>
        <p:txBody>
          <a:bodyPr/>
          <a:lstStyle/>
          <a:p>
            <a:r>
              <a:rPr lang="en-US" dirty="0">
                <a:solidFill>
                  <a:srgbClr val="F7BA00"/>
                </a:solidFill>
              </a:rPr>
              <a:t>Preparing Scratch</a:t>
            </a:r>
          </a:p>
        </p:txBody>
      </p:sp>
      <p:sp>
        <p:nvSpPr>
          <p:cNvPr id="3" name="Content Placeholder 2">
            <a:extLst>
              <a:ext uri="{FF2B5EF4-FFF2-40B4-BE49-F238E27FC236}">
                <a16:creationId xmlns:a16="http://schemas.microsoft.com/office/drawing/2014/main" id="{C734998C-4042-4B65-B978-EE58E36CC890}"/>
              </a:ext>
            </a:extLst>
          </p:cNvPr>
          <p:cNvSpPr>
            <a:spLocks noGrp="1"/>
          </p:cNvSpPr>
          <p:nvPr>
            <p:ph sz="half" idx="1"/>
          </p:nvPr>
        </p:nvSpPr>
        <p:spPr>
          <a:xfrm>
            <a:off x="827240" y="1452944"/>
            <a:ext cx="5181600" cy="4486275"/>
          </a:xfrm>
        </p:spPr>
        <p:txBody>
          <a:bodyPr>
            <a:normAutofit/>
          </a:bodyPr>
          <a:lstStyle/>
          <a:p>
            <a:pPr marL="0" indent="0">
              <a:buNone/>
            </a:pPr>
            <a:endParaRPr lang="en-US" dirty="0">
              <a:solidFill>
                <a:srgbClr val="FFFFFF"/>
              </a:solidFill>
            </a:endParaRPr>
          </a:p>
          <a:p>
            <a:r>
              <a:rPr lang="en-US" dirty="0">
                <a:solidFill>
                  <a:srgbClr val="FFFFFF"/>
                </a:solidFill>
              </a:rPr>
              <a:t>Head to Scratch.mit.edu and click on CREATE on the top left corner.</a:t>
            </a:r>
          </a:p>
          <a:p>
            <a:r>
              <a:rPr lang="en-US" dirty="0">
                <a:solidFill>
                  <a:srgbClr val="FFFFFF"/>
                </a:solidFill>
              </a:rPr>
              <a:t>When you’re ready to load an .sb3 file click on the file icon and “Load from your computer.”</a:t>
            </a:r>
          </a:p>
          <a:p>
            <a:r>
              <a:rPr lang="en-US" dirty="0">
                <a:solidFill>
                  <a:srgbClr val="FFFFFF"/>
                </a:solidFill>
              </a:rPr>
              <a:t>The file should be in your downloads folder on your computer.</a:t>
            </a:r>
          </a:p>
        </p:txBody>
      </p:sp>
      <p:pic>
        <p:nvPicPr>
          <p:cNvPr id="5" name="Picture 4" descr="A blue background with white text&#10;&#10;Description automatically generated">
            <a:extLst>
              <a:ext uri="{FF2B5EF4-FFF2-40B4-BE49-F238E27FC236}">
                <a16:creationId xmlns:a16="http://schemas.microsoft.com/office/drawing/2014/main" id="{C7FD1B8E-60BA-45AE-90CD-0BC782F03A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6044" y="5508976"/>
            <a:ext cx="1202266" cy="1202266"/>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82B516BB-5F7A-109E-EC5B-1A1904987EAB}"/>
              </a:ext>
            </a:extLst>
          </p:cNvPr>
          <p:cNvPicPr>
            <a:picLocks noChangeAspect="1"/>
          </p:cNvPicPr>
          <p:nvPr/>
        </p:nvPicPr>
        <p:blipFill>
          <a:blip r:embed="rId3"/>
          <a:stretch>
            <a:fillRect/>
          </a:stretch>
        </p:blipFill>
        <p:spPr>
          <a:xfrm>
            <a:off x="6096000" y="653891"/>
            <a:ext cx="5421162" cy="2073594"/>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33F92A1E-A81A-ACA9-4004-1DA1D869702E}"/>
              </a:ext>
            </a:extLst>
          </p:cNvPr>
          <p:cNvPicPr>
            <a:picLocks noChangeAspect="1"/>
          </p:cNvPicPr>
          <p:nvPr/>
        </p:nvPicPr>
        <p:blipFill>
          <a:blip r:embed="rId4"/>
          <a:stretch>
            <a:fillRect/>
          </a:stretch>
        </p:blipFill>
        <p:spPr>
          <a:xfrm>
            <a:off x="6172202" y="2906635"/>
            <a:ext cx="5028677" cy="2602341"/>
          </a:xfrm>
          <a:prstGeom prst="rect">
            <a:avLst/>
          </a:prstGeom>
        </p:spPr>
      </p:pic>
    </p:spTree>
    <p:extLst>
      <p:ext uri="{BB962C8B-B14F-4D97-AF65-F5344CB8AC3E}">
        <p14:creationId xmlns:p14="http://schemas.microsoft.com/office/powerpoint/2010/main" val="36634253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12591</TotalTime>
  <Words>941</Words>
  <Application>Microsoft Office PowerPoint</Application>
  <PresentationFormat>Widescreen</PresentationFormat>
  <Paragraphs>82</Paragraphs>
  <Slides>18</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Aptos</vt:lpstr>
      <vt:lpstr>Arial</vt:lpstr>
      <vt:lpstr>Calibri</vt:lpstr>
      <vt:lpstr>Calibri Light</vt:lpstr>
      <vt:lpstr>gg sans</vt:lpstr>
      <vt:lpstr>Office Theme</vt:lpstr>
      <vt:lpstr>Technology Ambassador Program  </vt:lpstr>
      <vt:lpstr>TAP</vt:lpstr>
      <vt:lpstr>Project Description</vt:lpstr>
      <vt:lpstr>What is Scratch</vt:lpstr>
      <vt:lpstr>Programming concepts</vt:lpstr>
      <vt:lpstr>Block Coding</vt:lpstr>
      <vt:lpstr>Programming Concepts: If -then Statement</vt:lpstr>
      <vt:lpstr>Programming Concepts: While Loops</vt:lpstr>
      <vt:lpstr>Preparing Scratch</vt:lpstr>
      <vt:lpstr>Accessing Level 1</vt:lpstr>
      <vt:lpstr>Level 1</vt:lpstr>
      <vt:lpstr>Accessing Level 2</vt:lpstr>
      <vt:lpstr>Level 2</vt:lpstr>
      <vt:lpstr>Accessing Level 3</vt:lpstr>
      <vt:lpstr>Level 3</vt:lpstr>
      <vt:lpstr>Making the game</vt:lpstr>
      <vt:lpstr>Time to Play!!!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Ambassador Program</dc:title>
  <dc:creator>Cindy Robertson</dc:creator>
  <cp:lastModifiedBy>Ammar M</cp:lastModifiedBy>
  <cp:revision>26</cp:revision>
  <dcterms:created xsi:type="dcterms:W3CDTF">2024-04-05T18:09:06Z</dcterms:created>
  <dcterms:modified xsi:type="dcterms:W3CDTF">2024-12-10T18:55:38Z</dcterms:modified>
</cp:coreProperties>
</file>