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32" r:id="rId4"/>
  </p:sldMasterIdLst>
  <p:notesMasterIdLst>
    <p:notesMasterId r:id="rId13"/>
  </p:notesMasterIdLst>
  <p:handoutMasterIdLst>
    <p:handoutMasterId r:id="rId14"/>
  </p:handoutMasterIdLst>
  <p:sldIdLst>
    <p:sldId id="256" r:id="rId5"/>
    <p:sldId id="257" r:id="rId6"/>
    <p:sldId id="260" r:id="rId7"/>
    <p:sldId id="263" r:id="rId8"/>
    <p:sldId id="267" r:id="rId9"/>
    <p:sldId id="258" r:id="rId10"/>
    <p:sldId id="262"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7"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580879-7286-47FD-A611-43C7C231D684}" v="99" dt="2020-04-09T15:00:48.511"/>
    <p1510:client id="{2837F001-72DF-EB10-A837-B83CA8BDA30E}" v="29" dt="2020-03-12T03:28:30.664"/>
    <p1510:client id="{449D8393-2665-48EB-A919-A875AAADAE81}" v="104" dt="2020-04-02T01:28:56.344"/>
    <p1510:client id="{56E5D9C5-60C6-28BB-72B6-AB0F70508B61}" v="29" dt="2020-04-02T16:32:42.169"/>
    <p1510:client id="{6B453FC3-8750-92BE-24ED-65786AA7F343}" v="1" dt="2020-04-02T13:49:31.570"/>
    <p1510:client id="{7C598BA3-E9C0-E3D7-66B9-A302B071777E}" v="4" dt="2020-04-22T22:15:45.571"/>
    <p1510:client id="{8841CD8D-F3C2-862C-87CD-C3BC9B386A67}" v="1" dt="2020-04-13T20:01:36.371"/>
    <p1510:client id="{99DC87DC-C33D-7C0B-FE11-89E1CAF06B01}" v="97" dt="2020-04-01T05:50:02.418"/>
    <p1510:client id="{A0BEAA5C-089F-153E-9CB6-547A18CBFD48}" v="1" dt="2020-04-13T20:05:28.239"/>
    <p1510:client id="{AB43FA0A-7072-0708-A62C-01DFDF4D30E2}" v="1198" dt="2020-03-31T21:10:52.085"/>
    <p1510:client id="{B36D0B1F-5428-23DF-980E-2173C2F4A930}" v="1" dt="2020-04-09T15:22:00.626"/>
    <p1510:client id="{B7329113-3FB4-5E65-07F9-8E4F9FBFB8F0}" v="338" dt="2020-04-02T00:09:47.876"/>
    <p1510:client id="{C1DBC044-879D-FDBE-033B-C14BD61AAFB7}" v="18" dt="2020-04-02T16:20:11.368"/>
    <p1510:client id="{CCE5C544-44B0-C207-2A7C-EBE86DB6F262}" v="72" dt="2020-04-02T04:07:59.924"/>
    <p1510:client id="{DC7B49E5-5142-98C4-D4D6-A99FC367A308}" v="46" dt="2020-04-02T04:31:56.340"/>
    <p1510:client id="{E385BDBA-99F9-681E-1B4F-E94F117F4656}" v="716" dt="2020-04-02T16:27:49.608"/>
    <p1510:client id="{ECF81D8F-398F-3041-3C04-C1CE8F92D205}" v="6" dt="2020-02-27T17:44:23.8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pos="3840"/>
        <p:guide orient="horz" pos="216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76F6619-D40A-4F80-9793-0966222F7EC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69F8D3D-6614-4795-9F62-45A513345F8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F21C772-9A4E-41B8-AFA2-98ED321DB4A6}" type="datetimeFigureOut">
              <a:rPr lang="en-US" smtClean="0"/>
              <a:t>4/26/2020</a:t>
            </a:fld>
            <a:endParaRPr lang="en-US"/>
          </a:p>
        </p:txBody>
      </p:sp>
      <p:sp>
        <p:nvSpPr>
          <p:cNvPr id="4" name="Footer Placeholder 3">
            <a:extLst>
              <a:ext uri="{FF2B5EF4-FFF2-40B4-BE49-F238E27FC236}">
                <a16:creationId xmlns:a16="http://schemas.microsoft.com/office/drawing/2014/main" id="{D7359F01-2F94-45B7-934F-417D3F930E9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2D99601-88E4-466A-922A-716DC698C6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A1856DE-02AF-4D3A-A7DF-F957F55EF3F7}" type="slidenum">
              <a:rPr lang="en-US" smtClean="0"/>
              <a:t>‹#›</a:t>
            </a:fld>
            <a:endParaRPr lang="en-US"/>
          </a:p>
        </p:txBody>
      </p:sp>
    </p:spTree>
    <p:extLst>
      <p:ext uri="{BB962C8B-B14F-4D97-AF65-F5344CB8AC3E}">
        <p14:creationId xmlns:p14="http://schemas.microsoft.com/office/powerpoint/2010/main" val="8102383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E59A1B-68CC-4822-B53F-ABB4D5826619}" type="datetimeFigureOut">
              <a:rPr lang="en-US" smtClean="0"/>
              <a:t>4/26/2020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495845-AB23-429F-BB6B-BB634305DF1D}" type="slidenum">
              <a:rPr lang="en-US" smtClean="0"/>
              <a:t>‹#›</a:t>
            </a:fld>
            <a:endParaRPr lang="en-US"/>
          </a:p>
        </p:txBody>
      </p:sp>
    </p:spTree>
    <p:extLst>
      <p:ext uri="{BB962C8B-B14F-4D97-AF65-F5344CB8AC3E}">
        <p14:creationId xmlns:p14="http://schemas.microsoft.com/office/powerpoint/2010/main" val="2067500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Created by: Taylor Williams </a:t>
            </a:r>
            <a:endParaRPr lang="en-US">
              <a:cs typeface="Calibri"/>
            </a:endParaRPr>
          </a:p>
        </p:txBody>
      </p:sp>
      <p:sp>
        <p:nvSpPr>
          <p:cNvPr id="4" name="Slide Number Placeholder 3"/>
          <p:cNvSpPr>
            <a:spLocks noGrp="1"/>
          </p:cNvSpPr>
          <p:nvPr>
            <p:ph type="sldNum" sz="quarter" idx="5"/>
          </p:nvPr>
        </p:nvSpPr>
        <p:spPr/>
        <p:txBody>
          <a:bodyPr/>
          <a:lstStyle/>
          <a:p>
            <a:fld id="{7C495845-AB23-429F-BB6B-BB634305DF1D}" type="slidenum">
              <a:rPr lang="en-US" smtClean="0"/>
              <a:t>1</a:t>
            </a:fld>
            <a:endParaRPr lang="en-US"/>
          </a:p>
        </p:txBody>
      </p:sp>
    </p:spTree>
    <p:extLst>
      <p:ext uri="{BB962C8B-B14F-4D97-AF65-F5344CB8AC3E}">
        <p14:creationId xmlns:p14="http://schemas.microsoft.com/office/powerpoint/2010/main" val="1505204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Created by: Taylor Williams </a:t>
            </a:r>
          </a:p>
        </p:txBody>
      </p:sp>
      <p:sp>
        <p:nvSpPr>
          <p:cNvPr id="4" name="Slide Number Placeholder 3"/>
          <p:cNvSpPr>
            <a:spLocks noGrp="1"/>
          </p:cNvSpPr>
          <p:nvPr>
            <p:ph type="sldNum" sz="quarter" idx="5"/>
          </p:nvPr>
        </p:nvSpPr>
        <p:spPr/>
        <p:txBody>
          <a:bodyPr/>
          <a:lstStyle/>
          <a:p>
            <a:fld id="{7C495845-AB23-429F-BB6B-BB634305DF1D}" type="slidenum">
              <a:rPr lang="en-US" smtClean="0"/>
              <a:t>2</a:t>
            </a:fld>
            <a:endParaRPr lang="en-US"/>
          </a:p>
        </p:txBody>
      </p:sp>
    </p:spTree>
    <p:extLst>
      <p:ext uri="{BB962C8B-B14F-4D97-AF65-F5344CB8AC3E}">
        <p14:creationId xmlns:p14="http://schemas.microsoft.com/office/powerpoint/2010/main" val="2168315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Created by: Taylor Williams </a:t>
            </a:r>
          </a:p>
        </p:txBody>
      </p:sp>
      <p:sp>
        <p:nvSpPr>
          <p:cNvPr id="4" name="Slide Number Placeholder 3"/>
          <p:cNvSpPr>
            <a:spLocks noGrp="1"/>
          </p:cNvSpPr>
          <p:nvPr>
            <p:ph type="sldNum" sz="quarter" idx="5"/>
          </p:nvPr>
        </p:nvSpPr>
        <p:spPr/>
        <p:txBody>
          <a:bodyPr/>
          <a:lstStyle/>
          <a:p>
            <a:fld id="{7C495845-AB23-429F-BB6B-BB634305DF1D}" type="slidenum">
              <a:rPr lang="en-US" smtClean="0"/>
              <a:t>3</a:t>
            </a:fld>
            <a:endParaRPr lang="en-US"/>
          </a:p>
        </p:txBody>
      </p:sp>
    </p:spTree>
    <p:extLst>
      <p:ext uri="{BB962C8B-B14F-4D97-AF65-F5344CB8AC3E}">
        <p14:creationId xmlns:p14="http://schemas.microsoft.com/office/powerpoint/2010/main" val="1460035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Created by: Taylor Williams </a:t>
            </a:r>
          </a:p>
        </p:txBody>
      </p:sp>
      <p:sp>
        <p:nvSpPr>
          <p:cNvPr id="4" name="Slide Number Placeholder 3"/>
          <p:cNvSpPr>
            <a:spLocks noGrp="1"/>
          </p:cNvSpPr>
          <p:nvPr>
            <p:ph type="sldNum" sz="quarter" idx="5"/>
          </p:nvPr>
        </p:nvSpPr>
        <p:spPr/>
        <p:txBody>
          <a:bodyPr/>
          <a:lstStyle/>
          <a:p>
            <a:fld id="{7C495845-AB23-429F-BB6B-BB634305DF1D}" type="slidenum">
              <a:rPr lang="en-US" smtClean="0"/>
              <a:t>4</a:t>
            </a:fld>
            <a:endParaRPr lang="en-US"/>
          </a:p>
        </p:txBody>
      </p:sp>
    </p:spTree>
    <p:extLst>
      <p:ext uri="{BB962C8B-B14F-4D97-AF65-F5344CB8AC3E}">
        <p14:creationId xmlns:p14="http://schemas.microsoft.com/office/powerpoint/2010/main" val="3890190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Created by: Taylor Williams</a:t>
            </a:r>
          </a:p>
        </p:txBody>
      </p:sp>
      <p:sp>
        <p:nvSpPr>
          <p:cNvPr id="4" name="Slide Number Placeholder 3"/>
          <p:cNvSpPr>
            <a:spLocks noGrp="1"/>
          </p:cNvSpPr>
          <p:nvPr>
            <p:ph type="sldNum" sz="quarter" idx="5"/>
          </p:nvPr>
        </p:nvSpPr>
        <p:spPr/>
        <p:txBody>
          <a:bodyPr/>
          <a:lstStyle/>
          <a:p>
            <a:fld id="{7C495845-AB23-429F-BB6B-BB634305DF1D}" type="slidenum">
              <a:rPr lang="en-US" smtClean="0"/>
              <a:t>5</a:t>
            </a:fld>
            <a:endParaRPr lang="en-US"/>
          </a:p>
        </p:txBody>
      </p:sp>
    </p:spTree>
    <p:extLst>
      <p:ext uri="{BB962C8B-B14F-4D97-AF65-F5344CB8AC3E}">
        <p14:creationId xmlns:p14="http://schemas.microsoft.com/office/powerpoint/2010/main" val="1505920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Created by: Taylor Williams </a:t>
            </a:r>
          </a:p>
        </p:txBody>
      </p:sp>
      <p:sp>
        <p:nvSpPr>
          <p:cNvPr id="4" name="Slide Number Placeholder 3"/>
          <p:cNvSpPr>
            <a:spLocks noGrp="1"/>
          </p:cNvSpPr>
          <p:nvPr>
            <p:ph type="sldNum" sz="quarter" idx="5"/>
          </p:nvPr>
        </p:nvSpPr>
        <p:spPr/>
        <p:txBody>
          <a:bodyPr/>
          <a:lstStyle/>
          <a:p>
            <a:fld id="{7C495845-AB23-429F-BB6B-BB634305DF1D}" type="slidenum">
              <a:rPr lang="en-US" smtClean="0"/>
              <a:t>6</a:t>
            </a:fld>
            <a:endParaRPr lang="en-US"/>
          </a:p>
        </p:txBody>
      </p:sp>
    </p:spTree>
    <p:extLst>
      <p:ext uri="{BB962C8B-B14F-4D97-AF65-F5344CB8AC3E}">
        <p14:creationId xmlns:p14="http://schemas.microsoft.com/office/powerpoint/2010/main" val="3457021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Created by: Taylor Williams</a:t>
            </a:r>
          </a:p>
        </p:txBody>
      </p:sp>
      <p:sp>
        <p:nvSpPr>
          <p:cNvPr id="4" name="Slide Number Placeholder 3"/>
          <p:cNvSpPr>
            <a:spLocks noGrp="1"/>
          </p:cNvSpPr>
          <p:nvPr>
            <p:ph type="sldNum" sz="quarter" idx="5"/>
          </p:nvPr>
        </p:nvSpPr>
        <p:spPr/>
        <p:txBody>
          <a:bodyPr/>
          <a:lstStyle/>
          <a:p>
            <a:fld id="{7C495845-AB23-429F-BB6B-BB634305DF1D}" type="slidenum">
              <a:rPr lang="en-US" smtClean="0"/>
              <a:t>7</a:t>
            </a:fld>
            <a:endParaRPr lang="en-US"/>
          </a:p>
        </p:txBody>
      </p:sp>
    </p:spTree>
    <p:extLst>
      <p:ext uri="{BB962C8B-B14F-4D97-AF65-F5344CB8AC3E}">
        <p14:creationId xmlns:p14="http://schemas.microsoft.com/office/powerpoint/2010/main" val="2511557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4/26/2020</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96680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4/26/2020</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458196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4/26/2020</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667647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4/26/2020</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734909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4/26/2020</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20079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4/26/2020</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01725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4/26/2020</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177250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4/26/2020</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7394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4/26/2020</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471962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4/26/2020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742915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4/26/2020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80950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4/26/2020</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730719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4/26/2020</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3937714624"/>
      </p:ext>
    </p:extLst>
  </p:cSld>
  <p:clrMap bg1="lt1" tx1="dk1" bg2="lt2" tx2="dk2" accent1="accent1" accent2="accent2" accent3="accent3" accent4="accent4" accent5="accent5" accent6="accent6" hlink="hlink" folHlink="folHlink"/>
  <p:sldLayoutIdLst>
    <p:sldLayoutId id="2147483744" r:id="rId1"/>
    <p:sldLayoutId id="2147483743" r:id="rId2"/>
    <p:sldLayoutId id="2147483742" r:id="rId3"/>
    <p:sldLayoutId id="2147483741" r:id="rId4"/>
    <p:sldLayoutId id="2147483740" r:id="rId5"/>
    <p:sldLayoutId id="2147483739" r:id="rId6"/>
    <p:sldLayoutId id="2147483738" r:id="rId7"/>
    <p:sldLayoutId id="2147483737" r:id="rId8"/>
    <p:sldLayoutId id="2147483736" r:id="rId9"/>
    <p:sldLayoutId id="2147483735" r:id="rId10"/>
    <p:sldLayoutId id="2147483733" r:id="rId11"/>
    <p:sldLayoutId id="2147483734"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scratch.mit.edu/projects/381905004/" TargetMode="External"/><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hyperlink" Target="https://drive.google.com/file/d/1y2gh09fGchJxrc_ccy4QXx9XgpkAyI3e/view?usp=shar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5">
            <a:extLst>
              <a:ext uri="{FF2B5EF4-FFF2-40B4-BE49-F238E27FC236}">
                <a16:creationId xmlns:a16="http://schemas.microsoft.com/office/drawing/2014/main" id="{DCE1AED4-C7FF-4468-BF54-4470A0A3E2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drawing&#10;&#10;Description generated with very high confidence">
            <a:extLst>
              <a:ext uri="{FF2B5EF4-FFF2-40B4-BE49-F238E27FC236}">
                <a16:creationId xmlns:a16="http://schemas.microsoft.com/office/drawing/2014/main" id="{8AEC1FE5-BB61-4204-B76D-86EEE53B9779}"/>
              </a:ext>
            </a:extLst>
          </p:cNvPr>
          <p:cNvPicPr>
            <a:picLocks noChangeAspect="1"/>
          </p:cNvPicPr>
          <p:nvPr/>
        </p:nvPicPr>
        <p:blipFill rotWithShape="1">
          <a:blip r:embed="rId3"/>
          <a:srcRect t="11891" r="-1" b="13089"/>
          <a:stretch/>
        </p:blipFill>
        <p:spPr>
          <a:xfrm>
            <a:off x="20" y="10"/>
            <a:ext cx="12188932" cy="6857990"/>
          </a:xfrm>
          <a:prstGeom prst="rect">
            <a:avLst/>
          </a:prstGeom>
        </p:spPr>
      </p:pic>
      <p:sp>
        <p:nvSpPr>
          <p:cNvPr id="17" name="Rectangle 17">
            <a:extLst>
              <a:ext uri="{FF2B5EF4-FFF2-40B4-BE49-F238E27FC236}">
                <a16:creationId xmlns:a16="http://schemas.microsoft.com/office/drawing/2014/main" id="{BDE94FAB-AA60-43B4-A2C3-3A940B9A95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 y="4530071"/>
            <a:ext cx="12191999" cy="2327926"/>
          </a:xfrm>
          <a:prstGeom prst="rect">
            <a:avLst/>
          </a:prstGeom>
          <a:gradFill flip="none" rotWithShape="1">
            <a:gsLst>
              <a:gs pos="44000">
                <a:schemeClr val="tx1">
                  <a:alpha val="40000"/>
                </a:schemeClr>
              </a:gs>
              <a:gs pos="100000">
                <a:schemeClr val="tx1">
                  <a:alpha val="70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BDDBEB-2A0E-4470-BE29-A528A3A60875}"/>
              </a:ext>
            </a:extLst>
          </p:cNvPr>
          <p:cNvSpPr>
            <a:spLocks noGrp="1"/>
          </p:cNvSpPr>
          <p:nvPr>
            <p:ph type="ctrTitle"/>
          </p:nvPr>
        </p:nvSpPr>
        <p:spPr>
          <a:xfrm>
            <a:off x="1524000" y="4416721"/>
            <a:ext cx="9144000" cy="1152663"/>
          </a:xfrm>
        </p:spPr>
        <p:txBody>
          <a:bodyPr>
            <a:normAutofit/>
          </a:bodyPr>
          <a:lstStyle/>
          <a:p>
            <a:pPr algn="ctr"/>
            <a:r>
              <a:rPr lang="en-US">
                <a:solidFill>
                  <a:schemeClr val="bg1"/>
                </a:solidFill>
                <a:latin typeface="Aharoni"/>
                <a:cs typeface="Aharoni"/>
              </a:rPr>
              <a:t>Makey Your Shot</a:t>
            </a:r>
          </a:p>
        </p:txBody>
      </p:sp>
      <p:sp>
        <p:nvSpPr>
          <p:cNvPr id="3" name="Subtitle 2">
            <a:extLst>
              <a:ext uri="{FF2B5EF4-FFF2-40B4-BE49-F238E27FC236}">
                <a16:creationId xmlns:a16="http://schemas.microsoft.com/office/drawing/2014/main" id="{1D090625-51CE-4ECB-81A4-C4905F3FBFE9}"/>
              </a:ext>
            </a:extLst>
          </p:cNvPr>
          <p:cNvSpPr>
            <a:spLocks noGrp="1"/>
          </p:cNvSpPr>
          <p:nvPr>
            <p:ph type="subTitle" idx="1"/>
          </p:nvPr>
        </p:nvSpPr>
        <p:spPr>
          <a:xfrm>
            <a:off x="1524000" y="5636465"/>
            <a:ext cx="9144000" cy="646785"/>
          </a:xfrm>
        </p:spPr>
        <p:txBody>
          <a:bodyPr vert="horz" lIns="91440" tIns="45720" rIns="91440" bIns="45720" rtlCol="0" anchor="t">
            <a:normAutofit fontScale="92500"/>
          </a:bodyPr>
          <a:lstStyle/>
          <a:p>
            <a:pPr algn="ctr"/>
            <a:r>
              <a:rPr lang="en-US" sz="2200">
                <a:solidFill>
                  <a:schemeClr val="bg1"/>
                </a:solidFill>
              </a:rPr>
              <a:t>Taylor Williams, </a:t>
            </a:r>
            <a:r>
              <a:rPr lang="en-US" sz="2200" err="1">
                <a:solidFill>
                  <a:schemeClr val="bg1"/>
                </a:solidFill>
              </a:rPr>
              <a:t>Asho</a:t>
            </a:r>
            <a:r>
              <a:rPr lang="en-US" sz="2200">
                <a:solidFill>
                  <a:schemeClr val="bg1"/>
                </a:solidFill>
              </a:rPr>
              <a:t> </a:t>
            </a:r>
            <a:r>
              <a:rPr lang="en-US" sz="2200" err="1">
                <a:solidFill>
                  <a:schemeClr val="bg1"/>
                </a:solidFill>
              </a:rPr>
              <a:t>issak</a:t>
            </a:r>
            <a:r>
              <a:rPr lang="en-US" sz="2200">
                <a:solidFill>
                  <a:schemeClr val="bg1"/>
                </a:solidFill>
              </a:rPr>
              <a:t>, </a:t>
            </a:r>
            <a:r>
              <a:rPr lang="en-US" sz="2200" err="1">
                <a:solidFill>
                  <a:schemeClr val="bg1"/>
                </a:solidFill>
              </a:rPr>
              <a:t>JOhnson</a:t>
            </a:r>
            <a:r>
              <a:rPr lang="en-US" sz="2200">
                <a:solidFill>
                  <a:schemeClr val="bg1"/>
                </a:solidFill>
              </a:rPr>
              <a:t> ngao, SAMUEL GROOM</a:t>
            </a:r>
            <a:endParaRPr lang="en-US" err="1">
              <a:solidFill>
                <a:schemeClr val="bg1"/>
              </a:solidFill>
            </a:endParaRPr>
          </a:p>
        </p:txBody>
      </p:sp>
    </p:spTree>
    <p:extLst>
      <p:ext uri="{BB962C8B-B14F-4D97-AF65-F5344CB8AC3E}">
        <p14:creationId xmlns:p14="http://schemas.microsoft.com/office/powerpoint/2010/main" val="300101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60142-FFD3-4C2E-94E3-2AFB7FF05ECD}"/>
              </a:ext>
            </a:extLst>
          </p:cNvPr>
          <p:cNvSpPr>
            <a:spLocks noGrp="1"/>
          </p:cNvSpPr>
          <p:nvPr>
            <p:ph type="title"/>
          </p:nvPr>
        </p:nvSpPr>
        <p:spPr/>
        <p:txBody>
          <a:bodyPr>
            <a:normAutofit/>
          </a:bodyPr>
          <a:lstStyle/>
          <a:p>
            <a:r>
              <a:rPr lang="en-US" i="0">
                <a:latin typeface="Aharoni"/>
                <a:ea typeface="+mj-lt"/>
                <a:cs typeface="+mj-lt"/>
              </a:rPr>
              <a:t>Description of TAP program</a:t>
            </a:r>
            <a:endParaRPr lang="en-US">
              <a:latin typeface="Aharoni"/>
            </a:endParaRPr>
          </a:p>
        </p:txBody>
      </p:sp>
      <p:sp>
        <p:nvSpPr>
          <p:cNvPr id="4" name="Content Placeholder 3">
            <a:extLst>
              <a:ext uri="{FF2B5EF4-FFF2-40B4-BE49-F238E27FC236}">
                <a16:creationId xmlns:a16="http://schemas.microsoft.com/office/drawing/2014/main" id="{C9A7E5F8-0063-4884-BCC9-04B46CFDA5DF}"/>
              </a:ext>
            </a:extLst>
          </p:cNvPr>
          <p:cNvSpPr>
            <a:spLocks noGrp="1"/>
          </p:cNvSpPr>
          <p:nvPr>
            <p:ph sz="half" idx="2"/>
          </p:nvPr>
        </p:nvSpPr>
        <p:spPr>
          <a:xfrm>
            <a:off x="839788" y="1905961"/>
            <a:ext cx="10459650" cy="4284527"/>
          </a:xfrm>
        </p:spPr>
        <p:txBody>
          <a:bodyPr vert="horz" lIns="91440" tIns="45720" rIns="91440" bIns="45720" rtlCol="0" anchor="t">
            <a:normAutofit lnSpcReduction="10000"/>
          </a:bodyPr>
          <a:lstStyle/>
          <a:p>
            <a:r>
              <a:rPr lang="en-US">
                <a:ea typeface="+mn-lt"/>
                <a:cs typeface="+mn-lt"/>
              </a:rPr>
              <a:t>The Technology Ambassadors Program is a program that offers students opportunities to learn more about technology, and help them develop creativity, leadership, communication, and teamwork skills.</a:t>
            </a:r>
          </a:p>
          <a:p>
            <a:r>
              <a:rPr lang="en-US">
                <a:ea typeface="+mn-lt"/>
                <a:cs typeface="+mn-lt"/>
              </a:rPr>
              <a:t>It also gives them the opportunity to do outreach with their projects so that children of all ages can get interested in different technologies.</a:t>
            </a:r>
          </a:p>
          <a:p>
            <a:r>
              <a:rPr lang="en-US">
                <a:ea typeface="+mn-lt"/>
                <a:cs typeface="+mn-lt"/>
              </a:rPr>
              <a:t>The outreach will help TAP students build their leadership skills and make them gain public speaking confidence.</a:t>
            </a:r>
            <a:endParaRPr lang="en-US"/>
          </a:p>
        </p:txBody>
      </p:sp>
    </p:spTree>
    <p:extLst>
      <p:ext uri="{BB962C8B-B14F-4D97-AF65-F5344CB8AC3E}">
        <p14:creationId xmlns:p14="http://schemas.microsoft.com/office/powerpoint/2010/main" val="2565667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1806E-0EF0-4246-AE39-2491B37C8304}"/>
              </a:ext>
            </a:extLst>
          </p:cNvPr>
          <p:cNvSpPr>
            <a:spLocks noGrp="1"/>
          </p:cNvSpPr>
          <p:nvPr>
            <p:ph type="title"/>
          </p:nvPr>
        </p:nvSpPr>
        <p:spPr/>
        <p:txBody>
          <a:bodyPr/>
          <a:lstStyle/>
          <a:p>
            <a:r>
              <a:rPr lang="en-US" i="0">
                <a:latin typeface="Aharoni"/>
                <a:cs typeface="Aharoni"/>
              </a:rPr>
              <a:t>Project Description: MaKey MaKey Pool</a:t>
            </a:r>
            <a:endParaRPr lang="en-US" i="0"/>
          </a:p>
        </p:txBody>
      </p:sp>
      <p:sp>
        <p:nvSpPr>
          <p:cNvPr id="3" name="Content Placeholder 2">
            <a:extLst>
              <a:ext uri="{FF2B5EF4-FFF2-40B4-BE49-F238E27FC236}">
                <a16:creationId xmlns:a16="http://schemas.microsoft.com/office/drawing/2014/main" id="{D2A8BF7C-2BEF-4E60-939D-258DD31A179E}"/>
              </a:ext>
            </a:extLst>
          </p:cNvPr>
          <p:cNvSpPr>
            <a:spLocks noGrp="1"/>
          </p:cNvSpPr>
          <p:nvPr>
            <p:ph sz="half" idx="1"/>
          </p:nvPr>
        </p:nvSpPr>
        <p:spPr/>
        <p:txBody>
          <a:bodyPr vert="horz" lIns="91440" tIns="45720" rIns="91440" bIns="45720" rtlCol="0" anchor="t">
            <a:normAutofit fontScale="92500" lnSpcReduction="10000"/>
          </a:bodyPr>
          <a:lstStyle/>
          <a:p>
            <a:r>
              <a:rPr lang="en-US">
                <a:latin typeface="Century Gothic"/>
                <a:ea typeface="+mn-lt"/>
                <a:cs typeface="Aharoni"/>
              </a:rPr>
              <a:t>MaKey MaKey Pool is a game that teaches students coding skills using “if-statements”, “while loops” and building blocks with Scratch.</a:t>
            </a:r>
            <a:endParaRPr lang="en-US" dirty="0">
              <a:latin typeface="Century Gothic"/>
              <a:ea typeface="+mn-lt"/>
              <a:cs typeface="Aharoni"/>
            </a:endParaRPr>
          </a:p>
          <a:p>
            <a:r>
              <a:rPr lang="en-US">
                <a:latin typeface="Century Gothic"/>
                <a:ea typeface="+mn-lt"/>
                <a:cs typeface="Aharoni"/>
              </a:rPr>
              <a:t>MaKey MaKey will be used in place of the computer mouse/keyboard mousepad</a:t>
            </a:r>
            <a:endParaRPr lang="en-US"/>
          </a:p>
        </p:txBody>
      </p:sp>
      <p:pic>
        <p:nvPicPr>
          <p:cNvPr id="6" name="Picture 6">
            <a:extLst>
              <a:ext uri="{FF2B5EF4-FFF2-40B4-BE49-F238E27FC236}">
                <a16:creationId xmlns:a16="http://schemas.microsoft.com/office/drawing/2014/main" id="{7758CDC5-715E-4551-98EC-9A291C6CFC25}"/>
              </a:ext>
            </a:extLst>
          </p:cNvPr>
          <p:cNvPicPr>
            <a:picLocks noGrp="1" noChangeAspect="1"/>
          </p:cNvPicPr>
          <p:nvPr>
            <p:ph sz="half" idx="2"/>
          </p:nvPr>
        </p:nvPicPr>
        <p:blipFill>
          <a:blip r:embed="rId3"/>
          <a:stretch>
            <a:fillRect/>
          </a:stretch>
        </p:blipFill>
        <p:spPr>
          <a:xfrm>
            <a:off x="6419088" y="2136152"/>
            <a:ext cx="4937760" cy="3911575"/>
          </a:xfrm>
        </p:spPr>
      </p:pic>
    </p:spTree>
    <p:extLst>
      <p:ext uri="{BB962C8B-B14F-4D97-AF65-F5344CB8AC3E}">
        <p14:creationId xmlns:p14="http://schemas.microsoft.com/office/powerpoint/2010/main" val="3920313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1806E-0EF0-4246-AE39-2491B37C8304}"/>
              </a:ext>
            </a:extLst>
          </p:cNvPr>
          <p:cNvSpPr>
            <a:spLocks noGrp="1"/>
          </p:cNvSpPr>
          <p:nvPr>
            <p:ph type="title"/>
          </p:nvPr>
        </p:nvSpPr>
        <p:spPr/>
        <p:txBody>
          <a:bodyPr/>
          <a:lstStyle/>
          <a:p>
            <a:r>
              <a:rPr lang="en-US" i="0">
                <a:latin typeface="Aharoni"/>
                <a:cs typeface="Aharoni"/>
              </a:rPr>
              <a:t>Technology Description: Scratch</a:t>
            </a:r>
            <a:endParaRPr lang="en-US" i="0"/>
          </a:p>
        </p:txBody>
      </p:sp>
      <p:sp>
        <p:nvSpPr>
          <p:cNvPr id="3" name="Content Placeholder 2">
            <a:extLst>
              <a:ext uri="{FF2B5EF4-FFF2-40B4-BE49-F238E27FC236}">
                <a16:creationId xmlns:a16="http://schemas.microsoft.com/office/drawing/2014/main" id="{D2A8BF7C-2BEF-4E60-939D-258DD31A179E}"/>
              </a:ext>
            </a:extLst>
          </p:cNvPr>
          <p:cNvSpPr>
            <a:spLocks noGrp="1"/>
          </p:cNvSpPr>
          <p:nvPr>
            <p:ph sz="half" idx="1"/>
          </p:nvPr>
        </p:nvSpPr>
        <p:spPr/>
        <p:txBody>
          <a:bodyPr vert="horz" lIns="91440" tIns="45720" rIns="91440" bIns="45720" rtlCol="0" anchor="t">
            <a:normAutofit fontScale="92500" lnSpcReduction="10000"/>
          </a:bodyPr>
          <a:lstStyle/>
          <a:p>
            <a:r>
              <a:rPr lang="en-US">
                <a:ea typeface="+mn-lt"/>
                <a:cs typeface="+mn-lt"/>
              </a:rPr>
              <a:t>Scratch is an interactive programming language that allows users to create interactive stories, games, and animations.</a:t>
            </a:r>
          </a:p>
          <a:p>
            <a:r>
              <a:rPr lang="en-US">
                <a:ea typeface="+mn-lt"/>
                <a:cs typeface="+mn-lt"/>
              </a:rPr>
              <a:t>Event-driven, visual, block-based programming language</a:t>
            </a:r>
            <a:endParaRPr lang="en-US"/>
          </a:p>
          <a:p>
            <a:r>
              <a:rPr lang="en-US"/>
              <a:t>Created by MIT Media Lab in 2002</a:t>
            </a:r>
          </a:p>
          <a:p>
            <a:endParaRPr lang="en-US"/>
          </a:p>
        </p:txBody>
      </p:sp>
      <p:pic>
        <p:nvPicPr>
          <p:cNvPr id="8" name="Picture 8" descr="A screenshot of a cell phone&#10;&#10;Description generated with very high confidence">
            <a:extLst>
              <a:ext uri="{FF2B5EF4-FFF2-40B4-BE49-F238E27FC236}">
                <a16:creationId xmlns:a16="http://schemas.microsoft.com/office/drawing/2014/main" id="{EF1A1904-F93F-4E66-9C22-C4049CDE76BB}"/>
              </a:ext>
            </a:extLst>
          </p:cNvPr>
          <p:cNvPicPr>
            <a:picLocks noGrp="1" noChangeAspect="1"/>
          </p:cNvPicPr>
          <p:nvPr>
            <p:ph sz="half" idx="2"/>
          </p:nvPr>
        </p:nvPicPr>
        <p:blipFill>
          <a:blip r:embed="rId3"/>
          <a:stretch>
            <a:fillRect/>
          </a:stretch>
        </p:blipFill>
        <p:spPr>
          <a:xfrm>
            <a:off x="6839227" y="2011680"/>
            <a:ext cx="4097482" cy="4160520"/>
          </a:xfrm>
        </p:spPr>
      </p:pic>
    </p:spTree>
    <p:extLst>
      <p:ext uri="{BB962C8B-B14F-4D97-AF65-F5344CB8AC3E}">
        <p14:creationId xmlns:p14="http://schemas.microsoft.com/office/powerpoint/2010/main" val="226372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1806E-0EF0-4246-AE39-2491B37C8304}"/>
              </a:ext>
            </a:extLst>
          </p:cNvPr>
          <p:cNvSpPr>
            <a:spLocks noGrp="1"/>
          </p:cNvSpPr>
          <p:nvPr>
            <p:ph type="title"/>
          </p:nvPr>
        </p:nvSpPr>
        <p:spPr/>
        <p:txBody>
          <a:bodyPr/>
          <a:lstStyle/>
          <a:p>
            <a:r>
              <a:rPr lang="en-US" i="0">
                <a:latin typeface="Aharoni"/>
                <a:cs typeface="Aharoni"/>
              </a:rPr>
              <a:t>Technology Description: How Will It Be Used</a:t>
            </a:r>
            <a:endParaRPr lang="en-US" i="0" err="1"/>
          </a:p>
        </p:txBody>
      </p:sp>
      <p:sp>
        <p:nvSpPr>
          <p:cNvPr id="3" name="Content Placeholder 2">
            <a:extLst>
              <a:ext uri="{FF2B5EF4-FFF2-40B4-BE49-F238E27FC236}">
                <a16:creationId xmlns:a16="http://schemas.microsoft.com/office/drawing/2014/main" id="{D2A8BF7C-2BEF-4E60-939D-258DD31A179E}"/>
              </a:ext>
            </a:extLst>
          </p:cNvPr>
          <p:cNvSpPr>
            <a:spLocks noGrp="1"/>
          </p:cNvSpPr>
          <p:nvPr>
            <p:ph sz="half" idx="1"/>
          </p:nvPr>
        </p:nvSpPr>
        <p:spPr/>
        <p:txBody>
          <a:bodyPr vert="horz" lIns="91440" tIns="45720" rIns="91440" bIns="45720" rtlCol="0" anchor="t">
            <a:normAutofit/>
          </a:bodyPr>
          <a:lstStyle/>
          <a:p>
            <a:r>
              <a:rPr lang="en-US">
                <a:ea typeface="+mn-lt"/>
                <a:cs typeface="+mn-lt"/>
              </a:rPr>
              <a:t>The participants will be able to learn about coding skills using “if-statements”, “while loops” by creating another level of the game.</a:t>
            </a:r>
            <a:endParaRPr lang="en-US"/>
          </a:p>
        </p:txBody>
      </p:sp>
      <p:pic>
        <p:nvPicPr>
          <p:cNvPr id="11" name="Picture 11" descr="A screenshot of a cell phone&#10;&#10;Description generated with very high confidence">
            <a:extLst>
              <a:ext uri="{FF2B5EF4-FFF2-40B4-BE49-F238E27FC236}">
                <a16:creationId xmlns:a16="http://schemas.microsoft.com/office/drawing/2014/main" id="{2F3E6182-B9F4-4BE2-91ED-B6FB483D3ABF}"/>
              </a:ext>
            </a:extLst>
          </p:cNvPr>
          <p:cNvPicPr>
            <a:picLocks noGrp="1" noChangeAspect="1"/>
          </p:cNvPicPr>
          <p:nvPr>
            <p:ph sz="half" idx="2"/>
          </p:nvPr>
        </p:nvPicPr>
        <p:blipFill>
          <a:blip r:embed="rId3"/>
          <a:stretch>
            <a:fillRect/>
          </a:stretch>
        </p:blipFill>
        <p:spPr>
          <a:xfrm>
            <a:off x="5768975" y="2212885"/>
            <a:ext cx="6421438" cy="3170417"/>
          </a:xfrm>
        </p:spPr>
      </p:pic>
    </p:spTree>
    <p:extLst>
      <p:ext uri="{BB962C8B-B14F-4D97-AF65-F5344CB8AC3E}">
        <p14:creationId xmlns:p14="http://schemas.microsoft.com/office/powerpoint/2010/main" val="1283510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1806E-0EF0-4246-AE39-2491B37C8304}"/>
              </a:ext>
            </a:extLst>
          </p:cNvPr>
          <p:cNvSpPr>
            <a:spLocks noGrp="1"/>
          </p:cNvSpPr>
          <p:nvPr>
            <p:ph type="title"/>
          </p:nvPr>
        </p:nvSpPr>
        <p:spPr/>
        <p:txBody>
          <a:bodyPr/>
          <a:lstStyle/>
          <a:p>
            <a:r>
              <a:rPr lang="en-US" i="0">
                <a:latin typeface="Aharoni"/>
                <a:cs typeface="Aharoni"/>
              </a:rPr>
              <a:t>Project Goals: Teaching If-Statements</a:t>
            </a:r>
            <a:endParaRPr lang="en-US" i="0"/>
          </a:p>
        </p:txBody>
      </p:sp>
      <p:sp>
        <p:nvSpPr>
          <p:cNvPr id="3" name="Content Placeholder 2">
            <a:extLst>
              <a:ext uri="{FF2B5EF4-FFF2-40B4-BE49-F238E27FC236}">
                <a16:creationId xmlns:a16="http://schemas.microsoft.com/office/drawing/2014/main" id="{D2A8BF7C-2BEF-4E60-939D-258DD31A179E}"/>
              </a:ext>
            </a:extLst>
          </p:cNvPr>
          <p:cNvSpPr>
            <a:spLocks noGrp="1"/>
          </p:cNvSpPr>
          <p:nvPr>
            <p:ph sz="half" idx="1"/>
          </p:nvPr>
        </p:nvSpPr>
        <p:spPr/>
        <p:txBody>
          <a:bodyPr vert="horz" lIns="91440" tIns="45720" rIns="91440" bIns="45720" rtlCol="0" anchor="t">
            <a:normAutofit fontScale="92500" lnSpcReduction="10000"/>
          </a:bodyPr>
          <a:lstStyle/>
          <a:p>
            <a:r>
              <a:rPr lang="en-US"/>
              <a:t>An if-statement is a block of code</a:t>
            </a:r>
            <a:r>
              <a:rPr lang="en-US">
                <a:ea typeface="+mn-lt"/>
                <a:cs typeface="+mn-lt"/>
              </a:rPr>
              <a:t> to be executed if a condition is true</a:t>
            </a:r>
            <a:endParaRPr lang="en-US">
              <a:latin typeface="Consolas"/>
              <a:ea typeface="+mn-lt"/>
              <a:cs typeface="+mn-lt"/>
            </a:endParaRPr>
          </a:p>
          <a:p>
            <a:r>
              <a:rPr lang="en-US">
                <a:latin typeface="Century Gothic"/>
              </a:rPr>
              <a:t>Example:</a:t>
            </a:r>
          </a:p>
          <a:p>
            <a:pPr lvl="1"/>
            <a:r>
              <a:rPr lang="en-US">
                <a:latin typeface="Century Gothic"/>
              </a:rPr>
              <a:t>"If you get an A, then your GPA will increase."</a:t>
            </a:r>
          </a:p>
          <a:p>
            <a:pPr lvl="1"/>
            <a:r>
              <a:rPr lang="en-US">
                <a:latin typeface="Century Gothic"/>
              </a:rPr>
              <a:t>"If the speed is not less than 0, then the object will move 'speed' amount of steps and the speed will change by –0.075."</a:t>
            </a:r>
          </a:p>
        </p:txBody>
      </p:sp>
      <p:pic>
        <p:nvPicPr>
          <p:cNvPr id="4" name="Picture 4" descr="A picture containing screenshot, text&#10;&#10;Description generated with very high confidence">
            <a:extLst>
              <a:ext uri="{FF2B5EF4-FFF2-40B4-BE49-F238E27FC236}">
                <a16:creationId xmlns:a16="http://schemas.microsoft.com/office/drawing/2014/main" id="{9622C002-3484-42EA-8F5E-9913CA48BC6D}"/>
              </a:ext>
            </a:extLst>
          </p:cNvPr>
          <p:cNvPicPr>
            <a:picLocks noGrp="1" noChangeAspect="1"/>
          </p:cNvPicPr>
          <p:nvPr>
            <p:ph sz="half" idx="2"/>
          </p:nvPr>
        </p:nvPicPr>
        <p:blipFill>
          <a:blip r:embed="rId3"/>
          <a:stretch>
            <a:fillRect/>
          </a:stretch>
        </p:blipFill>
        <p:spPr>
          <a:xfrm>
            <a:off x="6798918" y="2011680"/>
            <a:ext cx="4178100" cy="4160520"/>
          </a:xfrm>
        </p:spPr>
      </p:pic>
    </p:spTree>
    <p:extLst>
      <p:ext uri="{BB962C8B-B14F-4D97-AF65-F5344CB8AC3E}">
        <p14:creationId xmlns:p14="http://schemas.microsoft.com/office/powerpoint/2010/main" val="4220866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1806E-0EF0-4246-AE39-2491B37C8304}"/>
              </a:ext>
            </a:extLst>
          </p:cNvPr>
          <p:cNvSpPr>
            <a:spLocks noGrp="1"/>
          </p:cNvSpPr>
          <p:nvPr>
            <p:ph type="title"/>
          </p:nvPr>
        </p:nvSpPr>
        <p:spPr/>
        <p:txBody>
          <a:bodyPr/>
          <a:lstStyle/>
          <a:p>
            <a:r>
              <a:rPr lang="en-US" i="0">
                <a:latin typeface="Aharoni"/>
                <a:cs typeface="Aharoni"/>
              </a:rPr>
              <a:t>Project Goals: Teaching While Loops</a:t>
            </a:r>
            <a:endParaRPr lang="en-US" i="0"/>
          </a:p>
        </p:txBody>
      </p:sp>
      <p:sp>
        <p:nvSpPr>
          <p:cNvPr id="3" name="Content Placeholder 2">
            <a:extLst>
              <a:ext uri="{FF2B5EF4-FFF2-40B4-BE49-F238E27FC236}">
                <a16:creationId xmlns:a16="http://schemas.microsoft.com/office/drawing/2014/main" id="{D2A8BF7C-2BEF-4E60-939D-258DD31A179E}"/>
              </a:ext>
            </a:extLst>
          </p:cNvPr>
          <p:cNvSpPr>
            <a:spLocks noGrp="1"/>
          </p:cNvSpPr>
          <p:nvPr>
            <p:ph sz="half" idx="1"/>
          </p:nvPr>
        </p:nvSpPr>
        <p:spPr/>
        <p:txBody>
          <a:bodyPr vert="horz" lIns="91440" tIns="45720" rIns="91440" bIns="45720" rtlCol="0" anchor="t">
            <a:normAutofit fontScale="70000" lnSpcReduction="20000"/>
          </a:bodyPr>
          <a:lstStyle/>
          <a:p>
            <a:r>
              <a:rPr lang="en-US">
                <a:ea typeface="+mn-lt"/>
                <a:cs typeface="+mn-lt"/>
              </a:rPr>
              <a:t>A while loop loops through a block of code as long as a specified condition is true</a:t>
            </a:r>
          </a:p>
          <a:p>
            <a:r>
              <a:rPr lang="en-US">
                <a:latin typeface="Century Gothic"/>
              </a:rPr>
              <a:t>While loops in Scratch are called "forever loops"</a:t>
            </a:r>
          </a:p>
          <a:p>
            <a:r>
              <a:rPr lang="en-US">
                <a:latin typeface="Century Gothic"/>
              </a:rPr>
              <a:t>Example:</a:t>
            </a:r>
          </a:p>
          <a:p>
            <a:pPr lvl="1"/>
            <a:r>
              <a:rPr lang="en-US">
                <a:latin typeface="Century Gothic"/>
              </a:rPr>
              <a:t>"While you keep getting A's, your GPA will continue to increase."</a:t>
            </a:r>
          </a:p>
          <a:p>
            <a:pPr lvl="1"/>
            <a:r>
              <a:rPr lang="en-US">
                <a:latin typeface="Century Gothic"/>
              </a:rPr>
              <a:t>"While the speed is not less than 0, the object will continuously move 'speed' amount of steps and the speed will change by –0.075. Once the speed is equal to or less than 0, the object will stop moving."</a:t>
            </a:r>
          </a:p>
        </p:txBody>
      </p:sp>
      <p:pic>
        <p:nvPicPr>
          <p:cNvPr id="4" name="Picture 4" descr="A picture containing screenshot, text&#10;&#10;Description generated with very high confidence">
            <a:extLst>
              <a:ext uri="{FF2B5EF4-FFF2-40B4-BE49-F238E27FC236}">
                <a16:creationId xmlns:a16="http://schemas.microsoft.com/office/drawing/2014/main" id="{9622C002-3484-42EA-8F5E-9913CA48BC6D}"/>
              </a:ext>
            </a:extLst>
          </p:cNvPr>
          <p:cNvPicPr>
            <a:picLocks noGrp="1" noChangeAspect="1"/>
          </p:cNvPicPr>
          <p:nvPr>
            <p:ph sz="half" idx="2"/>
          </p:nvPr>
        </p:nvPicPr>
        <p:blipFill>
          <a:blip r:embed="rId3"/>
          <a:stretch>
            <a:fillRect/>
          </a:stretch>
        </p:blipFill>
        <p:spPr>
          <a:xfrm>
            <a:off x="6798918" y="2011680"/>
            <a:ext cx="4178100" cy="4160520"/>
          </a:xfrm>
        </p:spPr>
      </p:pic>
    </p:spTree>
    <p:extLst>
      <p:ext uri="{BB962C8B-B14F-4D97-AF65-F5344CB8AC3E}">
        <p14:creationId xmlns:p14="http://schemas.microsoft.com/office/powerpoint/2010/main" val="2720835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4A7EF-98B6-40DD-88F8-4F31724B8B27}"/>
              </a:ext>
            </a:extLst>
          </p:cNvPr>
          <p:cNvSpPr>
            <a:spLocks noGrp="1"/>
          </p:cNvSpPr>
          <p:nvPr>
            <p:ph type="title"/>
          </p:nvPr>
        </p:nvSpPr>
        <p:spPr/>
        <p:txBody>
          <a:bodyPr/>
          <a:lstStyle/>
          <a:p>
            <a:r>
              <a:rPr lang="en-US"/>
              <a:t>MAKEY MAKEY POOL</a:t>
            </a:r>
          </a:p>
        </p:txBody>
      </p:sp>
      <p:pic>
        <p:nvPicPr>
          <p:cNvPr id="51" name="Picture 51" descr="A screenshot of a cell phone&#10;&#10;Description generated with very high confidence">
            <a:extLst>
              <a:ext uri="{FF2B5EF4-FFF2-40B4-BE49-F238E27FC236}">
                <a16:creationId xmlns:a16="http://schemas.microsoft.com/office/drawing/2014/main" id="{A692491C-7A4E-45BF-BAF7-0D855495C431}"/>
              </a:ext>
            </a:extLst>
          </p:cNvPr>
          <p:cNvPicPr>
            <a:picLocks noGrp="1" noChangeAspect="1"/>
          </p:cNvPicPr>
          <p:nvPr>
            <p:ph sz="half" idx="1"/>
          </p:nvPr>
        </p:nvPicPr>
        <p:blipFill>
          <a:blip r:embed="rId2"/>
          <a:stretch>
            <a:fillRect/>
          </a:stretch>
        </p:blipFill>
        <p:spPr>
          <a:xfrm>
            <a:off x="1249391" y="2011680"/>
            <a:ext cx="4115379" cy="4160520"/>
          </a:xfrm>
        </p:spPr>
      </p:pic>
      <p:sp>
        <p:nvSpPr>
          <p:cNvPr id="50" name="Content Placeholder 49">
            <a:extLst>
              <a:ext uri="{FF2B5EF4-FFF2-40B4-BE49-F238E27FC236}">
                <a16:creationId xmlns:a16="http://schemas.microsoft.com/office/drawing/2014/main" id="{4400C705-5494-4C06-B386-FF52DEF9923B}"/>
              </a:ext>
            </a:extLst>
          </p:cNvPr>
          <p:cNvSpPr>
            <a:spLocks noGrp="1"/>
          </p:cNvSpPr>
          <p:nvPr>
            <p:ph sz="half" idx="2"/>
          </p:nvPr>
        </p:nvSpPr>
        <p:spPr/>
        <p:txBody>
          <a:bodyPr vert="horz" lIns="91440" tIns="45720" rIns="91440" bIns="45720" rtlCol="0" anchor="t">
            <a:normAutofit/>
          </a:bodyPr>
          <a:lstStyle/>
          <a:p>
            <a:r>
              <a:rPr lang="en-US" b="1"/>
              <a:t>Makey Makey Pool is simple pool game</a:t>
            </a:r>
          </a:p>
          <a:p>
            <a:endParaRPr lang="en-US"/>
          </a:p>
          <a:p>
            <a:endParaRPr lang="en-US"/>
          </a:p>
          <a:p>
            <a:r>
              <a:rPr lang="en-US">
                <a:ea typeface="+mn-lt"/>
                <a:cs typeface="+mn-lt"/>
                <a:hlinkClick r:id="rId3"/>
              </a:rPr>
              <a:t>Link to the Scratch Page</a:t>
            </a:r>
            <a:endParaRPr lang="en-US">
              <a:ea typeface="+mn-lt"/>
              <a:cs typeface="+mn-lt"/>
            </a:endParaRPr>
          </a:p>
          <a:p>
            <a:endParaRPr lang="en-US"/>
          </a:p>
          <a:p>
            <a:r>
              <a:rPr lang="en-US">
                <a:ea typeface="+mn-lt"/>
                <a:cs typeface="+mn-lt"/>
                <a:hlinkClick r:id="rId4"/>
              </a:rPr>
              <a:t>Level 1 Video</a:t>
            </a:r>
            <a:r>
              <a:rPr lang="en-US">
                <a:ea typeface="+mn-lt"/>
                <a:cs typeface="+mn-lt"/>
              </a:rPr>
              <a:t> </a:t>
            </a:r>
            <a:endParaRPr lang="en-US"/>
          </a:p>
        </p:txBody>
      </p:sp>
    </p:spTree>
    <p:extLst>
      <p:ext uri="{BB962C8B-B14F-4D97-AF65-F5344CB8AC3E}">
        <p14:creationId xmlns:p14="http://schemas.microsoft.com/office/powerpoint/2010/main" val="260984929"/>
      </p:ext>
    </p:extLst>
  </p:cSld>
  <p:clrMapOvr>
    <a:masterClrMapping/>
  </p:clrMapOvr>
</p:sld>
</file>

<file path=ppt/theme/theme1.xml><?xml version="1.0" encoding="utf-8"?>
<a:theme xmlns:a="http://schemas.openxmlformats.org/drawingml/2006/main" name="BrushVTI">
  <a:themeElements>
    <a:clrScheme name="AnalogousFromLightSeedLeftStep">
      <a:dk1>
        <a:srgbClr val="000000"/>
      </a:dk1>
      <a:lt1>
        <a:srgbClr val="FFFFFF"/>
      </a:lt1>
      <a:dk2>
        <a:srgbClr val="242A41"/>
      </a:dk2>
      <a:lt2>
        <a:srgbClr val="E7E8E2"/>
      </a:lt2>
      <a:accent1>
        <a:srgbClr val="907BE1"/>
      </a:accent1>
      <a:accent2>
        <a:srgbClr val="5E78DB"/>
      </a:accent2>
      <a:accent3>
        <a:srgbClr val="5CABDB"/>
      </a:accent3>
      <a:accent4>
        <a:srgbClr val="4DB4AF"/>
      </a:accent4>
      <a:accent5>
        <a:srgbClr val="54B689"/>
      </a:accent5>
      <a:accent6>
        <a:srgbClr val="4EB85B"/>
      </a:accent6>
      <a:hlink>
        <a:srgbClr val="7D8852"/>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4E07B697-09F3-436A-9FDC-1D213D99C136}">
  <ds:schemaRefs>
    <ds:schemaRef ds:uri="http://schemas.microsoft.com/sharepoint/v3/contenttype/forms"/>
  </ds:schemaRefs>
</ds:datastoreItem>
</file>

<file path=customXml/itemProps2.xml><?xml version="1.0" encoding="utf-8"?>
<ds:datastoreItem xmlns:ds="http://schemas.openxmlformats.org/officeDocument/2006/customXml" ds:itemID="{8F2E0BB3-B952-4E86-A52F-6D973C40117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5B3AB5F-93E7-41CC-84A1-3000031CCAE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8</Slides>
  <Notes>7</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BrushVTI</vt:lpstr>
      <vt:lpstr>Makey Your Shot</vt:lpstr>
      <vt:lpstr>Description of TAP program</vt:lpstr>
      <vt:lpstr>Project Description: MaKey MaKey Pool</vt:lpstr>
      <vt:lpstr>Technology Description: Scratch</vt:lpstr>
      <vt:lpstr>Technology Description: How Will It Be Used</vt:lpstr>
      <vt:lpstr>Project Goals: Teaching If-Statements</vt:lpstr>
      <vt:lpstr>Project Goals: Teaching While Loops</vt:lpstr>
      <vt:lpstr>MAKEY MAKEY POOL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Maker Design</dc:title>
  <dc:creator/>
  <cp:revision>4</cp:revision>
  <dcterms:created xsi:type="dcterms:W3CDTF">2020-02-27T17:40:38Z</dcterms:created>
  <dcterms:modified xsi:type="dcterms:W3CDTF">2020-04-26T22:19:39Z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