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2812D-6E6E-48D8-967A-2CDE278656B5}" type="datetimeFigureOut">
              <a:rPr lang="es-MX" smtClean="0"/>
              <a:t>02/06/2019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64968A-9BD1-4D0A-BB3F-A0833D79034C}" type="slidenum">
              <a:rPr lang="es-MX" smtClean="0"/>
              <a:t>‹Nº›</a:t>
            </a:fld>
            <a:endParaRPr lang="es-MX"/>
          </a:p>
        </p:txBody>
      </p:sp>
    </p:spTree>
    <p:extLst>
      <p:ext uri="{BB962C8B-B14F-4D97-AF65-F5344CB8AC3E}">
        <p14:creationId xmlns:p14="http://schemas.microsoft.com/office/powerpoint/2010/main" val="10458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C64968A-9BD1-4D0A-BB3F-A0833D79034C}" type="slidenum">
              <a:rPr lang="es-MX" smtClean="0"/>
              <a:t>11</a:t>
            </a:fld>
            <a:endParaRPr lang="es-MX"/>
          </a:p>
        </p:txBody>
      </p:sp>
    </p:spTree>
    <p:extLst>
      <p:ext uri="{BB962C8B-B14F-4D97-AF65-F5344CB8AC3E}">
        <p14:creationId xmlns:p14="http://schemas.microsoft.com/office/powerpoint/2010/main" val="90974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81CF79-6D7C-481B-AEEA-9ADE7AF8CBD9}" type="datetimeFigureOut">
              <a:rPr lang="es-MX" smtClean="0"/>
              <a:t>02/06/2019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4721AF-EE40-40F2-91D7-F9E2887BD1AD}" type="slidenum">
              <a:rPr lang="es-MX" smtClean="0"/>
              <a:t>‹Nº›</a:t>
            </a:fld>
            <a:endParaRPr lang="es-MX"/>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D81CF79-6D7C-481B-AEEA-9ADE7AF8CBD9}" type="datetimeFigureOut">
              <a:rPr lang="es-MX" smtClean="0"/>
              <a:t>02/06/2019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4721AF-EE40-40F2-91D7-F9E2887BD1AD}"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D81CF79-6D7C-481B-AEEA-9ADE7AF8CBD9}" type="datetimeFigureOut">
              <a:rPr lang="es-MX" smtClean="0"/>
              <a:t>02/06/2019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4721AF-EE40-40F2-91D7-F9E2887BD1AD}"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D81CF79-6D7C-481B-AEEA-9ADE7AF8CBD9}" type="datetimeFigureOut">
              <a:rPr lang="es-MX" smtClean="0"/>
              <a:t>02/06/2019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4721AF-EE40-40F2-91D7-F9E2887BD1AD}"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D81CF79-6D7C-481B-AEEA-9ADE7AF8CBD9}" type="datetimeFigureOut">
              <a:rPr lang="es-MX" smtClean="0"/>
              <a:t>02/06/2019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4721AF-EE40-40F2-91D7-F9E2887BD1AD}" type="slidenum">
              <a:rPr lang="es-MX" smtClean="0"/>
              <a:t>‹Nº›</a:t>
            </a:fld>
            <a:endParaRPr lang="es-MX"/>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0D81CF79-6D7C-481B-AEEA-9ADE7AF8CBD9}" type="datetimeFigureOut">
              <a:rPr lang="es-MX" smtClean="0"/>
              <a:t>02/06/2019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4721AF-EE40-40F2-91D7-F9E2887BD1AD}"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0D81CF79-6D7C-481B-AEEA-9ADE7AF8CBD9}" type="datetimeFigureOut">
              <a:rPr lang="es-MX" smtClean="0"/>
              <a:t>02/06/2019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64721AF-EE40-40F2-91D7-F9E2887BD1AD}" type="slidenum">
              <a:rPr lang="es-MX" smtClean="0"/>
              <a:t>‹Nº›</a:t>
            </a:fld>
            <a:endParaRPr lang="es-MX"/>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D81CF79-6D7C-481B-AEEA-9ADE7AF8CBD9}" type="datetimeFigureOut">
              <a:rPr lang="es-MX" smtClean="0"/>
              <a:t>02/06/2019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64721AF-EE40-40F2-91D7-F9E2887BD1AD}"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1CF79-6D7C-481B-AEEA-9ADE7AF8CBD9}" type="datetimeFigureOut">
              <a:rPr lang="es-MX" smtClean="0"/>
              <a:t>02/06/2019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64721AF-EE40-40F2-91D7-F9E2887BD1AD}"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D81CF79-6D7C-481B-AEEA-9ADE7AF8CBD9}" type="datetimeFigureOut">
              <a:rPr lang="es-MX" smtClean="0"/>
              <a:t>02/06/2019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4721AF-EE40-40F2-91D7-F9E2887BD1AD}" type="slidenum">
              <a:rPr lang="es-MX" smtClean="0"/>
              <a:t>‹Nº›</a:t>
            </a:fld>
            <a:endParaRPr lang="es-MX"/>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D81CF79-6D7C-481B-AEEA-9ADE7AF8CBD9}" type="datetimeFigureOut">
              <a:rPr lang="es-MX" smtClean="0"/>
              <a:t>02/06/2019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4721AF-EE40-40F2-91D7-F9E2887BD1AD}"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D81CF79-6D7C-481B-AEEA-9ADE7AF8CBD9}" type="datetimeFigureOut">
              <a:rPr lang="es-MX" smtClean="0"/>
              <a:t>02/06/2019</a:t>
            </a:fld>
            <a:endParaRPr lang="es-MX"/>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MX"/>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964721AF-EE40-40F2-91D7-F9E2887BD1AD}" type="slidenum">
              <a:rPr lang="es-MX" smtClean="0"/>
              <a:t>‹Nº›</a:t>
            </a:fld>
            <a:endParaRPr lang="es-MX"/>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23728" y="1213009"/>
            <a:ext cx="5231239" cy="1754326"/>
          </a:xfrm>
          <a:prstGeom prst="rect">
            <a:avLst/>
          </a:prstGeom>
          <a:noFill/>
        </p:spPr>
        <p:txBody>
          <a:bodyPr wrap="none" lIns="91440" tIns="45720" rIns="91440" bIns="45720">
            <a:spAutoFit/>
          </a:bodyPr>
          <a:lstStyle/>
          <a:p>
            <a:pPr algn="ctr"/>
            <a:r>
              <a:rPr lang="es-E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Repositorio </a:t>
            </a:r>
          </a:p>
          <a:p>
            <a:pPr algn="ctr"/>
            <a:r>
              <a:rPr lang="es-E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Grupo:605 </a:t>
            </a:r>
            <a:endParaRPr lang="es-E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4 Rectángulo"/>
          <p:cNvSpPr/>
          <p:nvPr/>
        </p:nvSpPr>
        <p:spPr>
          <a:xfrm>
            <a:off x="809312" y="3215473"/>
            <a:ext cx="6326412" cy="1569660"/>
          </a:xfrm>
          <a:prstGeom prst="rect">
            <a:avLst/>
          </a:prstGeom>
          <a:noFill/>
        </p:spPr>
        <p:txBody>
          <a:bodyPr wrap="none" lIns="91440" tIns="45720" rIns="91440" bIns="45720">
            <a:spAutoFit/>
          </a:bodyPr>
          <a:lstStyle/>
          <a:p>
            <a:pPr algn="ctr"/>
            <a:r>
              <a:rPr lang="es-E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Vite Hernández Karen Viridiana</a:t>
            </a:r>
          </a:p>
          <a:p>
            <a:pPr algn="ctr"/>
            <a:r>
              <a:rPr lang="es-E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Barroso Martínez Margarita </a:t>
            </a:r>
          </a:p>
          <a:p>
            <a:pPr algn="ctr"/>
            <a:r>
              <a:rPr lang="es-E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Villanueva Martínez Luis Gabriel</a:t>
            </a:r>
          </a:p>
          <a:p>
            <a:pPr algn="ctr"/>
            <a:r>
              <a:rPr lang="es-E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s-E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27197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5" y="908720"/>
            <a:ext cx="7992888" cy="2677656"/>
          </a:xfrm>
          <a:prstGeom prst="rect">
            <a:avLst/>
          </a:prstGeom>
          <a:noFill/>
        </p:spPr>
        <p:txBody>
          <a:bodyPr wrap="square" rtlCol="0">
            <a:spAutoFit/>
          </a:bodyPr>
          <a:lstStyle/>
          <a:p>
            <a:r>
              <a:rPr lang="es-MX" sz="2800" dirty="0" smtClean="0">
                <a:latin typeface="Arial Narrow" panose="020B0606020202030204" pitchFamily="34" charset="0"/>
              </a:rPr>
              <a:t>Plagio </a:t>
            </a:r>
          </a:p>
          <a:p>
            <a:r>
              <a:rPr lang="es-MX" sz="2800" dirty="0" smtClean="0">
                <a:latin typeface="Arial Narrow" panose="020B0606020202030204" pitchFamily="34" charset="0"/>
              </a:rPr>
              <a:t>Podemos eludir situaciones de plagio evitando:</a:t>
            </a:r>
          </a:p>
          <a:p>
            <a:r>
              <a:rPr lang="es-MX" sz="2800" dirty="0" smtClean="0">
                <a:latin typeface="Arial Narrow" panose="020B0606020202030204" pitchFamily="34" charset="0"/>
              </a:rPr>
              <a:t>Repetir un texto sin hacer referencias del autor </a:t>
            </a:r>
          </a:p>
          <a:p>
            <a:r>
              <a:rPr lang="es-MX" sz="2800" dirty="0" smtClean="0">
                <a:latin typeface="Arial Narrow" panose="020B0606020202030204" pitchFamily="34" charset="0"/>
              </a:rPr>
              <a:t>Parafrasear un texto, una idea cambiando la forma de expresión </a:t>
            </a:r>
          </a:p>
          <a:p>
            <a:endParaRPr lang="es-MX" sz="2800" dirty="0">
              <a:latin typeface="Arial Narrow" panose="020B0606020202030204" pitchFamily="34" charset="0"/>
            </a:endParaRPr>
          </a:p>
        </p:txBody>
      </p:sp>
      <p:sp>
        <p:nvSpPr>
          <p:cNvPr id="3" name="2 CuadroTexto"/>
          <p:cNvSpPr txBox="1"/>
          <p:nvPr/>
        </p:nvSpPr>
        <p:spPr>
          <a:xfrm>
            <a:off x="683568" y="3429000"/>
            <a:ext cx="7848873" cy="954107"/>
          </a:xfrm>
          <a:prstGeom prst="rect">
            <a:avLst/>
          </a:prstGeom>
          <a:noFill/>
        </p:spPr>
        <p:txBody>
          <a:bodyPr wrap="square" rtlCol="0">
            <a:spAutoFit/>
          </a:bodyPr>
          <a:lstStyle/>
          <a:p>
            <a:r>
              <a:rPr lang="es-MX" sz="2800" dirty="0" smtClean="0">
                <a:latin typeface="Arial Narrow" panose="020B0606020202030204" pitchFamily="34" charset="0"/>
              </a:rPr>
              <a:t>No es plagio cuando se utiliza la información proporcionando datos de su  procedencia, citando la fuente </a:t>
            </a:r>
            <a:endParaRPr lang="es-MX" sz="2800" dirty="0">
              <a:latin typeface="Arial Narrow" panose="020B0606020202030204" pitchFamily="34" charset="0"/>
            </a:endParaRPr>
          </a:p>
        </p:txBody>
      </p:sp>
    </p:spTree>
    <p:extLst>
      <p:ext uri="{BB962C8B-B14F-4D97-AF65-F5344CB8AC3E}">
        <p14:creationId xmlns:p14="http://schemas.microsoft.com/office/powerpoint/2010/main" val="208131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301816" y="476672"/>
            <a:ext cx="4298997" cy="769441"/>
          </a:xfrm>
          <a:prstGeom prst="rect">
            <a:avLst/>
          </a:prstGeom>
          <a:noFill/>
        </p:spPr>
        <p:txBody>
          <a:bodyPr wrap="none" lIns="91440" tIns="45720" rIns="91440" bIns="45720">
            <a:spAutoFit/>
          </a:bodyPr>
          <a:lstStyle/>
          <a:p>
            <a:pPr algn="ctr"/>
            <a:r>
              <a:rPr lang="es-E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Repositorio </a:t>
            </a:r>
            <a:endParaRPr lang="es-E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2 CuadroTexto"/>
          <p:cNvSpPr txBox="1"/>
          <p:nvPr/>
        </p:nvSpPr>
        <p:spPr>
          <a:xfrm>
            <a:off x="827584" y="1282356"/>
            <a:ext cx="7272808" cy="4893647"/>
          </a:xfrm>
          <a:prstGeom prst="rect">
            <a:avLst/>
          </a:prstGeom>
          <a:noFill/>
        </p:spPr>
        <p:txBody>
          <a:bodyPr wrap="square" rtlCol="0">
            <a:spAutoFit/>
          </a:bodyPr>
          <a:lstStyle/>
          <a:p>
            <a:r>
              <a:rPr lang="es-MX" sz="2400" dirty="0" smtClean="0"/>
              <a:t>El Repositorio Digital UPCT es un depósito de documentos digitales, cuyo objetivo es organizar, almacenar, preservar y difundir en modo de acceso abierto (Open Access) la producción intelectual resultante de la actividad académica e investigadora de la comunidad universitaria de la UPCT con los objetivos de:</a:t>
            </a:r>
            <a:endParaRPr lang="es-MX" dirty="0" smtClean="0"/>
          </a:p>
          <a:p>
            <a:r>
              <a:rPr lang="es-MX" sz="2400" dirty="0" smtClean="0"/>
              <a:t>* Integrar, conservar y preservar la producción intelectual de la UPCT</a:t>
            </a:r>
          </a:p>
          <a:p>
            <a:r>
              <a:rPr lang="es-MX" sz="2400" dirty="0" smtClean="0"/>
              <a:t>* Aumentar la visibilidad de la obra, del autor y de la universidad</a:t>
            </a:r>
          </a:p>
          <a:p>
            <a:r>
              <a:rPr lang="es-MX" sz="2400" dirty="0" smtClean="0"/>
              <a:t>* Aumentar el impacto de la producción científica disponible en red</a:t>
            </a:r>
          </a:p>
          <a:p>
            <a:r>
              <a:rPr lang="es-MX" sz="2400" dirty="0" smtClean="0"/>
              <a:t>* Proporcionar acceso a la información de forma gratuita</a:t>
            </a:r>
            <a:endParaRPr lang="es-MX" dirty="0"/>
          </a:p>
        </p:txBody>
      </p:sp>
    </p:spTree>
    <p:extLst>
      <p:ext uri="{BB962C8B-B14F-4D97-AF65-F5344CB8AC3E}">
        <p14:creationId xmlns:p14="http://schemas.microsoft.com/office/powerpoint/2010/main" val="197588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476672"/>
            <a:ext cx="7322922" cy="1323439"/>
          </a:xfrm>
          <a:prstGeom prst="rect">
            <a:avLst/>
          </a:prstGeom>
          <a:noFill/>
        </p:spPr>
        <p:txBody>
          <a:bodyPr wrap="square" lIns="91440" tIns="45720" rIns="91440" bIns="45720">
            <a:spAutoFit/>
          </a:bodyPr>
          <a:lstStyle/>
          <a:p>
            <a:pPr algn="ctr"/>
            <a:r>
              <a:rPr lang="es-E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Metodología para hacer un ensayo </a:t>
            </a:r>
            <a:endParaRPr lang="es-E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907882" y="2132856"/>
            <a:ext cx="1903085" cy="3539430"/>
          </a:xfrm>
          <a:prstGeom prst="rect">
            <a:avLst/>
          </a:prstGeom>
          <a:noFill/>
        </p:spPr>
        <p:txBody>
          <a:bodyPr wrap="none" rtlCol="0">
            <a:spAutoFit/>
          </a:bodyPr>
          <a:lstStyle/>
          <a:p>
            <a:r>
              <a:rPr lang="es-MX" sz="2800" dirty="0" smtClean="0">
                <a:latin typeface="Arial Narrow" panose="020B0606020202030204" pitchFamily="34" charset="0"/>
              </a:rPr>
              <a:t>Pasos </a:t>
            </a:r>
          </a:p>
          <a:p>
            <a:r>
              <a:rPr lang="es-MX" sz="2800" dirty="0" smtClean="0">
                <a:latin typeface="Arial Narrow" panose="020B0606020202030204" pitchFamily="34" charset="0"/>
              </a:rPr>
              <a:t>Preparación </a:t>
            </a:r>
          </a:p>
          <a:p>
            <a:r>
              <a:rPr lang="es-MX" sz="2800" dirty="0" smtClean="0">
                <a:latin typeface="Arial Narrow" panose="020B0606020202030204" pitchFamily="34" charset="0"/>
              </a:rPr>
              <a:t>Investigación</a:t>
            </a:r>
          </a:p>
          <a:p>
            <a:r>
              <a:rPr lang="es-MX" sz="2800" dirty="0" smtClean="0">
                <a:latin typeface="Arial Narrow" panose="020B0606020202030204" pitchFamily="34" charset="0"/>
              </a:rPr>
              <a:t>Plan </a:t>
            </a:r>
          </a:p>
          <a:p>
            <a:r>
              <a:rPr lang="es-MX" sz="2800" dirty="0" smtClean="0">
                <a:latin typeface="Arial Narrow" panose="020B0606020202030204" pitchFamily="34" charset="0"/>
              </a:rPr>
              <a:t>Incubación </a:t>
            </a:r>
          </a:p>
          <a:p>
            <a:r>
              <a:rPr lang="es-MX" sz="2800" dirty="0" smtClean="0">
                <a:latin typeface="Arial Narrow" panose="020B0606020202030204" pitchFamily="34" charset="0"/>
              </a:rPr>
              <a:t>Importancia </a:t>
            </a:r>
          </a:p>
          <a:p>
            <a:r>
              <a:rPr lang="es-MX" sz="2800" dirty="0" smtClean="0">
                <a:latin typeface="Arial Narrow" panose="020B0606020202030204" pitchFamily="34" charset="0"/>
              </a:rPr>
              <a:t>Escritura </a:t>
            </a:r>
          </a:p>
          <a:p>
            <a:r>
              <a:rPr lang="es-MX" sz="2800" dirty="0" smtClean="0">
                <a:latin typeface="Arial Narrow" panose="020B0606020202030204" pitchFamily="34" charset="0"/>
              </a:rPr>
              <a:t>Revisión </a:t>
            </a:r>
            <a:endParaRPr lang="es-MX" sz="2800" dirty="0">
              <a:latin typeface="Arial Narrow" panose="020B0606020202030204" pitchFamily="34" charset="0"/>
            </a:endParaRPr>
          </a:p>
        </p:txBody>
      </p:sp>
      <p:sp>
        <p:nvSpPr>
          <p:cNvPr id="4" name="3 CuadroTexto"/>
          <p:cNvSpPr txBox="1"/>
          <p:nvPr/>
        </p:nvSpPr>
        <p:spPr>
          <a:xfrm>
            <a:off x="934859" y="5565175"/>
            <a:ext cx="1657826" cy="523220"/>
          </a:xfrm>
          <a:prstGeom prst="rect">
            <a:avLst/>
          </a:prstGeom>
          <a:noFill/>
        </p:spPr>
        <p:txBody>
          <a:bodyPr wrap="none" rtlCol="0">
            <a:spAutoFit/>
          </a:bodyPr>
          <a:lstStyle/>
          <a:p>
            <a:r>
              <a:rPr lang="es-MX" sz="2800" dirty="0" smtClean="0">
                <a:latin typeface="Arial Narrow" panose="020B0606020202030204" pitchFamily="34" charset="0"/>
              </a:rPr>
              <a:t>Redacción </a:t>
            </a:r>
            <a:endParaRPr lang="es-MX" dirty="0">
              <a:latin typeface="Arial Narrow" panose="020B0606020202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340768"/>
            <a:ext cx="20574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42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545642"/>
            <a:ext cx="1873290" cy="140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899592" y="657562"/>
            <a:ext cx="4023729"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Metodología  </a:t>
            </a:r>
            <a:endParaRPr lang="es-E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2 CuadroTexto"/>
          <p:cNvSpPr txBox="1"/>
          <p:nvPr/>
        </p:nvSpPr>
        <p:spPr>
          <a:xfrm>
            <a:off x="868827" y="1527040"/>
            <a:ext cx="5647389" cy="954107"/>
          </a:xfrm>
          <a:prstGeom prst="rect">
            <a:avLst/>
          </a:prstGeom>
          <a:noFill/>
        </p:spPr>
        <p:txBody>
          <a:bodyPr wrap="square" rtlCol="0">
            <a:spAutoFit/>
          </a:bodyPr>
          <a:lstStyle/>
          <a:p>
            <a:r>
              <a:rPr lang="es-MX" sz="2800" dirty="0" smtClean="0">
                <a:latin typeface="Arial Narrow" panose="020B0606020202030204" pitchFamily="34" charset="0"/>
              </a:rPr>
              <a:t>Procesos que lleva una investigación o un proyecto </a:t>
            </a:r>
            <a:endParaRPr lang="es-MX" sz="2800" dirty="0">
              <a:latin typeface="Arial Narrow" panose="020B0606020202030204" pitchFamily="34" charset="0"/>
            </a:endParaRPr>
          </a:p>
        </p:txBody>
      </p:sp>
      <p:sp>
        <p:nvSpPr>
          <p:cNvPr id="4" name="3 Rectángulo"/>
          <p:cNvSpPr/>
          <p:nvPr/>
        </p:nvSpPr>
        <p:spPr>
          <a:xfrm>
            <a:off x="868827" y="2636912"/>
            <a:ext cx="1999265" cy="707886"/>
          </a:xfrm>
          <a:prstGeom prst="rect">
            <a:avLst/>
          </a:prstGeom>
          <a:noFill/>
        </p:spPr>
        <p:txBody>
          <a:bodyPr wrap="none" lIns="91440" tIns="45720" rIns="91440" bIns="45720">
            <a:spAutoFit/>
          </a:bodyPr>
          <a:lstStyle/>
          <a:p>
            <a:pPr algn="ctr"/>
            <a:r>
              <a:rPr lang="es-ES" sz="40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Ensayo </a:t>
            </a:r>
            <a:endParaRPr lang="es-E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5" name="4 CuadroTexto"/>
          <p:cNvSpPr txBox="1"/>
          <p:nvPr/>
        </p:nvSpPr>
        <p:spPr>
          <a:xfrm>
            <a:off x="909666" y="3344798"/>
            <a:ext cx="5705344" cy="523220"/>
          </a:xfrm>
          <a:prstGeom prst="rect">
            <a:avLst/>
          </a:prstGeom>
          <a:noFill/>
        </p:spPr>
        <p:txBody>
          <a:bodyPr wrap="none" rtlCol="0">
            <a:spAutoFit/>
          </a:bodyPr>
          <a:lstStyle/>
          <a:p>
            <a:r>
              <a:rPr lang="es-MX" sz="2800" dirty="0" smtClean="0">
                <a:latin typeface="Arial Narrow" panose="020B0606020202030204" pitchFamily="34" charset="0"/>
              </a:rPr>
              <a:t>Tipo de escrito que expone un argumento </a:t>
            </a:r>
            <a:endParaRPr lang="es-MX" sz="2800" dirty="0">
              <a:latin typeface="Arial Narrow" panose="020B0606020202030204" pitchFamily="34" charset="0"/>
            </a:endParaRPr>
          </a:p>
        </p:txBody>
      </p:sp>
      <p:sp>
        <p:nvSpPr>
          <p:cNvPr id="6" name="5 CuadroTexto"/>
          <p:cNvSpPr txBox="1"/>
          <p:nvPr/>
        </p:nvSpPr>
        <p:spPr>
          <a:xfrm>
            <a:off x="909666" y="4077072"/>
            <a:ext cx="2500941" cy="1815882"/>
          </a:xfrm>
          <a:prstGeom prst="rect">
            <a:avLst/>
          </a:prstGeom>
          <a:noFill/>
        </p:spPr>
        <p:txBody>
          <a:bodyPr wrap="none" rtlCol="0">
            <a:spAutoFit/>
          </a:bodyPr>
          <a:lstStyle/>
          <a:p>
            <a:r>
              <a:rPr lang="es-MX" sz="2800" dirty="0" smtClean="0">
                <a:latin typeface="Arial Narrow" panose="020B0606020202030204" pitchFamily="34" charset="0"/>
              </a:rPr>
              <a:t>Tipos de ensayo :</a:t>
            </a:r>
          </a:p>
          <a:p>
            <a:r>
              <a:rPr lang="es-MX" sz="2800" dirty="0" smtClean="0">
                <a:latin typeface="Arial Narrow" panose="020B0606020202030204" pitchFamily="34" charset="0"/>
              </a:rPr>
              <a:t>Expositivo </a:t>
            </a:r>
          </a:p>
          <a:p>
            <a:r>
              <a:rPr lang="es-MX" sz="2800" dirty="0" smtClean="0">
                <a:latin typeface="Arial Narrow" panose="020B0606020202030204" pitchFamily="34" charset="0"/>
              </a:rPr>
              <a:t>Argumentativo </a:t>
            </a:r>
          </a:p>
          <a:p>
            <a:r>
              <a:rPr lang="es-MX" sz="2800" dirty="0" smtClean="0">
                <a:latin typeface="Arial Narrow" panose="020B0606020202030204" pitchFamily="34" charset="0"/>
              </a:rPr>
              <a:t>Critico </a:t>
            </a:r>
            <a:endParaRPr lang="es-MX" sz="2800" dirty="0">
              <a:latin typeface="Arial Narrow" panose="020B0606020202030204" pitchFamily="34" charset="0"/>
            </a:endParaRPr>
          </a:p>
        </p:txBody>
      </p:sp>
    </p:spTree>
    <p:extLst>
      <p:ext uri="{BB962C8B-B14F-4D97-AF65-F5344CB8AC3E}">
        <p14:creationId xmlns:p14="http://schemas.microsoft.com/office/powerpoint/2010/main" val="176511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99592" y="692696"/>
            <a:ext cx="1869423" cy="1815882"/>
          </a:xfrm>
          <a:prstGeom prst="rect">
            <a:avLst/>
          </a:prstGeom>
          <a:noFill/>
        </p:spPr>
        <p:txBody>
          <a:bodyPr wrap="none" rtlCol="0">
            <a:spAutoFit/>
          </a:bodyPr>
          <a:lstStyle/>
          <a:p>
            <a:r>
              <a:rPr lang="es-MX" sz="2800" dirty="0" smtClean="0">
                <a:latin typeface="Arial Narrow" panose="020B0606020202030204" pitchFamily="34" charset="0"/>
              </a:rPr>
              <a:t>Estructura: </a:t>
            </a:r>
          </a:p>
          <a:p>
            <a:r>
              <a:rPr lang="es-MX" sz="2800" dirty="0" smtClean="0">
                <a:latin typeface="Arial Narrow" panose="020B0606020202030204" pitchFamily="34" charset="0"/>
              </a:rPr>
              <a:t>Introducción </a:t>
            </a:r>
          </a:p>
          <a:p>
            <a:r>
              <a:rPr lang="es-MX" sz="2800" dirty="0" smtClean="0">
                <a:latin typeface="Arial Narrow" panose="020B0606020202030204" pitchFamily="34" charset="0"/>
              </a:rPr>
              <a:t>Desarrollo </a:t>
            </a:r>
          </a:p>
          <a:p>
            <a:r>
              <a:rPr lang="es-MX" sz="2800" dirty="0" smtClean="0">
                <a:latin typeface="Arial Narrow" panose="020B0606020202030204" pitchFamily="34" charset="0"/>
              </a:rPr>
              <a:t>Conclusión  </a:t>
            </a:r>
            <a:endParaRPr lang="es-MX" sz="2800" dirty="0">
              <a:latin typeface="Arial Narrow" panose="020B0606020202030204" pitchFamily="34" charset="0"/>
            </a:endParaRPr>
          </a:p>
        </p:txBody>
      </p:sp>
      <p:sp>
        <p:nvSpPr>
          <p:cNvPr id="2" name="1 CuadroTexto"/>
          <p:cNvSpPr txBox="1"/>
          <p:nvPr/>
        </p:nvSpPr>
        <p:spPr>
          <a:xfrm>
            <a:off x="908178" y="3068960"/>
            <a:ext cx="7383753" cy="954107"/>
          </a:xfrm>
          <a:prstGeom prst="rect">
            <a:avLst/>
          </a:prstGeom>
          <a:noFill/>
        </p:spPr>
        <p:txBody>
          <a:bodyPr wrap="none" rtlCol="0">
            <a:spAutoFit/>
          </a:bodyPr>
          <a:lstStyle/>
          <a:p>
            <a:r>
              <a:rPr lang="es-MX" sz="2800" dirty="0" smtClean="0">
                <a:latin typeface="Arial Narrow" panose="020B0606020202030204" pitchFamily="34" charset="0"/>
              </a:rPr>
              <a:t>Sistema </a:t>
            </a:r>
            <a:r>
              <a:rPr lang="es-MX" sz="2800" dirty="0" err="1" smtClean="0">
                <a:latin typeface="Arial Narrow" panose="020B0606020202030204" pitchFamily="34" charset="0"/>
              </a:rPr>
              <a:t>erudityu</a:t>
            </a:r>
            <a:endParaRPr lang="es-MX" sz="2800" dirty="0">
              <a:latin typeface="Arial Narrow" panose="020B0606020202030204" pitchFamily="34" charset="0"/>
            </a:endParaRPr>
          </a:p>
          <a:p>
            <a:r>
              <a:rPr lang="es-MX" sz="2800" dirty="0" smtClean="0">
                <a:latin typeface="Arial Narrow" panose="020B0606020202030204" pitchFamily="34" charset="0"/>
              </a:rPr>
              <a:t>No esta apegado a ninguna disciplina es casi personal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626570"/>
            <a:ext cx="21240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7547"/>
          <a:stretch/>
        </p:blipFill>
        <p:spPr bwMode="auto">
          <a:xfrm>
            <a:off x="3666604" y="4245429"/>
            <a:ext cx="1866900" cy="1773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57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548680"/>
            <a:ext cx="7205819" cy="923330"/>
          </a:xfrm>
          <a:prstGeom prst="rect">
            <a:avLst/>
          </a:prstGeom>
          <a:noFill/>
        </p:spPr>
        <p:txBody>
          <a:bodyPr wrap="none" lIns="91440" tIns="45720" rIns="91440" bIns="45720">
            <a:spAutoFit/>
          </a:bodyPr>
          <a:lstStyle/>
          <a:p>
            <a:pPr algn="ctr"/>
            <a:r>
              <a:rPr lang="es-E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Elaboración del ensayo </a:t>
            </a:r>
            <a:endParaRPr lang="es-E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2 CuadroTexto"/>
          <p:cNvSpPr txBox="1"/>
          <p:nvPr/>
        </p:nvSpPr>
        <p:spPr>
          <a:xfrm>
            <a:off x="1043608" y="1772815"/>
            <a:ext cx="5386411" cy="3970318"/>
          </a:xfrm>
          <a:prstGeom prst="rect">
            <a:avLst/>
          </a:prstGeom>
          <a:noFill/>
        </p:spPr>
        <p:txBody>
          <a:bodyPr wrap="none" rtlCol="0">
            <a:spAutoFit/>
          </a:bodyPr>
          <a:lstStyle/>
          <a:p>
            <a:pPr marL="342900" indent="-342900">
              <a:buAutoNum type="arabicPeriod"/>
            </a:pPr>
            <a:r>
              <a:rPr lang="es-MX" sz="2800" dirty="0" smtClean="0">
                <a:latin typeface="Arial Narrow" panose="020B0606020202030204" pitchFamily="34" charset="0"/>
              </a:rPr>
              <a:t>Elección del tema </a:t>
            </a:r>
          </a:p>
          <a:p>
            <a:pPr marL="342900" indent="-342900">
              <a:buAutoNum type="arabicPeriod"/>
            </a:pPr>
            <a:r>
              <a:rPr lang="es-MX" sz="2800" dirty="0" smtClean="0">
                <a:latin typeface="Arial Narrow" panose="020B0606020202030204" pitchFamily="34" charset="0"/>
              </a:rPr>
              <a:t>Localizar la información</a:t>
            </a:r>
          </a:p>
          <a:p>
            <a:r>
              <a:rPr lang="es-MX" sz="2800" dirty="0" smtClean="0">
                <a:latin typeface="Arial Narrow" panose="020B0606020202030204" pitchFamily="34" charset="0"/>
              </a:rPr>
              <a:t>Reglas, cita y referencia </a:t>
            </a:r>
          </a:p>
          <a:p>
            <a:r>
              <a:rPr lang="es-MX" sz="2800" dirty="0" smtClean="0">
                <a:latin typeface="Arial Narrow" panose="020B0606020202030204" pitchFamily="34" charset="0"/>
              </a:rPr>
              <a:t>3. Preparar tarjeta de referencias</a:t>
            </a:r>
          </a:p>
          <a:p>
            <a:r>
              <a:rPr lang="es-MX" sz="2800" dirty="0" smtClean="0">
                <a:latin typeface="Arial Narrow" panose="020B0606020202030204" pitchFamily="34" charset="0"/>
              </a:rPr>
              <a:t>Titulo </a:t>
            </a:r>
          </a:p>
          <a:p>
            <a:r>
              <a:rPr lang="es-MX" sz="2800" dirty="0" smtClean="0">
                <a:latin typeface="Arial Narrow" panose="020B0606020202030204" pitchFamily="34" charset="0"/>
              </a:rPr>
              <a:t>Nombre del autor </a:t>
            </a:r>
          </a:p>
          <a:p>
            <a:r>
              <a:rPr lang="es-MX" sz="2800" dirty="0" smtClean="0">
                <a:latin typeface="Arial Narrow" panose="020B0606020202030204" pitchFamily="34" charset="0"/>
              </a:rPr>
              <a:t>URL</a:t>
            </a:r>
          </a:p>
          <a:p>
            <a:r>
              <a:rPr lang="es-MX" sz="2800" dirty="0" smtClean="0">
                <a:latin typeface="Arial Narrow" panose="020B0606020202030204" pitchFamily="34" charset="0"/>
              </a:rPr>
              <a:t>Fecha en que se citaste la información  </a:t>
            </a:r>
          </a:p>
          <a:p>
            <a:r>
              <a:rPr lang="es-MX" sz="2800" dirty="0" smtClean="0">
                <a:latin typeface="Arial Narrow" panose="020B0606020202030204" pitchFamily="34" charset="0"/>
              </a:rPr>
              <a:t>   </a:t>
            </a:r>
            <a:endParaRPr lang="es-MX" dirty="0">
              <a:latin typeface="Arial Narrow" panose="020B0606020202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772815"/>
            <a:ext cx="30956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20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980728"/>
            <a:ext cx="5346144" cy="4832092"/>
          </a:xfrm>
          <a:prstGeom prst="rect">
            <a:avLst/>
          </a:prstGeom>
          <a:noFill/>
        </p:spPr>
        <p:txBody>
          <a:bodyPr wrap="none" rtlCol="0">
            <a:spAutoFit/>
          </a:bodyPr>
          <a:lstStyle/>
          <a:p>
            <a:r>
              <a:rPr lang="es-MX" sz="2800" dirty="0" smtClean="0">
                <a:latin typeface="Arial Narrow" panose="020B0606020202030204" pitchFamily="34" charset="0"/>
              </a:rPr>
              <a:t>4. Tarjeta de anotaciones </a:t>
            </a:r>
          </a:p>
          <a:p>
            <a:r>
              <a:rPr lang="es-MX" sz="2800" dirty="0" smtClean="0">
                <a:latin typeface="Arial Narrow" panose="020B0606020202030204" pitchFamily="34" charset="0"/>
              </a:rPr>
              <a:t>5. Preparar esquema </a:t>
            </a:r>
          </a:p>
          <a:p>
            <a:r>
              <a:rPr lang="es-MX" sz="2800" dirty="0" smtClean="0">
                <a:latin typeface="Arial Narrow" panose="020B0606020202030204" pitchFamily="34" charset="0"/>
              </a:rPr>
              <a:t>Primero tema </a:t>
            </a:r>
          </a:p>
          <a:p>
            <a:r>
              <a:rPr lang="es-MX" sz="2800" dirty="0" smtClean="0">
                <a:latin typeface="Arial Narrow" panose="020B0606020202030204" pitchFamily="34" charset="0"/>
              </a:rPr>
              <a:t>Subtema </a:t>
            </a:r>
          </a:p>
          <a:p>
            <a:r>
              <a:rPr lang="es-MX" sz="2800" dirty="0" err="1" smtClean="0">
                <a:latin typeface="Arial Narrow" panose="020B0606020202030204" pitchFamily="34" charset="0"/>
              </a:rPr>
              <a:t>Sudetalle</a:t>
            </a:r>
            <a:endParaRPr lang="es-MX" sz="2800" dirty="0" smtClean="0">
              <a:latin typeface="Arial Narrow" panose="020B0606020202030204" pitchFamily="34" charset="0"/>
            </a:endParaRPr>
          </a:p>
          <a:p>
            <a:r>
              <a:rPr lang="es-MX" sz="2800" dirty="0" smtClean="0">
                <a:latin typeface="Arial Narrow" panose="020B0606020202030204" pitchFamily="34" charset="0"/>
              </a:rPr>
              <a:t>Ideas principales </a:t>
            </a:r>
          </a:p>
          <a:p>
            <a:r>
              <a:rPr lang="es-MX" sz="2800" dirty="0" smtClean="0">
                <a:latin typeface="Arial Narrow" panose="020B0606020202030204" pitchFamily="34" charset="0"/>
              </a:rPr>
              <a:t>6. Borrador </a:t>
            </a:r>
          </a:p>
          <a:p>
            <a:r>
              <a:rPr lang="es-MX" sz="2800" dirty="0" smtClean="0">
                <a:latin typeface="Arial Narrow" panose="020B0606020202030204" pitchFamily="34" charset="0"/>
              </a:rPr>
              <a:t>7. Revisar el borrador final </a:t>
            </a:r>
          </a:p>
          <a:p>
            <a:r>
              <a:rPr lang="es-MX" sz="2800" dirty="0" smtClean="0">
                <a:latin typeface="Arial Narrow" panose="020B0606020202030204" pitchFamily="34" charset="0"/>
              </a:rPr>
              <a:t>8. Preparar cita de referencias </a:t>
            </a:r>
          </a:p>
          <a:p>
            <a:r>
              <a:rPr lang="es-MX" sz="2800" dirty="0" smtClean="0">
                <a:latin typeface="Arial Narrow" panose="020B0606020202030204" pitchFamily="34" charset="0"/>
              </a:rPr>
              <a:t>9. Preparar portada </a:t>
            </a:r>
          </a:p>
          <a:p>
            <a:r>
              <a:rPr lang="es-MX" sz="2800" dirty="0" smtClean="0">
                <a:latin typeface="Arial Narrow" panose="020B0606020202030204" pitchFamily="34" charset="0"/>
              </a:rPr>
              <a:t>Titulo ensayo, autor, fecha de entrega  </a:t>
            </a:r>
            <a:endParaRPr lang="es-MX" sz="2800" dirty="0">
              <a:latin typeface="Arial Narrow" panose="020B060602020203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836712"/>
            <a:ext cx="2990174" cy="2900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125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764704"/>
            <a:ext cx="5519460" cy="954107"/>
          </a:xfrm>
          <a:prstGeom prst="rect">
            <a:avLst/>
          </a:prstGeom>
          <a:noFill/>
        </p:spPr>
        <p:txBody>
          <a:bodyPr wrap="none" rtlCol="0">
            <a:spAutoFit/>
          </a:bodyPr>
          <a:lstStyle/>
          <a:p>
            <a:r>
              <a:rPr lang="es-MX" sz="2800" dirty="0" smtClean="0">
                <a:latin typeface="Arial Narrow" panose="020B0606020202030204" pitchFamily="34" charset="0"/>
              </a:rPr>
              <a:t>10. Lista de comprobación final</a:t>
            </a:r>
          </a:p>
          <a:p>
            <a:r>
              <a:rPr lang="es-MX" sz="2800" dirty="0" smtClean="0">
                <a:latin typeface="Arial Narrow" panose="020B0606020202030204" pitchFamily="34" charset="0"/>
              </a:rPr>
              <a:t>Ejemplo lista de criterios de evaluación   </a:t>
            </a:r>
            <a:endParaRPr lang="es-MX" sz="2800" dirty="0">
              <a:latin typeface="Arial Narrow" panose="020B060602020203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770" y="2132856"/>
            <a:ext cx="19907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99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5" y="500912"/>
            <a:ext cx="6598281" cy="830997"/>
          </a:xfrm>
          <a:prstGeom prst="rect">
            <a:avLst/>
          </a:prstGeom>
          <a:noFill/>
        </p:spPr>
        <p:txBody>
          <a:bodyPr wrap="none" lIns="91440" tIns="45720" rIns="91440" bIns="45720">
            <a:spAutoFit/>
          </a:bodyPr>
          <a:lstStyle/>
          <a:p>
            <a:pPr algn="ctr"/>
            <a:r>
              <a:rPr lang="es-ES" sz="48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Ensayo de investigación </a:t>
            </a:r>
            <a:endParaRPr lang="es-ES" sz="48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2 CuadroTexto"/>
          <p:cNvSpPr txBox="1"/>
          <p:nvPr/>
        </p:nvSpPr>
        <p:spPr>
          <a:xfrm>
            <a:off x="755576" y="1331909"/>
            <a:ext cx="7560841" cy="4832092"/>
          </a:xfrm>
          <a:prstGeom prst="rect">
            <a:avLst/>
          </a:prstGeom>
          <a:noFill/>
        </p:spPr>
        <p:txBody>
          <a:bodyPr wrap="square" rtlCol="0">
            <a:spAutoFit/>
          </a:bodyPr>
          <a:lstStyle/>
          <a:p>
            <a:r>
              <a:rPr lang="es-MX" sz="2800" dirty="0" smtClean="0">
                <a:latin typeface="Arial Narrow" panose="020B0606020202030204" pitchFamily="34" charset="0"/>
              </a:rPr>
              <a:t>El ensayo científico es un intento por acercarnos al entorno de un problema de investigación, generar una explicación de cómo el que escribe analiza el mundo en relación con la temática propuesta. Uno de los principales valores con que cuenta el ensayo en el campo de la ciencia es el uso de la expresión personal. La expresión personal para el caso de las ciencias se refiere a la responsabilidad en la exposición juiciosa sobre el entorno que el autor tiene, en este caso estamos hablando de una interpretación de la realidad de acuerdo a cómo el autor analiza las temáticas.</a:t>
            </a:r>
            <a:endParaRPr lang="es-MX" sz="2800" dirty="0">
              <a:latin typeface="Arial Narrow" panose="020B0606020202030204" pitchFamily="34" charset="0"/>
            </a:endParaRPr>
          </a:p>
        </p:txBody>
      </p:sp>
    </p:spTree>
    <p:extLst>
      <p:ext uri="{BB962C8B-B14F-4D97-AF65-F5344CB8AC3E}">
        <p14:creationId xmlns:p14="http://schemas.microsoft.com/office/powerpoint/2010/main" val="426338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620688"/>
            <a:ext cx="8493927" cy="830997"/>
          </a:xfrm>
          <a:prstGeom prst="rect">
            <a:avLst/>
          </a:prstGeom>
          <a:noFill/>
        </p:spPr>
        <p:txBody>
          <a:bodyPr wrap="none" lIns="91440" tIns="45720" rIns="91440" bIns="45720">
            <a:spAutoFit/>
          </a:bodyPr>
          <a:lstStyle/>
          <a:p>
            <a:pPr algn="ctr"/>
            <a:r>
              <a:rPr lang="es-ES"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Narrow" panose="020B0606020202030204" pitchFamily="34" charset="0"/>
              </a:rPr>
              <a:t>Uso ético de la información </a:t>
            </a:r>
            <a:endParaRPr lang="es-ES"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Narrow" panose="020B0606020202030204" pitchFamily="34" charset="0"/>
            </a:endParaRPr>
          </a:p>
        </p:txBody>
      </p:sp>
      <p:sp>
        <p:nvSpPr>
          <p:cNvPr id="3" name="2 CuadroTexto"/>
          <p:cNvSpPr txBox="1"/>
          <p:nvPr/>
        </p:nvSpPr>
        <p:spPr>
          <a:xfrm>
            <a:off x="611560" y="1772816"/>
            <a:ext cx="7560840" cy="2246769"/>
          </a:xfrm>
          <a:prstGeom prst="rect">
            <a:avLst/>
          </a:prstGeom>
          <a:noFill/>
        </p:spPr>
        <p:txBody>
          <a:bodyPr wrap="square" rtlCol="0">
            <a:spAutoFit/>
          </a:bodyPr>
          <a:lstStyle/>
          <a:p>
            <a:r>
              <a:rPr lang="es-MX" sz="2800" dirty="0" smtClean="0">
                <a:latin typeface="Arial Narrow" panose="020B0606020202030204" pitchFamily="34" charset="0"/>
              </a:rPr>
              <a:t>Conceptos RAE </a:t>
            </a:r>
          </a:p>
          <a:p>
            <a:r>
              <a:rPr lang="es-MX" sz="2800" dirty="0" smtClean="0">
                <a:latin typeface="Arial Narrow" panose="020B0606020202030204" pitchFamily="34" charset="0"/>
              </a:rPr>
              <a:t>Ética: conjunto de normas morales que rigen la conducta humana </a:t>
            </a:r>
          </a:p>
          <a:p>
            <a:r>
              <a:rPr lang="es-MX" sz="2800" dirty="0" smtClean="0">
                <a:latin typeface="Arial Narrow" panose="020B0606020202030204" pitchFamily="34" charset="0"/>
              </a:rPr>
              <a:t>Plagiar: copiar en lo sustancial obras ajenas, </a:t>
            </a:r>
            <a:r>
              <a:rPr lang="es-MX" sz="2800" dirty="0" err="1" smtClean="0">
                <a:latin typeface="Arial Narrow" panose="020B0606020202030204" pitchFamily="34" charset="0"/>
              </a:rPr>
              <a:t>dandolas</a:t>
            </a:r>
            <a:r>
              <a:rPr lang="es-MX" sz="2800" dirty="0" smtClean="0">
                <a:latin typeface="Arial Narrow" panose="020B0606020202030204" pitchFamily="34" charset="0"/>
              </a:rPr>
              <a:t> como propias  </a:t>
            </a:r>
            <a:endParaRPr lang="es-MX" sz="2800" dirty="0">
              <a:latin typeface="Arial Narrow" panose="020B0606020202030204" pitchFamily="34" charset="0"/>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759"/>
          <a:stretch/>
        </p:blipFill>
        <p:spPr bwMode="auto">
          <a:xfrm>
            <a:off x="3088603" y="4149080"/>
            <a:ext cx="3251808" cy="2020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776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88</TotalTime>
  <Words>438</Words>
  <Application>Microsoft Office PowerPoint</Application>
  <PresentationFormat>Presentación en pantalla (4:3)</PresentationFormat>
  <Paragraphs>71</Paragraphs>
  <Slides>11</Slides>
  <Notes>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NewsPrint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CASA</dc:creator>
  <cp:lastModifiedBy>CASA</cp:lastModifiedBy>
  <cp:revision>6</cp:revision>
  <dcterms:created xsi:type="dcterms:W3CDTF">2019-06-03T00:54:35Z</dcterms:created>
  <dcterms:modified xsi:type="dcterms:W3CDTF">2019-06-03T02:23:34Z</dcterms:modified>
</cp:coreProperties>
</file>