
<file path=[Content_Types].xml><?xml version="1.0" encoding="utf-8"?>
<Types xmlns="http://schemas.openxmlformats.org/package/2006/content-types">
  <Default Extension="jpeg" ContentType="image/jpeg"/>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67" r:id="rId6"/>
    <p:sldId id="268" r:id="rId7"/>
    <p:sldId id="269" r:id="rId8"/>
    <p:sldId id="270" r:id="rId9"/>
    <p:sldId id="258" r:id="rId10"/>
    <p:sldId id="259" r:id="rId11"/>
    <p:sldId id="281" r:id="rId12"/>
    <p:sldId id="282" r:id="rId13"/>
    <p:sldId id="283" r:id="rId14"/>
    <p:sldId id="284" r:id="rId15"/>
    <p:sldId id="275" r:id="rId16"/>
    <p:sldId id="276" r:id="rId17"/>
    <p:sldId id="277" r:id="rId18"/>
    <p:sldId id="278" r:id="rId19"/>
    <p:sldId id="279" r:id="rId20"/>
    <p:sldId id="294" r:id="rId21"/>
    <p:sldId id="28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timg"/>
          <p:cNvPicPr>
            <a:picLocks noChangeAspect="1"/>
          </p:cNvPicPr>
          <p:nvPr/>
        </p:nvPicPr>
        <p:blipFill>
          <a:blip r:embed="rId1"/>
          <a:stretch>
            <a:fillRect/>
          </a:stretch>
        </p:blipFill>
        <p:spPr>
          <a:xfrm>
            <a:off x="-2695575" y="-2848610"/>
            <a:ext cx="15253970" cy="9854565"/>
          </a:xfrm>
          <a:prstGeom prst="rect">
            <a:avLst/>
          </a:prstGeom>
        </p:spPr>
      </p:pic>
      <p:sp>
        <p:nvSpPr>
          <p:cNvPr id="2" name="标题 1"/>
          <p:cNvSpPr>
            <a:spLocks noGrp="1"/>
          </p:cNvSpPr>
          <p:nvPr>
            <p:ph type="ctrTitle"/>
          </p:nvPr>
        </p:nvSpPr>
        <p:spPr>
          <a:xfrm>
            <a:off x="4416425" y="-918527"/>
            <a:ext cx="9144000" cy="2387600"/>
          </a:xfrm>
        </p:spPr>
        <p:txBody>
          <a:bodyPr/>
          <a:p>
            <a:br>
              <a:rPr lang="zh-CN" altLang="en-US">
                <a:solidFill>
                  <a:srgbClr val="FF0000"/>
                </a:solidFill>
              </a:rPr>
            </a:br>
            <a:r>
              <a:rPr lang="en-US" altLang="zh-CN">
                <a:solidFill>
                  <a:srgbClr val="FF0000"/>
                </a:solidFill>
              </a:rPr>
              <a:t>Snake</a:t>
            </a:r>
            <a:endParaRPr lang="en-US" altLang="zh-CN">
              <a:solidFill>
                <a:srgbClr val="FF0000"/>
              </a:solidFill>
            </a:endParaRPr>
          </a:p>
        </p:txBody>
      </p:sp>
      <p:sp>
        <p:nvSpPr>
          <p:cNvPr id="5" name="文本框 4"/>
          <p:cNvSpPr txBox="1"/>
          <p:nvPr/>
        </p:nvSpPr>
        <p:spPr>
          <a:xfrm>
            <a:off x="8262620" y="1469390"/>
            <a:ext cx="3690620" cy="368300"/>
          </a:xfrm>
          <a:prstGeom prst="rect">
            <a:avLst/>
          </a:prstGeom>
          <a:noFill/>
        </p:spPr>
        <p:txBody>
          <a:bodyPr wrap="square" rtlCol="0">
            <a:spAutoFit/>
          </a:bodyPr>
          <a:p>
            <a:endParaRPr lang="zh-CN" altLang="en-US"/>
          </a:p>
        </p:txBody>
      </p:sp>
      <p:sp>
        <p:nvSpPr>
          <p:cNvPr id="6" name="文本框 5"/>
          <p:cNvSpPr txBox="1"/>
          <p:nvPr/>
        </p:nvSpPr>
        <p:spPr>
          <a:xfrm>
            <a:off x="7886065" y="1469390"/>
            <a:ext cx="3155950" cy="645160"/>
          </a:xfrm>
          <a:prstGeom prst="rect">
            <a:avLst/>
          </a:prstGeom>
          <a:noFill/>
        </p:spPr>
        <p:txBody>
          <a:bodyPr wrap="square" rtlCol="0">
            <a:spAutoFit/>
          </a:bodyPr>
          <a:p>
            <a:r>
              <a:rPr lang="en-US" altLang="zh-CN"/>
              <a:t>Mumber:Bai Zhiwei,Guo Yibo,</a:t>
            </a:r>
            <a:endParaRPr lang="en-US" altLang="zh-CN"/>
          </a:p>
          <a:p>
            <a:r>
              <a:rPr lang="en-US" altLang="zh-CN"/>
              <a:t>Yu Shuchang,Xu Guopeng</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366472">
            <a:off x="3084140" y="3858049"/>
            <a:ext cx="4105275" cy="2286000"/>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384119">
            <a:off x="6564012" y="971696"/>
            <a:ext cx="3613726" cy="228600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290732">
            <a:off x="1429396" y="578442"/>
            <a:ext cx="2434464" cy="3409861"/>
          </a:xfrm>
          <a:prstGeom prst="rect">
            <a:avLst/>
          </a:prstGeom>
        </p:spPr>
      </p:pic>
      <p:sp>
        <p:nvSpPr>
          <p:cNvPr id="2" name="标题 1"/>
          <p:cNvSpPr>
            <a:spLocks noGrp="1"/>
          </p:cNvSpPr>
          <p:nvPr>
            <p:ph type="ctrTitle"/>
          </p:nvPr>
        </p:nvSpPr>
        <p:spPr>
          <a:xfrm>
            <a:off x="0" y="355106"/>
            <a:ext cx="7602245" cy="479395"/>
          </a:xfrm>
        </p:spPr>
        <p:txBody>
          <a:bodyPr>
            <a:normAutofit fontScale="90000"/>
          </a:bodyPr>
          <a:lstStyle/>
          <a:p>
            <a:pPr algn="l"/>
            <a:r>
              <a:rPr lang="en-US" altLang="zh-CN" sz="2800" dirty="0">
                <a:latin typeface="Book Antiqua" panose="02040602050305030304" pitchFamily="18" charset="0"/>
              </a:rPr>
              <a:t>3.The definition of snake and how the snake move</a:t>
            </a:r>
            <a:endParaRPr lang="zh-CN" altLang="en-US" sz="2800" dirty="0">
              <a:latin typeface="Book Antiqua" panose="02040602050305030304" pitchFamily="18" charset="0"/>
            </a:endParaRPr>
          </a:p>
        </p:txBody>
      </p:sp>
      <p:sp>
        <p:nvSpPr>
          <p:cNvPr id="3" name="副标题 2"/>
          <p:cNvSpPr>
            <a:spLocks noGrp="1"/>
          </p:cNvSpPr>
          <p:nvPr>
            <p:ph type="subTitle" idx="1"/>
          </p:nvPr>
        </p:nvSpPr>
        <p:spPr>
          <a:xfrm>
            <a:off x="2189028" y="2283373"/>
            <a:ext cx="6314983" cy="980075"/>
          </a:xfrm>
        </p:spPr>
        <p:txBody>
          <a:bodyPr>
            <a:noAutofit/>
          </a:bodyPr>
          <a:lstStyle/>
          <a:p>
            <a:pPr algn="l"/>
            <a:r>
              <a:rPr lang="en-US" altLang="zh-CN" sz="3200" dirty="0"/>
              <a:t>   As a sweep of the world‘s small game,  there is a lot of ways and ideas to do a snake game.</a:t>
            </a:r>
            <a:br>
              <a:rPr lang="en-US" altLang="zh-CN" sz="3200" dirty="0"/>
            </a:br>
            <a:r>
              <a:rPr lang="zh-CN" altLang="en-US" sz="3200" dirty="0"/>
              <a:t>  </a:t>
            </a:r>
            <a:endParaRPr lang="en-US" altLang="zh-CN" sz="3200" dirty="0"/>
          </a:p>
        </p:txBody>
      </p:sp>
      <p:sp>
        <p:nvSpPr>
          <p:cNvPr id="4" name="文本框 3"/>
          <p:cNvSpPr txBox="1"/>
          <p:nvPr/>
        </p:nvSpPr>
        <p:spPr>
          <a:xfrm>
            <a:off x="6096000" y="1367161"/>
            <a:ext cx="2905957" cy="369332"/>
          </a:xfrm>
          <a:prstGeom prst="rect">
            <a:avLst/>
          </a:prstGeom>
          <a:noFill/>
        </p:spPr>
        <p:txBody>
          <a:bodyPr wrap="square" rtlCol="0">
            <a:spAutoFit/>
          </a:bodyPr>
          <a:lstStyle/>
          <a:p>
            <a:r>
              <a:rPr lang="en-US" altLang="zh-CN" dirty="0">
                <a:latin typeface="Arial Narrow" panose="020B0606020202030204" pitchFamily="34" charset="0"/>
              </a:rPr>
              <a:t>——  </a:t>
            </a:r>
            <a:r>
              <a:rPr lang="zh-CN" altLang="en-US" dirty="0">
                <a:latin typeface="Arial Narrow" panose="020B0606020202030204" pitchFamily="34" charset="0"/>
              </a:rPr>
              <a:t>于书昶</a:t>
            </a:r>
            <a:endParaRPr lang="zh-CN" altLang="en-US" dirty="0">
              <a:latin typeface="Arial Narrow" panose="020B0606020202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529485"/>
            <a:ext cx="6276513" cy="5835804"/>
          </a:xfrm>
        </p:spPr>
        <p:txBody>
          <a:bodyPr/>
          <a:lstStyle/>
          <a:p>
            <a:r>
              <a:rPr lang="en-US" altLang="zh-CN" dirty="0"/>
              <a:t>We chose to use two arrays to bind each other to create snakes and maps. </a:t>
            </a:r>
            <a:endParaRPr lang="en-US" altLang="zh-CN" dirty="0"/>
          </a:p>
          <a:p>
            <a:r>
              <a:rPr lang="en-US" altLang="zh-CN" dirty="0"/>
              <a:t>This is our map.</a:t>
            </a:r>
            <a:endParaRPr lang="en-US" altLang="zh-CN" dirty="0"/>
          </a:p>
          <a:p>
            <a:pPr marL="0" indent="0">
              <a:buNone/>
            </a:pPr>
            <a:r>
              <a:rPr lang="en-US" altLang="zh-CN" dirty="0"/>
              <a:t>  </a:t>
            </a:r>
            <a:r>
              <a:rPr lang="en-US" altLang="zh-CN" sz="2000" dirty="0" err="1"/>
              <a:t>WholeMap</a:t>
            </a:r>
            <a:r>
              <a:rPr lang="en-US" altLang="zh-CN" sz="2000" dirty="0"/>
              <a:t>  is a Two-dimensional array.</a:t>
            </a:r>
            <a:endParaRPr lang="en-US" altLang="zh-CN" sz="2000" dirty="0"/>
          </a:p>
          <a:p>
            <a:pPr marL="0" indent="0">
              <a:buNone/>
            </a:pPr>
            <a:r>
              <a:rPr lang="en-US" altLang="zh-CN" sz="2000" dirty="0"/>
              <a:t>One of the variables stored in it is the type and the other is the  index(One-dimensional array of indexes).</a:t>
            </a:r>
            <a:endParaRPr lang="en-US" altLang="zh-CN" sz="2000" dirty="0"/>
          </a:p>
          <a:p>
            <a:pPr marL="0" indent="0">
              <a:buNone/>
            </a:pPr>
            <a:r>
              <a:rPr lang="en-US" altLang="zh-CN" dirty="0"/>
              <a:t>  </a:t>
            </a:r>
            <a:endParaRPr lang="en-US" altLang="zh-CN" dirty="0"/>
          </a:p>
          <a:p>
            <a:pPr marL="0" indent="0">
              <a:buNone/>
            </a:pPr>
            <a:r>
              <a:rPr lang="en-US" altLang="zh-CN" dirty="0"/>
              <a:t>  This is our snake.</a:t>
            </a:r>
            <a:endParaRPr lang="en-US" altLang="zh-CN" dirty="0"/>
          </a:p>
          <a:p>
            <a:pPr marL="0" indent="0">
              <a:buNone/>
            </a:pPr>
            <a:r>
              <a:rPr lang="en-US" altLang="zh-CN" sz="2000" dirty="0"/>
              <a:t>  </a:t>
            </a:r>
            <a:r>
              <a:rPr lang="en-US" altLang="zh-CN" sz="2000" dirty="0" err="1"/>
              <a:t>Snakemap</a:t>
            </a:r>
            <a:r>
              <a:rPr lang="en-US" altLang="zh-CN" sz="2000" dirty="0"/>
              <a:t> is a one-dimensional array.</a:t>
            </a:r>
            <a:endParaRPr lang="en-US" altLang="zh-CN" sz="2000" dirty="0"/>
          </a:p>
          <a:p>
            <a:pPr marL="0" indent="0">
              <a:buNone/>
            </a:pPr>
            <a:r>
              <a:rPr lang="en-US" altLang="zh-CN" sz="2000" dirty="0"/>
              <a:t>What is stored in it are the two-dimensional array of indexes(x , y), can also be called coordinates on the map.</a:t>
            </a:r>
            <a:endParaRPr lang="zh-CN" altLang="en-US" sz="2000" dirty="0"/>
          </a:p>
        </p:txBody>
      </p:sp>
      <p:sp>
        <p:nvSpPr>
          <p:cNvPr id="4" name="文本框 3"/>
          <p:cNvSpPr txBox="1"/>
          <p:nvPr/>
        </p:nvSpPr>
        <p:spPr>
          <a:xfrm>
            <a:off x="8691239" y="1047565"/>
            <a:ext cx="3080551" cy="4524315"/>
          </a:xfrm>
          <a:prstGeom prst="rect">
            <a:avLst/>
          </a:prstGeom>
          <a:noFill/>
        </p:spPr>
        <p:txBody>
          <a:bodyPr wrap="square" rtlCol="0">
            <a:spAutoFit/>
          </a:bodyPr>
          <a:lstStyle/>
          <a:p>
            <a:r>
              <a:rPr lang="en-US" altLang="zh-CN" dirty="0"/>
              <a:t>struct</a:t>
            </a:r>
            <a:endParaRPr lang="en-US" altLang="zh-CN" dirty="0"/>
          </a:p>
          <a:p>
            <a:r>
              <a:rPr lang="en-US" altLang="zh-CN" dirty="0"/>
              <a:t>{</a:t>
            </a:r>
            <a:endParaRPr lang="en-US" altLang="zh-CN" dirty="0"/>
          </a:p>
          <a:p>
            <a:endParaRPr lang="en-US" altLang="zh-CN" dirty="0"/>
          </a:p>
          <a:p>
            <a:r>
              <a:rPr lang="en-US" altLang="zh-CN" dirty="0"/>
              <a:t>char type;</a:t>
            </a:r>
            <a:endParaRPr lang="en-US" altLang="zh-CN" dirty="0"/>
          </a:p>
          <a:p>
            <a:r>
              <a:rPr lang="en-US" altLang="zh-CN" dirty="0" err="1"/>
              <a:t>int</a:t>
            </a:r>
            <a:r>
              <a:rPr lang="en-US" altLang="zh-CN" dirty="0"/>
              <a:t> index;</a:t>
            </a:r>
            <a:endParaRPr lang="en-US" altLang="zh-CN" dirty="0"/>
          </a:p>
          <a:p>
            <a:endParaRPr lang="en-US" altLang="zh-CN" dirty="0"/>
          </a:p>
          <a:p>
            <a:r>
              <a:rPr lang="en-US" altLang="zh-CN" dirty="0"/>
              <a:t>}</a:t>
            </a:r>
            <a:r>
              <a:rPr lang="en-US" altLang="zh-CN" dirty="0" err="1"/>
              <a:t>WholeMap</a:t>
            </a:r>
            <a:r>
              <a:rPr lang="en-US" altLang="zh-CN" dirty="0"/>
              <a:t>[MAXWIDTH][MAXHEIGHT];</a:t>
            </a:r>
            <a:endParaRPr lang="en-US" altLang="zh-CN" dirty="0"/>
          </a:p>
          <a:p>
            <a:endParaRPr lang="zh-CN" altLang="en-US" dirty="0"/>
          </a:p>
          <a:p>
            <a:r>
              <a:rPr lang="en-US" altLang="zh-CN" dirty="0"/>
              <a:t>struct {</a:t>
            </a:r>
            <a:endParaRPr lang="en-US" altLang="zh-CN" dirty="0"/>
          </a:p>
          <a:p>
            <a:endParaRPr lang="en-US" altLang="zh-CN" dirty="0"/>
          </a:p>
          <a:p>
            <a:r>
              <a:rPr lang="en-US" altLang="zh-CN" dirty="0" err="1"/>
              <a:t>int</a:t>
            </a:r>
            <a:r>
              <a:rPr lang="en-US" altLang="zh-CN" dirty="0"/>
              <a:t> x;</a:t>
            </a:r>
            <a:endParaRPr lang="en-US" altLang="zh-CN" dirty="0"/>
          </a:p>
          <a:p>
            <a:r>
              <a:rPr lang="en-US" altLang="zh-CN" dirty="0" err="1"/>
              <a:t>int</a:t>
            </a:r>
            <a:r>
              <a:rPr lang="en-US" altLang="zh-CN" dirty="0"/>
              <a:t> y;</a:t>
            </a:r>
            <a:endParaRPr lang="en-US" altLang="zh-CN" dirty="0"/>
          </a:p>
          <a:p>
            <a:endParaRPr lang="en-US" altLang="zh-CN" dirty="0"/>
          </a:p>
          <a:p>
            <a:r>
              <a:rPr lang="en-US" altLang="zh-CN" dirty="0"/>
              <a:t>} </a:t>
            </a:r>
            <a:r>
              <a:rPr lang="en-US" altLang="zh-CN" dirty="0" err="1"/>
              <a:t>snakeMap</a:t>
            </a:r>
            <a:r>
              <a:rPr lang="en-US" altLang="zh-CN" dirty="0"/>
              <a:t>[(MAXWIDTH - 2)*(MAXHEIGHT - 2)]</a:t>
            </a:r>
            <a:endParaRPr lang="zh-CN" altLang="en-US" dirty="0"/>
          </a:p>
        </p:txBody>
      </p:sp>
      <p:cxnSp>
        <p:nvCxnSpPr>
          <p:cNvPr id="6" name="直接箭头连接符 5"/>
          <p:cNvCxnSpPr/>
          <p:nvPr/>
        </p:nvCxnSpPr>
        <p:spPr>
          <a:xfrm>
            <a:off x="6365289" y="2121763"/>
            <a:ext cx="205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8424909" y="1269507"/>
            <a:ext cx="0" cy="2041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424909" y="1269507"/>
            <a:ext cx="266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424909" y="3311371"/>
            <a:ext cx="3462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63984" y="230819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57452" y="2317072"/>
            <a:ext cx="13050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57452" y="4447713"/>
            <a:ext cx="11540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365289" y="4323425"/>
            <a:ext cx="205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424909" y="3780888"/>
            <a:ext cx="266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8424909" y="3780888"/>
            <a:ext cx="0" cy="1790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424909" y="5571880"/>
            <a:ext cx="346229"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12234"/>
            <a:ext cx="10515600" cy="979719"/>
          </a:xfrm>
        </p:spPr>
        <p:txBody>
          <a:bodyPr/>
          <a:lstStyle/>
          <a:p>
            <a:r>
              <a:rPr lang="en-US" altLang="zh-CN" dirty="0"/>
              <a:t>Our idea is to add the snake head and remove the snake tail to achieve the movement of the snake.</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919716"/>
            <a:ext cx="5579847" cy="6048375"/>
          </a:xfrm>
          <a:prstGeom prst="rect">
            <a:avLst/>
          </a:prstGeom>
        </p:spPr>
      </p:pic>
      <p:cxnSp>
        <p:nvCxnSpPr>
          <p:cNvPr id="6" name="直接箭头连接符 5"/>
          <p:cNvCxnSpPr/>
          <p:nvPr/>
        </p:nvCxnSpPr>
        <p:spPr>
          <a:xfrm flipV="1">
            <a:off x="2681056" y="1562470"/>
            <a:ext cx="4412202" cy="2450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741328" y="1313895"/>
            <a:ext cx="3533313" cy="923330"/>
          </a:xfrm>
          <a:prstGeom prst="rect">
            <a:avLst/>
          </a:prstGeom>
          <a:noFill/>
        </p:spPr>
        <p:txBody>
          <a:bodyPr wrap="square" rtlCol="0">
            <a:spAutoFit/>
          </a:bodyPr>
          <a:lstStyle/>
          <a:p>
            <a:r>
              <a:rPr lang="en-US" altLang="zh-CN" dirty="0"/>
              <a:t>If we want the snake to move up</a:t>
            </a:r>
            <a:r>
              <a:rPr lang="zh-CN" altLang="en-US" dirty="0"/>
              <a:t>，</a:t>
            </a:r>
            <a:r>
              <a:rPr lang="en-US" altLang="zh-CN" dirty="0"/>
              <a:t>we</a:t>
            </a:r>
            <a:r>
              <a:rPr lang="zh-CN" altLang="en-US" dirty="0"/>
              <a:t> </a:t>
            </a:r>
            <a:r>
              <a:rPr lang="en-US" altLang="zh-CN" dirty="0"/>
              <a:t>can change this point’s type from ‘background’ to ‘snake’.</a:t>
            </a:r>
            <a:endParaRPr lang="zh-CN" altLang="en-US" dirty="0"/>
          </a:p>
        </p:txBody>
      </p:sp>
      <p:cxnSp>
        <p:nvCxnSpPr>
          <p:cNvPr id="9" name="直接箭头连接符 8"/>
          <p:cNvCxnSpPr/>
          <p:nvPr/>
        </p:nvCxnSpPr>
        <p:spPr>
          <a:xfrm>
            <a:off x="3098307" y="4234649"/>
            <a:ext cx="3994951" cy="292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7865616" y="4456590"/>
            <a:ext cx="3542190" cy="646331"/>
          </a:xfrm>
          <a:prstGeom prst="rect">
            <a:avLst/>
          </a:prstGeom>
          <a:noFill/>
        </p:spPr>
        <p:txBody>
          <a:bodyPr wrap="square" rtlCol="0">
            <a:spAutoFit/>
          </a:bodyPr>
          <a:lstStyle/>
          <a:p>
            <a:r>
              <a:rPr lang="en-US" altLang="zh-CN" dirty="0"/>
              <a:t>Then we can change the tail’s type from ‘snake’ to ‘background’.</a:t>
            </a:r>
            <a:endParaRPr lang="zh-CN" altLang="en-US" dirty="0"/>
          </a:p>
        </p:txBody>
      </p:sp>
      <p:sp>
        <p:nvSpPr>
          <p:cNvPr id="11" name="流程图: 接点 10"/>
          <p:cNvSpPr/>
          <p:nvPr/>
        </p:nvSpPr>
        <p:spPr>
          <a:xfrm>
            <a:off x="2681056" y="4012707"/>
            <a:ext cx="45719" cy="4571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480699" y="5424256"/>
            <a:ext cx="5308847" cy="923330"/>
          </a:xfrm>
          <a:prstGeom prst="rect">
            <a:avLst/>
          </a:prstGeom>
          <a:noFill/>
        </p:spPr>
        <p:txBody>
          <a:bodyPr wrap="square" rtlCol="0">
            <a:spAutoFit/>
          </a:bodyPr>
          <a:lstStyle/>
          <a:p>
            <a:r>
              <a:rPr lang="en-US" altLang="zh-CN" dirty="0"/>
              <a:t>If the snake has eaten the food, do not remove the snake tail, the equivalent of a disguised increase in the length of the snake.</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
            <a:ext cx="6365289" cy="1649351"/>
          </a:xfrm>
        </p:spPr>
        <p:txBody>
          <a:bodyPr/>
          <a:lstStyle/>
          <a:p>
            <a:r>
              <a:rPr lang="en-US" altLang="zh-CN" dirty="0"/>
              <a:t>The real realization of the snake movement</a:t>
            </a:r>
            <a:endParaRPr lang="zh-CN" altLang="en-US" dirty="0"/>
          </a:p>
        </p:txBody>
      </p:sp>
      <p:sp>
        <p:nvSpPr>
          <p:cNvPr id="5" name="文本框 4"/>
          <p:cNvSpPr txBox="1"/>
          <p:nvPr/>
        </p:nvSpPr>
        <p:spPr>
          <a:xfrm>
            <a:off x="8561033" y="106532"/>
            <a:ext cx="3630967" cy="6555641"/>
          </a:xfrm>
          <a:prstGeom prst="rect">
            <a:avLst/>
          </a:prstGeom>
          <a:noFill/>
        </p:spPr>
        <p:txBody>
          <a:bodyPr wrap="square" rtlCol="0">
            <a:spAutoFit/>
          </a:bodyPr>
          <a:lstStyle/>
          <a:p>
            <a:r>
              <a:rPr lang="en-US" altLang="zh-CN" sz="1400" dirty="0"/>
              <a:t>if (</a:t>
            </a:r>
            <a:r>
              <a:rPr lang="en-US" altLang="zh-CN" sz="1400" dirty="0" err="1"/>
              <a:t>headerIndex</a:t>
            </a:r>
            <a:r>
              <a:rPr lang="en-US" altLang="zh-CN" sz="1400" dirty="0"/>
              <a:t> == 0)</a:t>
            </a:r>
            <a:endParaRPr lang="en-US" altLang="zh-CN" sz="1400" dirty="0"/>
          </a:p>
          <a:p>
            <a:r>
              <a:rPr lang="en-US" altLang="zh-CN" sz="1400" dirty="0"/>
              <a:t>		</a:t>
            </a:r>
            <a:r>
              <a:rPr lang="en-US" altLang="zh-CN" sz="1400" dirty="0" err="1"/>
              <a:t>headerIndex</a:t>
            </a:r>
            <a:r>
              <a:rPr lang="en-US" altLang="zh-CN" sz="1400" dirty="0"/>
              <a:t> = </a:t>
            </a:r>
            <a:r>
              <a:rPr lang="en-US" altLang="zh-CN" sz="1400" dirty="0" err="1"/>
              <a:t>snakeMapLen</a:t>
            </a:r>
            <a:r>
              <a:rPr lang="en-US" altLang="zh-CN" sz="1400" dirty="0"/>
              <a:t>;</a:t>
            </a:r>
            <a:endParaRPr lang="en-US" altLang="zh-CN" sz="1400" dirty="0"/>
          </a:p>
          <a:p>
            <a:r>
              <a:rPr lang="en-US" altLang="zh-CN" sz="1400" dirty="0"/>
              <a:t>	else</a:t>
            </a:r>
            <a:endParaRPr lang="en-US" altLang="zh-CN" sz="1400" dirty="0"/>
          </a:p>
          <a:p>
            <a:r>
              <a:rPr lang="en-US" altLang="zh-CN" sz="1400" dirty="0"/>
              <a:t>		</a:t>
            </a:r>
            <a:r>
              <a:rPr lang="en-US" altLang="zh-CN" sz="1400" dirty="0" err="1"/>
              <a:t>headerIndex</a:t>
            </a:r>
            <a:r>
              <a:rPr lang="en-US" altLang="zh-CN" sz="1400" dirty="0"/>
              <a:t> = </a:t>
            </a:r>
            <a:r>
              <a:rPr lang="en-US" altLang="zh-CN" sz="1400" dirty="0" err="1"/>
              <a:t>headerIndex</a:t>
            </a:r>
            <a:r>
              <a:rPr lang="en-US" altLang="zh-CN" sz="1400" dirty="0"/>
              <a:t> - 1;</a:t>
            </a:r>
            <a:endParaRPr lang="en-US" altLang="zh-CN" sz="1400" dirty="0"/>
          </a:p>
          <a:p>
            <a:r>
              <a:rPr lang="en-US" altLang="zh-CN" sz="1400" dirty="0"/>
              <a:t>	</a:t>
            </a:r>
            <a:r>
              <a:rPr lang="zh-CN" altLang="en-US" sz="1400" dirty="0"/>
              <a:t>	</a:t>
            </a:r>
            <a:r>
              <a:rPr lang="en-US" altLang="zh-CN" sz="1400" dirty="0" err="1"/>
              <a:t>Storevalue</a:t>
            </a:r>
            <a:r>
              <a:rPr lang="en-US" altLang="zh-CN" sz="1400" dirty="0"/>
              <a:t> = </a:t>
            </a:r>
            <a:r>
              <a:rPr lang="en-US" altLang="zh-CN" sz="1400" dirty="0" err="1"/>
              <a:t>globalMap</a:t>
            </a:r>
            <a:r>
              <a:rPr lang="en-US" altLang="zh-CN" sz="1400" dirty="0"/>
              <a:t>[</a:t>
            </a:r>
            <a:r>
              <a:rPr lang="en-US" altLang="zh-CN" sz="1400" dirty="0" err="1"/>
              <a:t>newHeaderX</a:t>
            </a:r>
            <a:r>
              <a:rPr lang="en-US" altLang="zh-CN" sz="1400" dirty="0"/>
              <a:t>][</a:t>
            </a:r>
            <a:r>
              <a:rPr lang="en-US" altLang="zh-CN" sz="1400" dirty="0" err="1"/>
              <a:t>newHeaderY</a:t>
            </a:r>
            <a:r>
              <a:rPr lang="en-US" altLang="zh-CN" sz="1400" dirty="0"/>
              <a:t>].index;</a:t>
            </a:r>
            <a:endParaRPr lang="en-US" altLang="zh-CN" sz="1400" dirty="0"/>
          </a:p>
          <a:p>
            <a:r>
              <a:rPr lang="en-US" altLang="zh-CN" sz="1400" dirty="0"/>
              <a:t>	</a:t>
            </a:r>
            <a:r>
              <a:rPr lang="zh-CN" altLang="en-US" sz="1400" dirty="0"/>
              <a:t>	</a:t>
            </a:r>
            <a:r>
              <a:rPr lang="en-US" altLang="zh-CN" sz="1400" dirty="0" err="1"/>
              <a:t>StorevalueX</a:t>
            </a:r>
            <a:r>
              <a:rPr lang="en-US" altLang="zh-CN" sz="1400" dirty="0"/>
              <a:t> = </a:t>
            </a:r>
            <a:r>
              <a:rPr lang="en-US" altLang="zh-CN" sz="1400" dirty="0" err="1"/>
              <a:t>snakeMap</a:t>
            </a:r>
            <a:r>
              <a:rPr lang="en-US" altLang="zh-CN" sz="1400" dirty="0"/>
              <a:t>[</a:t>
            </a:r>
            <a:r>
              <a:rPr lang="en-US" altLang="zh-CN" sz="1400" dirty="0" err="1"/>
              <a:t>headerIndex</a:t>
            </a:r>
            <a:r>
              <a:rPr lang="en-US" altLang="zh-CN" sz="1400" dirty="0"/>
              <a:t>].x;</a:t>
            </a:r>
            <a:endParaRPr lang="en-US" altLang="zh-CN" sz="1400" dirty="0"/>
          </a:p>
          <a:p>
            <a:r>
              <a:rPr lang="en-US" altLang="zh-CN" sz="1400" dirty="0"/>
              <a:t>	</a:t>
            </a:r>
            <a:r>
              <a:rPr lang="en-US" altLang="zh-CN" sz="1400" dirty="0" err="1"/>
              <a:t>StorevalueY</a:t>
            </a:r>
            <a:r>
              <a:rPr lang="en-US" altLang="zh-CN" sz="1400" dirty="0"/>
              <a:t> = </a:t>
            </a:r>
            <a:r>
              <a:rPr lang="en-US" altLang="zh-CN" sz="1400" dirty="0" err="1"/>
              <a:t>snakeMap</a:t>
            </a:r>
            <a:r>
              <a:rPr lang="en-US" altLang="zh-CN" sz="1400" dirty="0"/>
              <a:t>[</a:t>
            </a:r>
            <a:r>
              <a:rPr lang="en-US" altLang="zh-CN" sz="1400" dirty="0" err="1"/>
              <a:t>headerIndex</a:t>
            </a:r>
            <a:r>
              <a:rPr lang="en-US" altLang="zh-CN" sz="1400" dirty="0"/>
              <a:t>].y;</a:t>
            </a:r>
            <a:endParaRPr lang="zh-CN" altLang="en-US" sz="1400" dirty="0"/>
          </a:p>
          <a:p>
            <a:r>
              <a:rPr lang="zh-CN" altLang="en-US" sz="1400" dirty="0"/>
              <a:t>	</a:t>
            </a:r>
            <a:r>
              <a:rPr lang="en-US" altLang="zh-CN" sz="1400" dirty="0" err="1"/>
              <a:t>snakeMap</a:t>
            </a:r>
            <a:r>
              <a:rPr lang="en-US" altLang="zh-CN" sz="1400" dirty="0"/>
              <a:t>[</a:t>
            </a:r>
            <a:r>
              <a:rPr lang="en-US" altLang="zh-CN" sz="1400" dirty="0" err="1"/>
              <a:t>headerIndex</a:t>
            </a:r>
            <a:r>
              <a:rPr lang="en-US" altLang="zh-CN" sz="1400" dirty="0"/>
              <a:t>].x = </a:t>
            </a:r>
            <a:r>
              <a:rPr lang="en-US" altLang="zh-CN" sz="1400" dirty="0" err="1"/>
              <a:t>newHeaderX</a:t>
            </a:r>
            <a:r>
              <a:rPr lang="en-US" altLang="zh-CN" sz="1400" dirty="0"/>
              <a:t>;</a:t>
            </a:r>
            <a:endParaRPr lang="en-US" altLang="zh-CN" sz="1400" dirty="0"/>
          </a:p>
          <a:p>
            <a:r>
              <a:rPr lang="en-US" altLang="zh-CN" sz="1400" dirty="0"/>
              <a:t>	</a:t>
            </a:r>
            <a:r>
              <a:rPr lang="en-US" altLang="zh-CN" sz="1400" dirty="0" err="1"/>
              <a:t>snakeMap</a:t>
            </a:r>
            <a:r>
              <a:rPr lang="en-US" altLang="zh-CN" sz="1400" dirty="0"/>
              <a:t>[</a:t>
            </a:r>
            <a:r>
              <a:rPr lang="en-US" altLang="zh-CN" sz="1400" dirty="0" err="1"/>
              <a:t>headerIndex</a:t>
            </a:r>
            <a:r>
              <a:rPr lang="en-US" altLang="zh-CN" sz="1400" dirty="0"/>
              <a:t>].y = </a:t>
            </a:r>
            <a:r>
              <a:rPr lang="en-US" altLang="zh-CN" sz="1400" dirty="0" err="1"/>
              <a:t>newHeaderY</a:t>
            </a:r>
            <a:r>
              <a:rPr lang="en-US" altLang="zh-CN" sz="1400" dirty="0"/>
              <a:t>;</a:t>
            </a:r>
            <a:endParaRPr lang="zh-CN" altLang="en-US" sz="1400" dirty="0"/>
          </a:p>
          <a:p>
            <a:r>
              <a:rPr lang="zh-CN" altLang="en-US" sz="1400" dirty="0"/>
              <a:t>	</a:t>
            </a:r>
            <a:r>
              <a:rPr lang="en-US" altLang="zh-CN" sz="1400" dirty="0" err="1"/>
              <a:t>globalMap</a:t>
            </a:r>
            <a:r>
              <a:rPr lang="en-US" altLang="zh-CN" sz="1400" dirty="0"/>
              <a:t>[</a:t>
            </a:r>
            <a:r>
              <a:rPr lang="en-US" altLang="zh-CN" sz="1400" dirty="0" err="1"/>
              <a:t>newHeaderX</a:t>
            </a:r>
            <a:r>
              <a:rPr lang="en-US" altLang="zh-CN" sz="1400" dirty="0"/>
              <a:t>][</a:t>
            </a:r>
            <a:r>
              <a:rPr lang="en-US" altLang="zh-CN" sz="1400" dirty="0" err="1"/>
              <a:t>newHeaderY</a:t>
            </a:r>
            <a:r>
              <a:rPr lang="en-US" altLang="zh-CN" sz="1400" dirty="0"/>
              <a:t>].index = </a:t>
            </a:r>
            <a:r>
              <a:rPr lang="en-US" altLang="zh-CN" sz="1400" dirty="0" err="1"/>
              <a:t>headerIndex</a:t>
            </a:r>
            <a:r>
              <a:rPr lang="en-US" altLang="zh-CN" sz="1400" dirty="0"/>
              <a:t>;</a:t>
            </a:r>
            <a:endParaRPr lang="zh-CN" altLang="en-US" sz="1400" dirty="0"/>
          </a:p>
          <a:p>
            <a:r>
              <a:rPr lang="zh-CN" altLang="en-US" sz="1400" dirty="0"/>
              <a:t>	</a:t>
            </a:r>
            <a:r>
              <a:rPr lang="en-US" altLang="zh-CN" sz="1400" dirty="0" err="1"/>
              <a:t>snakeMap</a:t>
            </a:r>
            <a:r>
              <a:rPr lang="en-US" altLang="zh-CN" sz="1400" dirty="0"/>
              <a:t>[</a:t>
            </a:r>
            <a:r>
              <a:rPr lang="en-US" altLang="zh-CN" sz="1400" dirty="0" err="1"/>
              <a:t>Storevalue</a:t>
            </a:r>
            <a:r>
              <a:rPr lang="en-US" altLang="zh-CN" sz="1400" dirty="0"/>
              <a:t>].x = </a:t>
            </a:r>
            <a:r>
              <a:rPr lang="en-US" altLang="zh-CN" sz="1400" dirty="0" err="1"/>
              <a:t>StorevalueX</a:t>
            </a:r>
            <a:r>
              <a:rPr lang="en-US" altLang="zh-CN" sz="1400" dirty="0"/>
              <a:t>;</a:t>
            </a:r>
            <a:endParaRPr lang="en-US" altLang="zh-CN" sz="1400" dirty="0"/>
          </a:p>
          <a:p>
            <a:r>
              <a:rPr lang="en-US" altLang="zh-CN" sz="1400" dirty="0"/>
              <a:t>	</a:t>
            </a:r>
            <a:r>
              <a:rPr lang="en-US" altLang="zh-CN" sz="1400" dirty="0" err="1"/>
              <a:t>snakeMap</a:t>
            </a:r>
            <a:r>
              <a:rPr lang="en-US" altLang="zh-CN" sz="1400" dirty="0"/>
              <a:t>[</a:t>
            </a:r>
            <a:r>
              <a:rPr lang="en-US" altLang="zh-CN" sz="1400" dirty="0" err="1"/>
              <a:t>Storevalue</a:t>
            </a:r>
            <a:r>
              <a:rPr lang="en-US" altLang="zh-CN" sz="1400" dirty="0"/>
              <a:t>].y = </a:t>
            </a:r>
            <a:r>
              <a:rPr lang="en-US" altLang="zh-CN" sz="1400" dirty="0" err="1"/>
              <a:t>StorevalueY</a:t>
            </a:r>
            <a:r>
              <a:rPr lang="en-US" altLang="zh-CN" sz="1400" dirty="0"/>
              <a:t>;</a:t>
            </a:r>
            <a:endParaRPr lang="en-US" altLang="zh-CN" sz="1400" dirty="0"/>
          </a:p>
          <a:p>
            <a:r>
              <a:rPr lang="en-US" altLang="zh-CN" sz="1400" dirty="0"/>
              <a:t>	</a:t>
            </a:r>
            <a:endParaRPr lang="zh-CN" altLang="en-US" sz="1400" dirty="0"/>
          </a:p>
          <a:p>
            <a:r>
              <a:rPr lang="zh-CN" altLang="en-US" sz="1400" dirty="0"/>
              <a:t>	</a:t>
            </a:r>
            <a:r>
              <a:rPr lang="en-US" altLang="zh-CN" sz="1400" dirty="0" err="1"/>
              <a:t>globalMap</a:t>
            </a:r>
            <a:r>
              <a:rPr lang="en-US" altLang="zh-CN" sz="1400" dirty="0"/>
              <a:t>[</a:t>
            </a:r>
            <a:r>
              <a:rPr lang="en-US" altLang="zh-CN" sz="1400" dirty="0" err="1"/>
              <a:t>StorevalueX</a:t>
            </a:r>
            <a:r>
              <a:rPr lang="en-US" altLang="zh-CN" sz="1400" dirty="0"/>
              <a:t>][</a:t>
            </a:r>
            <a:r>
              <a:rPr lang="en-US" altLang="zh-CN" sz="1400" dirty="0" err="1"/>
              <a:t>StorevalueY</a:t>
            </a:r>
            <a:r>
              <a:rPr lang="en-US" altLang="zh-CN" sz="1400" dirty="0"/>
              <a:t>].index = </a:t>
            </a:r>
            <a:r>
              <a:rPr lang="en-US" altLang="zh-CN" sz="1400" dirty="0" err="1"/>
              <a:t>Storevalue</a:t>
            </a:r>
            <a:r>
              <a:rPr lang="en-US" altLang="zh-CN" sz="1400" dirty="0"/>
              <a:t>;</a:t>
            </a:r>
            <a:endParaRPr lang="en-US" altLang="zh-CN" sz="1400" dirty="0"/>
          </a:p>
          <a:p>
            <a:r>
              <a:rPr lang="zh-CN" altLang="en-US" sz="1400" dirty="0"/>
              <a:t>	</a:t>
            </a:r>
            <a:r>
              <a:rPr lang="en-US" altLang="zh-CN" sz="1400" dirty="0" err="1"/>
              <a:t>newHeaderPreType</a:t>
            </a:r>
            <a:r>
              <a:rPr lang="en-US" altLang="zh-CN" sz="1400" dirty="0"/>
              <a:t> = </a:t>
            </a:r>
            <a:r>
              <a:rPr lang="en-US" altLang="zh-CN" sz="1400" dirty="0" err="1"/>
              <a:t>globalMap</a:t>
            </a:r>
            <a:r>
              <a:rPr lang="en-US" altLang="zh-CN" sz="1400" dirty="0"/>
              <a:t>[</a:t>
            </a:r>
            <a:r>
              <a:rPr lang="en-US" altLang="zh-CN" sz="1400" dirty="0" err="1"/>
              <a:t>newHeaderX</a:t>
            </a:r>
            <a:r>
              <a:rPr lang="en-US" altLang="zh-CN" sz="1400" dirty="0"/>
              <a:t>][</a:t>
            </a:r>
            <a:r>
              <a:rPr lang="en-US" altLang="zh-CN" sz="1400" dirty="0" err="1"/>
              <a:t>newHeaderY</a:t>
            </a:r>
            <a:r>
              <a:rPr lang="en-US" altLang="zh-CN" sz="1400" dirty="0"/>
              <a:t>].type;</a:t>
            </a:r>
            <a:endParaRPr lang="en-US" altLang="zh-CN" sz="1400" dirty="0"/>
          </a:p>
          <a:p>
            <a:r>
              <a:rPr lang="zh-CN" altLang="en-US" sz="1400" dirty="0"/>
              <a:t>	</a:t>
            </a:r>
            <a:r>
              <a:rPr lang="en-US" altLang="zh-CN" sz="1400" dirty="0" err="1"/>
              <a:t>globalMap</a:t>
            </a:r>
            <a:r>
              <a:rPr lang="en-US" altLang="zh-CN" sz="1400" dirty="0"/>
              <a:t>[</a:t>
            </a:r>
            <a:r>
              <a:rPr lang="en-US" altLang="zh-CN" sz="1400" dirty="0" err="1"/>
              <a:t>newHeaderX</a:t>
            </a:r>
            <a:r>
              <a:rPr lang="en-US" altLang="zh-CN" sz="1400" dirty="0"/>
              <a:t>][</a:t>
            </a:r>
            <a:r>
              <a:rPr lang="en-US" altLang="zh-CN" sz="1400" dirty="0" err="1"/>
              <a:t>newHeaderY</a:t>
            </a:r>
            <a:r>
              <a:rPr lang="en-US" altLang="zh-CN" sz="1400" dirty="0"/>
              <a:t>].type = </a:t>
            </a:r>
            <a:r>
              <a:rPr lang="en-US" altLang="zh-CN" sz="1400" dirty="0" err="1"/>
              <a:t>charSnake.type</a:t>
            </a:r>
            <a:r>
              <a:rPr lang="en-US" altLang="zh-CN" sz="1400" dirty="0"/>
              <a:t>;</a:t>
            </a:r>
            <a:endParaRPr lang="en-US" altLang="zh-CN" sz="1400" dirty="0"/>
          </a:p>
          <a:p>
            <a:r>
              <a:rPr lang="en-US" altLang="zh-CN" sz="1400" dirty="0"/>
              <a:t>	</a:t>
            </a:r>
            <a:endParaRPr lang="zh-CN" altLang="en-US" sz="1400" dirty="0"/>
          </a:p>
        </p:txBody>
      </p:sp>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9886" y="868362"/>
            <a:ext cx="3702821" cy="2931281"/>
          </a:xfrm>
          <a:prstGeom prst="rect">
            <a:avLst/>
          </a:prstGeom>
        </p:spPr>
      </p:pic>
      <p:graphicFrame>
        <p:nvGraphicFramePr>
          <p:cNvPr id="11" name="表格 10"/>
          <p:cNvGraphicFramePr>
            <a:graphicFrameLocks noGrp="1"/>
          </p:cNvGraphicFramePr>
          <p:nvPr/>
        </p:nvGraphicFramePr>
        <p:xfrm>
          <a:off x="105545" y="5205475"/>
          <a:ext cx="5585040" cy="370840"/>
        </p:xfrm>
        <a:graphic>
          <a:graphicData uri="http://schemas.openxmlformats.org/drawingml/2006/table">
            <a:tbl>
              <a:tblPr firstRow="1" bandRow="1">
                <a:tableStyleId>{5C22544A-7EE6-4342-B048-85BDC9FD1C3A}</a:tableStyleId>
              </a:tblPr>
              <a:tblGrid>
                <a:gridCol w="558504"/>
                <a:gridCol w="558504"/>
                <a:gridCol w="558504"/>
                <a:gridCol w="558504"/>
                <a:gridCol w="558504"/>
                <a:gridCol w="558504"/>
                <a:gridCol w="558504"/>
                <a:gridCol w="558504"/>
                <a:gridCol w="558504"/>
                <a:gridCol w="558504"/>
              </a:tblGrid>
              <a:tr h="370840">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sz="800"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p:cxnSp>
        <p:nvCxnSpPr>
          <p:cNvPr id="13" name="直接箭头连接符 12"/>
          <p:cNvCxnSpPr/>
          <p:nvPr/>
        </p:nvCxnSpPr>
        <p:spPr>
          <a:xfrm>
            <a:off x="1944210" y="2237173"/>
            <a:ext cx="2432481" cy="2968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399495" y="3444536"/>
            <a:ext cx="985422" cy="1760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88272" y="3444536"/>
            <a:ext cx="1012054" cy="1760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1864311" y="2237173"/>
            <a:ext cx="2370338" cy="2968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rot="3108202">
            <a:off x="3010102" y="4764861"/>
            <a:ext cx="2583402" cy="261610"/>
          </a:xfrm>
          <a:prstGeom prst="rect">
            <a:avLst/>
          </a:prstGeom>
          <a:noFill/>
        </p:spPr>
        <p:txBody>
          <a:bodyPr wrap="square" rtlCol="0">
            <a:spAutoFit/>
          </a:bodyPr>
          <a:lstStyle/>
          <a:p>
            <a:r>
              <a:rPr lang="en-US" altLang="zh-CN" sz="1100" dirty="0">
                <a:solidFill>
                  <a:schemeClr val="accent1">
                    <a:lumMod val="75000"/>
                  </a:schemeClr>
                </a:solidFill>
              </a:rPr>
              <a:t>Bidirectional binding</a:t>
            </a:r>
            <a:endParaRPr lang="zh-CN" altLang="en-US" sz="1100" dirty="0">
              <a:solidFill>
                <a:schemeClr val="accent1">
                  <a:lumMod val="75000"/>
                </a:schemeClr>
              </a:solidFill>
            </a:endParaRPr>
          </a:p>
        </p:txBody>
      </p:sp>
      <p:sp>
        <p:nvSpPr>
          <p:cNvPr id="27" name="文本框 26"/>
          <p:cNvSpPr txBox="1"/>
          <p:nvPr/>
        </p:nvSpPr>
        <p:spPr>
          <a:xfrm rot="3555499">
            <a:off x="310720" y="4630230"/>
            <a:ext cx="2263805" cy="261610"/>
          </a:xfrm>
          <a:prstGeom prst="rect">
            <a:avLst/>
          </a:prstGeom>
          <a:noFill/>
        </p:spPr>
        <p:txBody>
          <a:bodyPr wrap="square" rtlCol="0">
            <a:spAutoFit/>
          </a:bodyPr>
          <a:lstStyle/>
          <a:p>
            <a:r>
              <a:rPr lang="en-US" altLang="zh-CN" sz="1100" dirty="0">
                <a:solidFill>
                  <a:schemeClr val="accent1">
                    <a:lumMod val="75000"/>
                  </a:schemeClr>
                </a:solidFill>
              </a:rPr>
              <a:t>Bidirectional binding</a:t>
            </a:r>
            <a:endParaRPr lang="zh-CN" altLang="en-US" sz="1100" dirty="0">
              <a:solidFill>
                <a:schemeClr val="accent1">
                  <a:lumMod val="75000"/>
                </a:schemeClr>
              </a:solidFill>
            </a:endParaRPr>
          </a:p>
        </p:txBody>
      </p:sp>
      <p:cxnSp>
        <p:nvCxnSpPr>
          <p:cNvPr id="29" name="直接箭头连接符 28"/>
          <p:cNvCxnSpPr/>
          <p:nvPr/>
        </p:nvCxnSpPr>
        <p:spPr>
          <a:xfrm>
            <a:off x="1864311" y="2166151"/>
            <a:ext cx="2512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4509856" y="1882066"/>
            <a:ext cx="3036163" cy="1200329"/>
          </a:xfrm>
          <a:prstGeom prst="rect">
            <a:avLst/>
          </a:prstGeom>
          <a:noFill/>
        </p:spPr>
        <p:txBody>
          <a:bodyPr wrap="square" rtlCol="0">
            <a:spAutoFit/>
          </a:bodyPr>
          <a:lstStyle/>
          <a:p>
            <a:r>
              <a:rPr lang="en-US" altLang="zh-CN" dirty="0"/>
              <a:t> The </a:t>
            </a:r>
            <a:r>
              <a:rPr lang="en-US" altLang="zh-CN" dirty="0" err="1"/>
              <a:t>newsnakehead</a:t>
            </a:r>
            <a:r>
              <a:rPr lang="en-US" altLang="zh-CN" dirty="0"/>
              <a:t> in </a:t>
            </a:r>
            <a:r>
              <a:rPr lang="en-US" altLang="zh-CN" dirty="0" err="1"/>
              <a:t>wholemap</a:t>
            </a:r>
            <a:r>
              <a:rPr lang="en-US" altLang="zh-CN" dirty="0"/>
              <a:t>. The index which stores in it points to one element in </a:t>
            </a:r>
            <a:r>
              <a:rPr lang="en-US" altLang="zh-CN" dirty="0" err="1"/>
              <a:t>snakeMap</a:t>
            </a:r>
            <a:r>
              <a:rPr lang="en-US" altLang="zh-CN" dirty="0"/>
              <a:t>. </a:t>
            </a:r>
            <a:endParaRPr lang="zh-CN" altLang="en-US" dirty="0"/>
          </a:p>
        </p:txBody>
      </p:sp>
      <p:cxnSp>
        <p:nvCxnSpPr>
          <p:cNvPr id="32" name="直接箭头连接符 31"/>
          <p:cNvCxnSpPr/>
          <p:nvPr/>
        </p:nvCxnSpPr>
        <p:spPr>
          <a:xfrm>
            <a:off x="1384917" y="5576315"/>
            <a:ext cx="0" cy="311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30819" y="5991690"/>
            <a:ext cx="4882719" cy="646331"/>
          </a:xfrm>
          <a:prstGeom prst="rect">
            <a:avLst/>
          </a:prstGeom>
          <a:noFill/>
        </p:spPr>
        <p:txBody>
          <a:bodyPr wrap="square" rtlCol="0">
            <a:spAutoFit/>
          </a:bodyPr>
          <a:lstStyle/>
          <a:p>
            <a:r>
              <a:rPr lang="en-US" altLang="zh-CN" dirty="0"/>
              <a:t>The </a:t>
            </a:r>
            <a:r>
              <a:rPr lang="en-US" altLang="zh-CN" dirty="0" err="1"/>
              <a:t>newsnakehead</a:t>
            </a:r>
            <a:r>
              <a:rPr lang="en-US" altLang="zh-CN" dirty="0"/>
              <a:t> in </a:t>
            </a:r>
            <a:r>
              <a:rPr lang="en-US" altLang="zh-CN" dirty="0" err="1"/>
              <a:t>snakemap.The</a:t>
            </a:r>
            <a:r>
              <a:rPr lang="en-US" altLang="zh-CN" dirty="0"/>
              <a:t> </a:t>
            </a:r>
            <a:r>
              <a:rPr lang="en-US" altLang="zh-CN" dirty="0" err="1"/>
              <a:t>x,y</a:t>
            </a:r>
            <a:r>
              <a:rPr lang="en-US" altLang="zh-CN" dirty="0"/>
              <a:t> which </a:t>
            </a:r>
            <a:r>
              <a:rPr lang="en-US" altLang="zh-CN" dirty="0" err="1"/>
              <a:t>stoers</a:t>
            </a:r>
            <a:r>
              <a:rPr lang="en-US" altLang="zh-CN" dirty="0"/>
              <a:t> in it points to one element in </a:t>
            </a:r>
            <a:r>
              <a:rPr lang="en-US" altLang="zh-CN" dirty="0" err="1"/>
              <a:t>wholeMap</a:t>
            </a:r>
            <a:endParaRPr lang="zh-CN" altLang="en-US" dirty="0"/>
          </a:p>
        </p:txBody>
      </p:sp>
      <p:cxnSp>
        <p:nvCxnSpPr>
          <p:cNvPr id="41" name="直接箭头连接符 40"/>
          <p:cNvCxnSpPr/>
          <p:nvPr/>
        </p:nvCxnSpPr>
        <p:spPr>
          <a:xfrm flipH="1">
            <a:off x="1589103" y="2237173"/>
            <a:ext cx="355107" cy="286748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直接箭头连接符 44"/>
          <p:cNvCxnSpPr/>
          <p:nvPr/>
        </p:nvCxnSpPr>
        <p:spPr>
          <a:xfrm flipV="1">
            <a:off x="1677880" y="2237173"/>
            <a:ext cx="346229" cy="286748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7" name="直接箭头连接符 46"/>
          <p:cNvCxnSpPr/>
          <p:nvPr/>
        </p:nvCxnSpPr>
        <p:spPr>
          <a:xfrm>
            <a:off x="488272" y="3515557"/>
            <a:ext cx="3524435" cy="158910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9" name="直接箭头连接符 48"/>
          <p:cNvCxnSpPr/>
          <p:nvPr/>
        </p:nvCxnSpPr>
        <p:spPr>
          <a:xfrm flipH="1" flipV="1">
            <a:off x="399495" y="3384352"/>
            <a:ext cx="3551068" cy="16137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0"/>
                                        </p:tgtEl>
                                        <p:attrNameLst>
                                          <p:attrName>ppt_x</p:attrName>
                                        </p:attrNameLst>
                                      </p:cBhvr>
                                      <p:tavLst>
                                        <p:tav tm="0">
                                          <p:val>
                                            <p:strVal val="ppt_x"/>
                                          </p:val>
                                        </p:tav>
                                        <p:tav tm="100000">
                                          <p:val>
                                            <p:strVal val="ppt_x"/>
                                          </p:val>
                                        </p:tav>
                                      </p:tavLst>
                                    </p:anim>
                                    <p:anim calcmode="lin" valueType="num">
                                      <p:cBhvr additive="base">
                                        <p:cTn id="7" dur="500"/>
                                        <p:tgtEl>
                                          <p:spTgt spid="30"/>
                                        </p:tgtEl>
                                        <p:attrNameLst>
                                          <p:attrName>ppt_y</p:attrName>
                                        </p:attrNameLst>
                                      </p:cBhvr>
                                      <p:tavLst>
                                        <p:tav tm="0">
                                          <p:val>
                                            <p:strVal val="ppt_y"/>
                                          </p:val>
                                        </p:tav>
                                        <p:tav tm="100000">
                                          <p:val>
                                            <p:strVal val="1+ppt_h/2"/>
                                          </p:val>
                                        </p:tav>
                                      </p:tavLst>
                                    </p:anim>
                                    <p:set>
                                      <p:cBhvr>
                                        <p:cTn id="8" dur="1" fill="hold">
                                          <p:stCondLst>
                                            <p:cond delay="499"/>
                                          </p:stCondLst>
                                        </p:cTn>
                                        <p:tgtEl>
                                          <p:spTgt spid="30"/>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29"/>
                                        </p:tgtEl>
                                        <p:attrNameLst>
                                          <p:attrName>ppt_x</p:attrName>
                                        </p:attrNameLst>
                                      </p:cBhvr>
                                      <p:tavLst>
                                        <p:tav tm="0">
                                          <p:val>
                                            <p:strVal val="ppt_x"/>
                                          </p:val>
                                        </p:tav>
                                        <p:tav tm="100000">
                                          <p:val>
                                            <p:strVal val="ppt_x"/>
                                          </p:val>
                                        </p:tav>
                                      </p:tavLst>
                                    </p:anim>
                                    <p:anim calcmode="lin" valueType="num">
                                      <p:cBhvr additive="base">
                                        <p:cTn id="11" dur="500"/>
                                        <p:tgtEl>
                                          <p:spTgt spid="29"/>
                                        </p:tgtEl>
                                        <p:attrNameLst>
                                          <p:attrName>ppt_y</p:attrName>
                                        </p:attrNameLst>
                                      </p:cBhvr>
                                      <p:tavLst>
                                        <p:tav tm="0">
                                          <p:val>
                                            <p:strVal val="ppt_y"/>
                                          </p:val>
                                        </p:tav>
                                        <p:tav tm="100000">
                                          <p:val>
                                            <p:strVal val="1+ppt_h/2"/>
                                          </p:val>
                                        </p:tav>
                                      </p:tavLst>
                                    </p:anim>
                                    <p:set>
                                      <p:cBhvr>
                                        <p:cTn id="12" dur="1" fill="hold">
                                          <p:stCondLst>
                                            <p:cond delay="499"/>
                                          </p:stCondLst>
                                        </p:cTn>
                                        <p:tgtEl>
                                          <p:spTgt spid="29"/>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33"/>
                                        </p:tgtEl>
                                        <p:attrNameLst>
                                          <p:attrName>ppt_x</p:attrName>
                                        </p:attrNameLst>
                                      </p:cBhvr>
                                      <p:tavLst>
                                        <p:tav tm="0">
                                          <p:val>
                                            <p:strVal val="ppt_x"/>
                                          </p:val>
                                        </p:tav>
                                        <p:tav tm="100000">
                                          <p:val>
                                            <p:strVal val="ppt_x"/>
                                          </p:val>
                                        </p:tav>
                                      </p:tavLst>
                                    </p:anim>
                                    <p:anim calcmode="lin" valueType="num">
                                      <p:cBhvr additive="base">
                                        <p:cTn id="15" dur="500"/>
                                        <p:tgtEl>
                                          <p:spTgt spid="33"/>
                                        </p:tgtEl>
                                        <p:attrNameLst>
                                          <p:attrName>ppt_y</p:attrName>
                                        </p:attrNameLst>
                                      </p:cBhvr>
                                      <p:tavLst>
                                        <p:tav tm="0">
                                          <p:val>
                                            <p:strVal val="ppt_y"/>
                                          </p:val>
                                        </p:tav>
                                        <p:tav tm="100000">
                                          <p:val>
                                            <p:strVal val="1+ppt_h/2"/>
                                          </p:val>
                                        </p:tav>
                                      </p:tavLst>
                                    </p:anim>
                                    <p:set>
                                      <p:cBhvr>
                                        <p:cTn id="16" dur="1" fill="hold">
                                          <p:stCondLst>
                                            <p:cond delay="499"/>
                                          </p:stCondLst>
                                        </p:cTn>
                                        <p:tgtEl>
                                          <p:spTgt spid="3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32"/>
                                        </p:tgtEl>
                                        <p:attrNameLst>
                                          <p:attrName>ppt_x</p:attrName>
                                        </p:attrNameLst>
                                      </p:cBhvr>
                                      <p:tavLst>
                                        <p:tav tm="0">
                                          <p:val>
                                            <p:strVal val="ppt_x"/>
                                          </p:val>
                                        </p:tav>
                                        <p:tav tm="100000">
                                          <p:val>
                                            <p:strVal val="ppt_x"/>
                                          </p:val>
                                        </p:tav>
                                      </p:tavLst>
                                    </p:anim>
                                    <p:anim calcmode="lin" valueType="num">
                                      <p:cBhvr additive="base">
                                        <p:cTn id="21" dur="500"/>
                                        <p:tgtEl>
                                          <p:spTgt spid="32"/>
                                        </p:tgtEl>
                                        <p:attrNameLst>
                                          <p:attrName>ppt_y</p:attrName>
                                        </p:attrNameLst>
                                      </p:cBhvr>
                                      <p:tavLst>
                                        <p:tav tm="0">
                                          <p:val>
                                            <p:strVal val="ppt_y"/>
                                          </p:val>
                                        </p:tav>
                                        <p:tav tm="100000">
                                          <p:val>
                                            <p:strVal val="1+ppt_h/2"/>
                                          </p:val>
                                        </p:tav>
                                      </p:tavLst>
                                    </p:anim>
                                    <p:set>
                                      <p:cBhvr>
                                        <p:cTn id="22" dur="1" fill="hold">
                                          <p:stCondLst>
                                            <p:cond delay="499"/>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anim calcmode="lin" valueType="num">
                                      <p:cBhvr additive="base">
                                        <p:cTn id="37" dur="500" fill="hold"/>
                                        <p:tgtEl>
                                          <p:spTgt spid="47"/>
                                        </p:tgtEl>
                                        <p:attrNameLst>
                                          <p:attrName>ppt_x</p:attrName>
                                        </p:attrNameLst>
                                      </p:cBhvr>
                                      <p:tavLst>
                                        <p:tav tm="0">
                                          <p:val>
                                            <p:strVal val="#ppt_x"/>
                                          </p:val>
                                        </p:tav>
                                        <p:tav tm="100000">
                                          <p:val>
                                            <p:strVal val="#ppt_x"/>
                                          </p:val>
                                        </p:tav>
                                      </p:tavLst>
                                    </p:anim>
                                    <p:anim calcmode="lin" valueType="num">
                                      <p:cBhvr additive="base">
                                        <p:cTn id="38" dur="500" fill="hold"/>
                                        <p:tgtEl>
                                          <p:spTgt spid="4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additive="base">
                                        <p:cTn id="41" dur="500" fill="hold"/>
                                        <p:tgtEl>
                                          <p:spTgt spid="49"/>
                                        </p:tgtEl>
                                        <p:attrNameLst>
                                          <p:attrName>ppt_x</p:attrName>
                                        </p:attrNameLst>
                                      </p:cBhvr>
                                      <p:tavLst>
                                        <p:tav tm="0">
                                          <p:val>
                                            <p:strVal val="#ppt_x"/>
                                          </p:val>
                                        </p:tav>
                                        <p:tav tm="100000">
                                          <p:val>
                                            <p:strVal val="#ppt_x"/>
                                          </p:val>
                                        </p:tav>
                                      </p:tavLst>
                                    </p:anim>
                                    <p:anim calcmode="lin" valueType="num">
                                      <p:cBhvr additive="base">
                                        <p:cTn id="4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869244"/>
            <a:ext cx="9144000" cy="4388556"/>
          </a:xfrm>
        </p:spPr>
        <p:txBody>
          <a:bodyPr>
            <a:normAutofit/>
          </a:bodyPr>
          <a:lstStyle/>
          <a:p>
            <a:r>
              <a:rPr lang="en-US" altLang="zh-CN" sz="5400" dirty="0"/>
              <a:t>4.Move food---Bai Zhiwei</a:t>
            </a:r>
            <a:endParaRPr lang="en-US" altLang="zh-CN" sz="5400" dirty="0"/>
          </a:p>
          <a:p>
            <a:r>
              <a:rPr lang="en-US" altLang="zh-CN" sz="5400" dirty="0"/>
              <a:t>—— </a:t>
            </a:r>
            <a:r>
              <a:rPr lang="en-US" altLang="zh-CN" sz="4000" dirty="0"/>
              <a:t>a kind of food which can move randomly.</a:t>
            </a:r>
            <a:endParaRPr lang="en-US" altLang="zh-CN" sz="4000" dirty="0"/>
          </a:p>
          <a:p>
            <a:endParaRPr lang="en-US" altLang="zh-CN" sz="4000" dirty="0"/>
          </a:p>
          <a:p>
            <a:endParaRPr lang="en-US" altLang="zh-CN" sz="4000" dirty="0"/>
          </a:p>
        </p:txBody>
      </p:sp>
      <p:pic>
        <p:nvPicPr>
          <p:cNvPr id="4" name="图片 3"/>
          <p:cNvPicPr>
            <a:picLocks noChangeAspect="1"/>
          </p:cNvPicPr>
          <p:nvPr/>
        </p:nvPicPr>
        <p:blipFill>
          <a:blip r:embed="rId1"/>
          <a:stretch>
            <a:fillRect/>
          </a:stretch>
        </p:blipFill>
        <p:spPr>
          <a:xfrm>
            <a:off x="4452016" y="3348037"/>
            <a:ext cx="3381375" cy="2066925"/>
          </a:xfrm>
          <a:prstGeom prst="rect">
            <a:avLst/>
          </a:prstGeom>
        </p:spPr>
      </p:pic>
      <p:pic>
        <p:nvPicPr>
          <p:cNvPr id="5" name="图片 4"/>
          <p:cNvPicPr>
            <a:picLocks noChangeAspect="1"/>
          </p:cNvPicPr>
          <p:nvPr/>
        </p:nvPicPr>
        <p:blipFill>
          <a:blip r:embed="rId2"/>
          <a:stretch>
            <a:fillRect/>
          </a:stretch>
        </p:blipFill>
        <p:spPr>
          <a:xfrm>
            <a:off x="6142704" y="4651652"/>
            <a:ext cx="103907" cy="457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3771" y="885371"/>
            <a:ext cx="10827658" cy="2554545"/>
          </a:xfrm>
          <a:prstGeom prst="rect">
            <a:avLst/>
          </a:prstGeom>
          <a:noFill/>
        </p:spPr>
        <p:txBody>
          <a:bodyPr wrap="square" rtlCol="0">
            <a:spAutoFit/>
          </a:bodyPr>
          <a:lstStyle/>
          <a:p>
            <a:r>
              <a:rPr lang="en-US" altLang="zh-CN" sz="3200" dirty="0"/>
              <a:t>We achieve this by set a variable related to the moving pace of the food , to make sure the snake can catch up with it ,and the food won’t move so slow that make the game dull to play , after a series of experiment , we set the speed of food a quarter of the snake’s speed.</a:t>
            </a:r>
            <a:endParaRPr lang="zh-CN" altLang="en-US" sz="3200" dirty="0"/>
          </a:p>
        </p:txBody>
      </p:sp>
      <p:grpSp>
        <p:nvGrpSpPr>
          <p:cNvPr id="6" name="组合 5"/>
          <p:cNvGrpSpPr/>
          <p:nvPr/>
        </p:nvGrpSpPr>
        <p:grpSpPr>
          <a:xfrm rot="20813708">
            <a:off x="7312909" y="4296618"/>
            <a:ext cx="3472452" cy="2442850"/>
            <a:chOff x="7567552" y="3683160"/>
            <a:chExt cx="3472452" cy="2442850"/>
          </a:xfrm>
        </p:grpSpPr>
        <p:sp>
          <p:nvSpPr>
            <p:cNvPr id="4" name="星形: 五角 3"/>
            <p:cNvSpPr/>
            <p:nvPr/>
          </p:nvSpPr>
          <p:spPr>
            <a:xfrm>
              <a:off x="7567552" y="4237291"/>
              <a:ext cx="257175" cy="238125"/>
            </a:xfrm>
            <a:prstGeom prst="star5">
              <a:avLst>
                <a:gd name="adj" fmla="val 11862"/>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a:stretch>
              <a:fillRect/>
            </a:stretch>
          </p:blipFill>
          <p:spPr>
            <a:xfrm rot="19069592">
              <a:off x="8898604" y="3683160"/>
              <a:ext cx="2141400" cy="244285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6.25E-7 3.7037E-6 L 6.25E-7 0.00023 L -0.01055 -0.00348 C -0.01185 -0.00394 -0.01302 -0.00463 -0.01432 -0.0051 C -0.02344 -0.00834 -0.01667 -0.00533 -0.02669 -0.00857 C -0.028 -0.00903 -0.02917 -0.00973 -0.03047 -0.01019 C -0.03359 -0.01135 -0.03672 -0.0125 -0.03997 -0.01366 C -0.0474 -0.01644 -0.03997 -0.01436 -0.04844 -0.0169 C -0.05221 -0.01806 -0.05612 -0.01875 -0.0599 -0.02037 C -0.0612 -0.02084 -0.06237 -0.02176 -0.06367 -0.02199 C -0.06836 -0.02292 -0.07318 -0.02315 -0.07787 -0.02361 C -0.08112 -0.02408 -0.08425 -0.02477 -0.08737 -0.02547 C -0.09388 -0.02917 -0.08607 -0.025 -0.09779 -0.02871 C -0.09883 -0.02917 -0.09974 -0.03033 -0.10065 -0.03056 C -0.10664 -0.03102 -0.11276 -0.03056 -0.11875 -0.03056 L -0.25065 0.04051 L -0.47656 0.01851 " pathEditMode="relative" rAng="0" ptsTypes="AAAAAAAAAAAAAAAAA">
                                      <p:cBhvr>
                                        <p:cTn id="6" dur="2000" fill="hold"/>
                                        <p:tgtEl>
                                          <p:spTgt spid="6"/>
                                        </p:tgtEl>
                                        <p:attrNameLst>
                                          <p:attrName>ppt_x</p:attrName>
                                          <p:attrName>ppt_y</p:attrName>
                                        </p:attrNameLst>
                                      </p:cBhvr>
                                      <p:rCtr x="-23828" y="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0382" y="182301"/>
            <a:ext cx="9920140" cy="6306717"/>
          </a:xfrm>
          <a:prstGeom prst="rect">
            <a:avLst/>
          </a:prstGeom>
        </p:spPr>
      </p:pic>
      <p:sp>
        <p:nvSpPr>
          <p:cNvPr id="3" name="文本框 2"/>
          <p:cNvSpPr txBox="1"/>
          <p:nvPr/>
        </p:nvSpPr>
        <p:spPr>
          <a:xfrm>
            <a:off x="5288907" y="844454"/>
            <a:ext cx="4200525" cy="1938992"/>
          </a:xfrm>
          <a:prstGeom prst="rect">
            <a:avLst/>
          </a:prstGeom>
          <a:noFill/>
        </p:spPr>
        <p:txBody>
          <a:bodyPr wrap="square" rtlCol="0">
            <a:spAutoFit/>
          </a:bodyPr>
          <a:lstStyle/>
          <a:p>
            <a:r>
              <a:rPr lang="en-US" altLang="zh-CN" sz="2000" b="1" dirty="0"/>
              <a:t>To be more specific ,we create  a random function with time as a variable , as you can see , in this function , cx and cy are two variables which control the pace of the snake </a:t>
            </a:r>
            <a:endParaRPr lang="zh-CN" altLang="en-US" sz="2000" b="1" dirty="0"/>
          </a:p>
        </p:txBody>
      </p:sp>
      <p:sp>
        <p:nvSpPr>
          <p:cNvPr id="6" name="文本框 5"/>
          <p:cNvSpPr txBox="1"/>
          <p:nvPr/>
        </p:nvSpPr>
        <p:spPr>
          <a:xfrm>
            <a:off x="5190927" y="4550621"/>
            <a:ext cx="4318080" cy="1323439"/>
          </a:xfrm>
          <a:prstGeom prst="rect">
            <a:avLst/>
          </a:prstGeom>
          <a:noFill/>
        </p:spPr>
        <p:txBody>
          <a:bodyPr wrap="square" rtlCol="0">
            <a:spAutoFit/>
          </a:bodyPr>
          <a:lstStyle/>
          <a:p>
            <a:r>
              <a:rPr lang="en-US" altLang="zh-CN" sz="2000" b="1" dirty="0"/>
              <a:t>And to make sure the food won’t move across the snake’s body , we limit the moving space of the snake only to the back ground part</a:t>
            </a:r>
            <a:endParaRPr lang="zh-CN" alt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8668871" cy="6858000"/>
          </a:xfrm>
          <a:prstGeom prst="rect">
            <a:avLst/>
          </a:prstGeom>
        </p:spPr>
      </p:pic>
      <p:sp>
        <p:nvSpPr>
          <p:cNvPr id="4" name="文本框 3"/>
          <p:cNvSpPr txBox="1"/>
          <p:nvPr/>
        </p:nvSpPr>
        <p:spPr>
          <a:xfrm>
            <a:off x="8345347" y="1283330"/>
            <a:ext cx="3680749" cy="3785652"/>
          </a:xfrm>
          <a:prstGeom prst="rect">
            <a:avLst/>
          </a:prstGeom>
          <a:noFill/>
        </p:spPr>
        <p:txBody>
          <a:bodyPr wrap="square" rtlCol="0">
            <a:spAutoFit/>
          </a:bodyPr>
          <a:lstStyle/>
          <a:p>
            <a:r>
              <a:rPr lang="en-US" altLang="zh-CN" sz="2000" b="1" dirty="0"/>
              <a:t>Then when it comes to the main function , in order to make the snake move smoothly without typing “enter” every time we change  the direction , we use a function called  “_ </a:t>
            </a:r>
            <a:r>
              <a:rPr lang="en-US" altLang="zh-CN" sz="2000" b="1" dirty="0" err="1"/>
              <a:t>getch</a:t>
            </a:r>
            <a:r>
              <a:rPr lang="en-US" altLang="zh-CN" sz="2000" b="1" dirty="0"/>
              <a:t>()” which can read the character we type in directly , and the function “_</a:t>
            </a:r>
            <a:r>
              <a:rPr lang="en-US" altLang="zh-CN" sz="2000" b="1" dirty="0" err="1"/>
              <a:t>kbhit</a:t>
            </a:r>
            <a:r>
              <a:rPr lang="en-US" altLang="zh-CN" sz="2000" b="1" dirty="0"/>
              <a:t>()” can test if the player enter a new direction.</a:t>
            </a:r>
            <a:endParaRPr lang="zh-CN" altLang="en-US" sz="2000" b="1" dirty="0"/>
          </a:p>
        </p:txBody>
      </p:sp>
      <p:sp>
        <p:nvSpPr>
          <p:cNvPr id="5" name="文本框 4"/>
          <p:cNvSpPr txBox="1"/>
          <p:nvPr/>
        </p:nvSpPr>
        <p:spPr>
          <a:xfrm>
            <a:off x="8345347" y="5405378"/>
            <a:ext cx="3750197" cy="1323439"/>
          </a:xfrm>
          <a:prstGeom prst="rect">
            <a:avLst/>
          </a:prstGeom>
          <a:noFill/>
        </p:spPr>
        <p:txBody>
          <a:bodyPr wrap="square" rtlCol="0">
            <a:spAutoFit/>
          </a:bodyPr>
          <a:lstStyle/>
          <a:p>
            <a:r>
              <a:rPr lang="en-US" altLang="zh-CN" sz="2000" b="1" dirty="0"/>
              <a:t>To make the game more challengeable we shorten the pausing time every time it eat a food </a:t>
            </a:r>
            <a:endParaRPr lang="zh-CN" altLang="en-US" sz="2000" b="1" dirty="0"/>
          </a:p>
        </p:txBody>
      </p:sp>
      <p:sp>
        <p:nvSpPr>
          <p:cNvPr id="6" name="文本框 5"/>
          <p:cNvSpPr txBox="1"/>
          <p:nvPr/>
        </p:nvSpPr>
        <p:spPr>
          <a:xfrm>
            <a:off x="8368496" y="185195"/>
            <a:ext cx="3634450" cy="1015663"/>
          </a:xfrm>
          <a:prstGeom prst="rect">
            <a:avLst/>
          </a:prstGeom>
          <a:noFill/>
        </p:spPr>
        <p:txBody>
          <a:bodyPr wrap="square" rtlCol="0">
            <a:spAutoFit/>
          </a:bodyPr>
          <a:lstStyle/>
          <a:p>
            <a:r>
              <a:rPr lang="en-US" altLang="zh-CN" sz="2000" b="1" dirty="0"/>
              <a:t>To start with ,we make the snake move to left ,to make things easy .</a:t>
            </a:r>
            <a:endParaRPr lang="zh-CN" altLang="en-US"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06449" y="4607808"/>
            <a:ext cx="3530279" cy="1200329"/>
          </a:xfrm>
          <a:prstGeom prst="rect">
            <a:avLst/>
          </a:prstGeom>
          <a:noFill/>
        </p:spPr>
        <p:txBody>
          <a:bodyPr wrap="square" rtlCol="0">
            <a:spAutoFit/>
          </a:bodyPr>
          <a:lstStyle/>
          <a:p>
            <a:r>
              <a:rPr lang="en-US" altLang="zh-CN" b="1" dirty="0"/>
              <a:t>We also change the console cursor to be invisible so that it won’t  disturb us when we play the game .</a:t>
            </a:r>
            <a:endParaRPr lang="zh-CN" altLang="en-US" dirty="0"/>
          </a:p>
        </p:txBody>
      </p:sp>
      <p:sp>
        <p:nvSpPr>
          <p:cNvPr id="5" name="文本框 4"/>
          <p:cNvSpPr txBox="1"/>
          <p:nvPr/>
        </p:nvSpPr>
        <p:spPr>
          <a:xfrm>
            <a:off x="8206448" y="787078"/>
            <a:ext cx="3530279" cy="2031325"/>
          </a:xfrm>
          <a:prstGeom prst="rect">
            <a:avLst/>
          </a:prstGeom>
          <a:noFill/>
        </p:spPr>
        <p:txBody>
          <a:bodyPr wrap="square" rtlCol="0">
            <a:spAutoFit/>
          </a:bodyPr>
          <a:lstStyle/>
          <a:p>
            <a:r>
              <a:rPr lang="en-US" altLang="zh-CN" b="1" dirty="0"/>
              <a:t>We initialize the snake’s position at the middle of the screen and to make sure the character we entered won’t be showed on the screen , so it can move with out limitation from the border .</a:t>
            </a:r>
            <a:endParaRPr lang="zh-CN" altLang="en-US" b="1" dirty="0"/>
          </a:p>
        </p:txBody>
      </p:sp>
      <p:pic>
        <p:nvPicPr>
          <p:cNvPr id="3" name="图片 2" descr="[48(7CIEQV_TKMHUPWQ7}$P"/>
          <p:cNvPicPr>
            <a:picLocks noChangeAspect="1"/>
          </p:cNvPicPr>
          <p:nvPr/>
        </p:nvPicPr>
        <p:blipFill>
          <a:blip r:embed="rId1"/>
          <a:stretch>
            <a:fillRect/>
          </a:stretch>
        </p:blipFill>
        <p:spPr>
          <a:xfrm>
            <a:off x="228600" y="187325"/>
            <a:ext cx="7731125" cy="66389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Project   </a:t>
            </a:r>
            <a:r>
              <a:rPr lang="zh-CN" altLang="en-US"/>
              <a:t>Sentiment</a:t>
            </a:r>
            <a:endParaRPr lang="zh-CN" altLang="en-US"/>
          </a:p>
        </p:txBody>
      </p:sp>
      <p:sp>
        <p:nvSpPr>
          <p:cNvPr id="3" name="文本框 2"/>
          <p:cNvSpPr txBox="1"/>
          <p:nvPr/>
        </p:nvSpPr>
        <p:spPr>
          <a:xfrm>
            <a:off x="838835" y="1381760"/>
            <a:ext cx="6149340" cy="4092575"/>
          </a:xfrm>
          <a:prstGeom prst="rect">
            <a:avLst/>
          </a:prstGeom>
          <a:noFill/>
        </p:spPr>
        <p:txBody>
          <a:bodyPr wrap="square" rtlCol="0">
            <a:spAutoFit/>
          </a:bodyPr>
          <a:p>
            <a:r>
              <a:rPr lang="en-US" altLang="zh-CN" sz="2800">
                <a:solidFill>
                  <a:schemeClr val="accent4"/>
                </a:solidFill>
                <a:effectLst>
                  <a:outerShdw blurRad="38100" dist="25400" dir="5400000" algn="ctr" rotWithShape="0">
                    <a:srgbClr val="6E747A">
                      <a:alpha val="43000"/>
                    </a:srgbClr>
                  </a:outerShdw>
                </a:effectLst>
                <a:sym typeface="+mn-ea"/>
              </a:rPr>
              <a:t>Undertanding what expressed in the book doesn't mean you acquire the knowledge!</a:t>
            </a:r>
            <a:endParaRPr lang="en-US" altLang="zh-CN" sz="2800">
              <a:solidFill>
                <a:schemeClr val="accent4"/>
              </a:solidFill>
              <a:effectLst>
                <a:outerShdw blurRad="38100" dist="25400" dir="5400000" algn="ctr" rotWithShape="0">
                  <a:srgbClr val="6E747A">
                    <a:alpha val="43000"/>
                  </a:srgbClr>
                </a:outerShdw>
              </a:effectLst>
              <a:sym typeface="+mn-ea"/>
            </a:endParaRPr>
          </a:p>
          <a:p>
            <a:r>
              <a:rPr lang="en-US" altLang="zh-CN" sz="2800">
                <a:solidFill>
                  <a:schemeClr val="accent4"/>
                </a:solidFill>
                <a:effectLst/>
                <a:sym typeface="+mn-ea"/>
              </a:rPr>
              <a:t>Cooperation cannot be emphapised too much!</a:t>
            </a:r>
            <a:endParaRPr lang="en-US" altLang="zh-CN" sz="2800">
              <a:solidFill>
                <a:schemeClr val="accent4"/>
              </a:solidFill>
              <a:effectLst/>
              <a:sym typeface="+mn-ea"/>
            </a:endParaRPr>
          </a:p>
          <a:p>
            <a:r>
              <a:rPr lang="en-US" altLang="zh-CN" sz="2800">
                <a:ln w="22225">
                  <a:solidFill>
                    <a:schemeClr val="accent2"/>
                  </a:solidFill>
                  <a:prstDash val="solid"/>
                </a:ln>
                <a:solidFill>
                  <a:schemeClr val="accent2">
                    <a:lumMod val="40000"/>
                    <a:lumOff val="60000"/>
                  </a:schemeClr>
                </a:solidFill>
                <a:effectLst/>
                <a:sym typeface="+mn-ea"/>
              </a:rPr>
              <a:t>Computer are bound to play a more and more important role in our life and work!</a:t>
            </a:r>
            <a:endParaRPr lang="en-US" altLang="zh-CN" sz="2800">
              <a:ln w="22225">
                <a:solidFill>
                  <a:schemeClr val="accent2"/>
                </a:solidFill>
                <a:prstDash val="solid"/>
              </a:ln>
              <a:solidFill>
                <a:schemeClr val="accent2">
                  <a:lumMod val="40000"/>
                  <a:lumOff val="60000"/>
                </a:schemeClr>
              </a:solidFill>
              <a:effectLst/>
              <a:sym typeface="+mn-ea"/>
            </a:endParaRPr>
          </a:p>
          <a:p>
            <a:r>
              <a:rPr lang="en-US" altLang="zh-CN" sz="2800">
                <a:gradFill>
                  <a:gsLst>
                    <a:gs pos="21000">
                      <a:srgbClr val="53575C"/>
                    </a:gs>
                    <a:gs pos="88000">
                      <a:srgbClr val="C5C7CA"/>
                    </a:gs>
                  </a:gsLst>
                  <a:lin ang="5400000"/>
                </a:gradFill>
                <a:effectLst/>
                <a:sym typeface="+mn-ea"/>
              </a:rPr>
              <a:t>C language is interesting and amazing!</a:t>
            </a:r>
            <a:endParaRPr lang="en-US" altLang="zh-CN" sz="2800">
              <a:gradFill>
                <a:gsLst>
                  <a:gs pos="21000">
                    <a:srgbClr val="53575C"/>
                  </a:gs>
                  <a:gs pos="88000">
                    <a:srgbClr val="C5C7CA"/>
                  </a:gs>
                </a:gsLst>
                <a:lin ang="5400000"/>
              </a:gradFill>
              <a:effectLst/>
              <a:sym typeface="+mn-ea"/>
            </a:endParaRPr>
          </a:p>
          <a:p>
            <a:endParaRPr lang="en-US" altLang="zh-CN">
              <a:solidFill>
                <a:schemeClr val="accent4"/>
              </a:solidFill>
              <a:effectLst/>
              <a:sym typeface="+mn-ea"/>
            </a:endParaRPr>
          </a:p>
          <a:p>
            <a:r>
              <a:rPr lang="zh-CN" altLang="en-US">
                <a:solidFill>
                  <a:schemeClr val="accent4"/>
                </a:solidFill>
                <a:sym typeface="+mn-ea"/>
              </a:rPr>
              <a:t>                                            </a:t>
            </a:r>
            <a:endParaRPr lang="zh-CN" altLang="en-US">
              <a:solidFill>
                <a:schemeClr val="accent4"/>
              </a:solidFill>
              <a:sym typeface="+mn-ea"/>
            </a:endParaRPr>
          </a:p>
        </p:txBody>
      </p:sp>
      <p:pic>
        <p:nvPicPr>
          <p:cNvPr id="5" name="图片 4" descr="timg"/>
          <p:cNvPicPr>
            <a:picLocks noChangeAspect="1"/>
          </p:cNvPicPr>
          <p:nvPr/>
        </p:nvPicPr>
        <p:blipFill>
          <a:blip r:embed="rId1"/>
          <a:stretch>
            <a:fillRect/>
          </a:stretch>
        </p:blipFill>
        <p:spPr>
          <a:xfrm>
            <a:off x="6901345" y="1905144"/>
            <a:ext cx="4876715" cy="3047788"/>
          </a:xfrm>
          <a:prstGeom prst="rect">
            <a:avLst/>
          </a:prstGeom>
        </p:spPr>
      </p:pic>
      <p:sp>
        <p:nvSpPr>
          <p:cNvPr id="4" name="文本框 3"/>
          <p:cNvSpPr txBox="1"/>
          <p:nvPr/>
        </p:nvSpPr>
        <p:spPr>
          <a:xfrm>
            <a:off x="993775" y="5474970"/>
            <a:ext cx="10360660" cy="829945"/>
          </a:xfrm>
          <a:prstGeom prst="rect">
            <a:avLst/>
          </a:prstGeom>
          <a:noFill/>
        </p:spPr>
        <p:txBody>
          <a:bodyPr wrap="square" rtlCol="0">
            <a:spAutoFit/>
          </a:bodyPr>
          <a:p>
            <a:r>
              <a:rPr lang="en-US" altLang="zh-CN" sz="4800">
                <a:effectLst>
                  <a:glow rad="139700">
                    <a:schemeClr val="accent1">
                      <a:satMod val="175000"/>
                      <a:alpha val="40000"/>
                    </a:schemeClr>
                  </a:glow>
                </a:effectLst>
              </a:rPr>
              <a:t>Everyone in this project matter!</a:t>
            </a:r>
            <a:endParaRPr lang="en-US" altLang="zh-CN" sz="4800">
              <a:effectLst>
                <a:glow rad="139700">
                  <a:schemeClr val="accent1">
                    <a:satMod val="175000"/>
                    <a:alpha val="40000"/>
                  </a:schemeClr>
                </a:glow>
              </a:effectLst>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timg"/>
          <p:cNvPicPr>
            <a:picLocks noChangeAspect="1"/>
          </p:cNvPicPr>
          <p:nvPr/>
        </p:nvPicPr>
        <p:blipFill>
          <a:blip r:embed="rId1"/>
          <a:stretch>
            <a:fillRect/>
          </a:stretch>
        </p:blipFill>
        <p:spPr>
          <a:xfrm>
            <a:off x="54610" y="17780"/>
            <a:ext cx="10058400" cy="6624320"/>
          </a:xfrm>
          <a:prstGeom prst="rect">
            <a:avLst/>
          </a:prstGeom>
        </p:spPr>
      </p:pic>
      <p:sp>
        <p:nvSpPr>
          <p:cNvPr id="5" name="文本框 4"/>
          <p:cNvSpPr txBox="1"/>
          <p:nvPr/>
        </p:nvSpPr>
        <p:spPr>
          <a:xfrm>
            <a:off x="4074160" y="306705"/>
            <a:ext cx="6972300" cy="1476375"/>
          </a:xfrm>
          <a:prstGeom prst="rect">
            <a:avLst/>
          </a:prstGeom>
          <a:noFill/>
        </p:spPr>
        <p:txBody>
          <a:bodyPr wrap="square" rtlCol="0">
            <a:spAutoFit/>
          </a:bodyPr>
          <a:p>
            <a:r>
              <a:rPr lang="en-US" altLang="zh-CN"/>
              <a:t>We divided the project into four parts:</a:t>
            </a:r>
            <a:endParaRPr lang="en-US" altLang="zh-CN"/>
          </a:p>
          <a:p>
            <a:r>
              <a:rPr lang="en-US" altLang="zh-CN"/>
              <a:t>1.Create food</a:t>
            </a:r>
            <a:endParaRPr lang="en-US" altLang="zh-CN"/>
          </a:p>
          <a:p>
            <a:r>
              <a:rPr lang="en-US" altLang="zh-CN"/>
              <a:t>2.Drawing and interface writing</a:t>
            </a:r>
            <a:endParaRPr lang="en-US" altLang="zh-CN"/>
          </a:p>
          <a:p>
            <a:r>
              <a:rPr lang="en-US" altLang="zh-CN" dirty="0">
                <a:sym typeface="+mn-ea"/>
              </a:rPr>
              <a:t>3.The definition of snake and how the snake move</a:t>
            </a:r>
            <a:endParaRPr lang="en-US" altLang="zh-CN"/>
          </a:p>
          <a:p>
            <a:r>
              <a:rPr lang="en-US" altLang="zh-CN"/>
              <a:t>4.Move food and miscellaneous</a:t>
            </a:r>
            <a:endParaRPr lang="en-US" altLang="zh-CN"/>
          </a:p>
        </p:txBody>
      </p:sp>
      <p:sp>
        <p:nvSpPr>
          <p:cNvPr id="6" name="文本框 5"/>
          <p:cNvSpPr txBox="1"/>
          <p:nvPr/>
        </p:nvSpPr>
        <p:spPr>
          <a:xfrm>
            <a:off x="4131945" y="2477135"/>
            <a:ext cx="4453890" cy="645160"/>
          </a:xfrm>
          <a:prstGeom prst="rect">
            <a:avLst/>
          </a:prstGeom>
          <a:noFill/>
        </p:spPr>
        <p:txBody>
          <a:bodyPr wrap="square" rtlCol="0">
            <a:spAutoFit/>
          </a:bodyPr>
          <a:p>
            <a:r>
              <a:rPr lang="en-US" altLang="zh-CN"/>
              <a:t>This code can run a game all of us familar with--Snake.</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941706" y="2829560"/>
            <a:ext cx="10308590" cy="1198880"/>
          </a:xfrm>
          <a:prstGeom prst="rect">
            <a:avLst/>
          </a:prstGeom>
          <a:noFill/>
          <a:ln>
            <a:noFill/>
          </a:ln>
        </p:spPr>
        <p:txBody>
          <a:bodyPr wrap="none" rtlCol="0" anchor="t">
            <a:spAutoFit/>
          </a:bodyPr>
          <a:p>
            <a:pPr algn="ctr"/>
            <a:r>
              <a:rPr lang="en-US" altLang="zh-CN" sz="7200" b="1">
                <a:solidFill>
                  <a:schemeClr val="tx1"/>
                </a:solidFill>
                <a:effectLst>
                  <a:outerShdw blurRad="38100" dist="19050" dir="2700000" algn="tl" rotWithShape="0">
                    <a:schemeClr val="dk1">
                      <a:alpha val="40000"/>
                    </a:schemeClr>
                  </a:outerShdw>
                </a:effectLst>
              </a:rPr>
              <a:t>Here comes to our project:</a:t>
            </a:r>
            <a:endParaRPr lang="en-US" altLang="zh-CN" sz="7200" b="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副标题 1"/>
          <p:cNvSpPr/>
          <p:nvPr>
            <p:ph type="subTitle" sz="quarter" idx="1"/>
          </p:nvPr>
        </p:nvSpPr>
        <p:spPr>
          <a:xfrm>
            <a:off x="2056369" y="778483"/>
            <a:ext cx="7955927" cy="753853"/>
          </a:xfrm>
        </p:spPr>
        <p:txBody>
          <a:bodyPr>
            <a:noAutofit/>
          </a:bodyPr>
          <a:p>
            <a:r>
              <a:rPr lang="en-US" altLang="zh-CN" sz="6000" b="0" u="sng">
                <a:ln w="9525">
                  <a:solidFill>
                    <a:schemeClr val="bg1"/>
                  </a:solidFill>
                  <a:prstDash val="solid"/>
                </a:ln>
                <a:solidFill>
                  <a:schemeClr val="tx1"/>
                </a:solidFill>
                <a:effectLst>
                  <a:outerShdw blurRad="12700" dist="38100" dir="2700000" algn="tl" rotWithShape="0">
                    <a:schemeClr val="bg1">
                      <a:lumMod val="50000"/>
                    </a:schemeClr>
                  </a:outerShdw>
                </a:effectLst>
                <a:ea typeface="宋体" panose="02010600030101010101" pitchFamily="2" charset="-122"/>
              </a:rPr>
              <a:t>1.create food part</a:t>
            </a:r>
            <a:endParaRPr lang="en-US" altLang="zh-CN" sz="6000" b="0" u="sng">
              <a:ln w="9525">
                <a:solidFill>
                  <a:schemeClr val="bg1"/>
                </a:solidFill>
                <a:prstDash val="solid"/>
              </a:ln>
              <a:solidFill>
                <a:schemeClr val="tx1"/>
              </a:solidFill>
              <a:effectLst>
                <a:outerShdw blurRad="12700" dist="38100" dir="2700000" algn="tl" rotWithShape="0">
                  <a:schemeClr val="bg1">
                    <a:lumMod val="50000"/>
                  </a:schemeClr>
                </a:outerShdw>
              </a:effectLst>
              <a:ea typeface="宋体" panose="02010600030101010101" pitchFamily="2" charset="-122"/>
            </a:endParaRPr>
          </a:p>
        </p:txBody>
      </p:sp>
      <p:sp>
        <p:nvSpPr>
          <p:cNvPr id="4" name="文本框 3"/>
          <p:cNvSpPr txBox="1"/>
          <p:nvPr/>
        </p:nvSpPr>
        <p:spPr>
          <a:xfrm>
            <a:off x="3522980" y="1723390"/>
            <a:ext cx="7210425" cy="706755"/>
          </a:xfrm>
          <a:prstGeom prst="rect">
            <a:avLst/>
          </a:prstGeom>
          <a:noFill/>
        </p:spPr>
        <p:txBody>
          <a:bodyPr wrap="square" rtlCol="0">
            <a:spAutoFit/>
          </a:bodyPr>
          <a:p>
            <a:r>
              <a:rPr lang="en-US" altLang="zh-CN" sz="4000">
                <a:ln w="9525" cmpd="sng">
                  <a:solidFill>
                    <a:schemeClr val="accent1"/>
                  </a:solidFill>
                  <a:prstDash val="solid"/>
                </a:ln>
                <a:solidFill>
                  <a:srgbClr val="70AD47">
                    <a:tint val="1000"/>
                  </a:srgbClr>
                </a:solidFill>
                <a:effectLst>
                  <a:glow rad="38100">
                    <a:schemeClr val="accent1">
                      <a:alpha val="40000"/>
                    </a:schemeClr>
                  </a:glow>
                </a:effectLst>
              </a:rPr>
              <a:t>       Speaker</a:t>
            </a:r>
            <a:r>
              <a:rPr lang="zh-CN" altLang="en-US" sz="4000">
                <a:ln w="9525" cmpd="sng">
                  <a:solidFill>
                    <a:schemeClr val="accent1"/>
                  </a:solidFill>
                  <a:prstDash val="solid"/>
                </a:ln>
                <a:solidFill>
                  <a:srgbClr val="70AD47">
                    <a:tint val="1000"/>
                  </a:srgbClr>
                </a:solidFill>
                <a:effectLst>
                  <a:glow rad="38100">
                    <a:schemeClr val="accent1">
                      <a:alpha val="40000"/>
                    </a:schemeClr>
                  </a:glow>
                </a:effectLst>
                <a:ea typeface="宋体" panose="02010600030101010101" pitchFamily="2" charset="-122"/>
              </a:rPr>
              <a:t>：</a:t>
            </a:r>
            <a:r>
              <a:rPr lang="en-US" altLang="zh-CN" sz="4000">
                <a:ln w="9525" cmpd="sng">
                  <a:solidFill>
                    <a:schemeClr val="accent1"/>
                  </a:solidFill>
                  <a:prstDash val="solid"/>
                </a:ln>
                <a:solidFill>
                  <a:srgbClr val="70AD47">
                    <a:tint val="1000"/>
                  </a:srgbClr>
                </a:solidFill>
                <a:effectLst>
                  <a:glow rad="38100">
                    <a:schemeClr val="accent1">
                      <a:alpha val="40000"/>
                    </a:schemeClr>
                  </a:glow>
                </a:effectLst>
              </a:rPr>
              <a:t>  Xu Guopeng</a:t>
            </a:r>
            <a:endParaRPr lang="en-US" altLang="zh-CN" sz="400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 name="文本框 6"/>
          <p:cNvSpPr txBox="1"/>
          <p:nvPr/>
        </p:nvSpPr>
        <p:spPr>
          <a:xfrm>
            <a:off x="6451501" y="2351387"/>
            <a:ext cx="3909244" cy="1076325"/>
          </a:xfrm>
          <a:prstGeom prst="rect">
            <a:avLst/>
          </a:prstGeom>
          <a:noFill/>
        </p:spPr>
        <p:txBody>
          <a:bodyPr wrap="square" rtlCol="0">
            <a:spAutoFit/>
          </a:bodyPr>
          <a:p>
            <a:r>
              <a:rPr lang="zh-CN" altLang="en-US" sz="3200">
                <a:ln w="9525">
                  <a:solidFill>
                    <a:schemeClr val="bg1"/>
                  </a:solidFill>
                  <a:prstDash val="solid"/>
                </a:ln>
                <a:solidFill>
                  <a:schemeClr val="tx1"/>
                </a:solidFill>
                <a:effectLst>
                  <a:outerShdw blurRad="12700" dist="38100" dir="2700000" algn="tl" rotWithShape="0">
                    <a:schemeClr val="bg1">
                      <a:lumMod val="50000"/>
                    </a:schemeClr>
                  </a:outerShdw>
                </a:effectLst>
              </a:rPr>
              <a:t>Matrikelnummer：</a:t>
            </a:r>
            <a:r>
              <a:rPr lang="en-US" altLang="zh-CN" sz="3200">
                <a:ln w="9525">
                  <a:solidFill>
                    <a:schemeClr val="bg1"/>
                  </a:solidFill>
                  <a:prstDash val="solid"/>
                </a:ln>
                <a:solidFill>
                  <a:schemeClr val="tx1"/>
                </a:solidFill>
                <a:effectLst>
                  <a:outerShdw blurRad="12700" dist="38100" dir="2700000" algn="tl" rotWithShape="0">
                    <a:schemeClr val="bg1">
                      <a:lumMod val="50000"/>
                    </a:schemeClr>
                  </a:outerShdw>
                </a:effectLst>
              </a:rPr>
              <a:t>32150634</a:t>
            </a:r>
            <a:endParaRPr lang="en-US" altLang="zh-CN" sz="320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5" name="图片 4" descr="timg"/>
          <p:cNvPicPr>
            <a:picLocks noChangeAspect="1"/>
          </p:cNvPicPr>
          <p:nvPr/>
        </p:nvPicPr>
        <p:blipFill>
          <a:blip r:embed="rId1"/>
          <a:stretch>
            <a:fillRect/>
          </a:stretch>
        </p:blipFill>
        <p:spPr>
          <a:xfrm>
            <a:off x="7427225" y="3548664"/>
            <a:ext cx="3306162" cy="3306162"/>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3"/>
          <p:cNvSpPr>
            <a:spLocks noGrp="1"/>
          </p:cNvSpPr>
          <p:nvPr>
            <p:ph idx="1" hasCustomPrompt="1"/>
          </p:nvPr>
        </p:nvSpPr>
        <p:spPr>
          <a:xfrm>
            <a:off x="2042651" y="1196643"/>
            <a:ext cx="8228902" cy="4527880"/>
          </a:xfrm>
          <a:effectLst>
            <a:innerShdw blurRad="63500" dist="50800" dir="5160000">
              <a:srgbClr val="31C1E3">
                <a:alpha val="50000"/>
              </a:srgbClr>
            </a:innerShdw>
          </a:effectLst>
        </p:spPr>
        <p:txBody>
          <a:bodyPr vert="horz" wrap="square" lIns="91414" tIns="45707" rIns="91414" bIns="45707" anchor="t"/>
          <a:p>
            <a:pPr eaLnBrk="1" latinLnBrk="0" hangingPunct="1">
              <a:lnSpc>
                <a:spcPct val="110000"/>
              </a:lnSpc>
              <a:spcBef>
                <a:spcPct val="0"/>
              </a:spcBef>
            </a:pPr>
            <a:r>
              <a:rPr lang="en-US" altLang="ko-KR" sz="3200" dirty="0">
                <a:ln w="13462">
                  <a:solidFill>
                    <a:schemeClr val="bg1"/>
                  </a:solidFill>
                  <a:prstDash val="solid"/>
                </a:ln>
                <a:solidFill>
                  <a:schemeClr val="tx1">
                    <a:lumMod val="85000"/>
                    <a:lumOff val="15000"/>
                  </a:schemeClr>
                </a:solidFill>
                <a:effectLst>
                  <a:innerShdw blurRad="63500" dist="50800" dir="18900000">
                    <a:prstClr val="black">
                      <a:alpha val="50000"/>
                    </a:prstClr>
                  </a:innerShdw>
                </a:effectLst>
                <a:latin typeface="Arial Black" panose="020B0A04020102020204" pitchFamily="34" charset="0"/>
              </a:rPr>
              <a:t>Food = { "★", 12, 4 }</a:t>
            </a:r>
            <a:endParaRPr lang="en-US" altLang="ko-KR" sz="3200" dirty="0">
              <a:ln w="13462">
                <a:solidFill>
                  <a:schemeClr val="bg1"/>
                </a:solidFill>
                <a:prstDash val="solid"/>
              </a:ln>
              <a:solidFill>
                <a:schemeClr val="tx1">
                  <a:lumMod val="85000"/>
                  <a:lumOff val="15000"/>
                </a:schemeClr>
              </a:solidFill>
              <a:effectLst>
                <a:innerShdw blurRad="63500" dist="50800" dir="18900000">
                  <a:prstClr val="black">
                    <a:alpha val="50000"/>
                  </a:prstClr>
                </a:innerShdw>
              </a:effectLst>
              <a:latin typeface="Arial Black" panose="020B0A04020102020204" pitchFamily="34" charset="0"/>
            </a:endParaRPr>
          </a:p>
          <a:p>
            <a:pPr eaLnBrk="1" latinLnBrk="0" hangingPunct="1">
              <a:lnSpc>
                <a:spcPct val="110000"/>
              </a:lnSpc>
              <a:spcBef>
                <a:spcPct val="0"/>
              </a:spcBef>
            </a:pPr>
            <a:r>
              <a:rPr lang="en-US" altLang="ko-KR" sz="3200" dirty="0">
                <a:ln w="13462">
                  <a:solidFill>
                    <a:schemeClr val="bg1"/>
                  </a:solidFill>
                  <a:prstDash val="solid"/>
                </a:ln>
                <a:solidFill>
                  <a:schemeClr val="tx1">
                    <a:lumMod val="85000"/>
                    <a:lumOff val="15000"/>
                  </a:schemeClr>
                </a:solidFill>
                <a:effectLst>
                  <a:innerShdw blurRad="63500" dist="50800" dir="18900000">
                    <a:prstClr val="black">
                      <a:alpha val="50000"/>
                    </a:prstClr>
                  </a:innerShdw>
                </a:effectLst>
                <a:latin typeface="Arial Black" panose="020B0A04020102020204" pitchFamily="34" charset="0"/>
              </a:rPr>
              <a:t>Food_spec = { "◆",12,4 }</a:t>
            </a:r>
            <a:endParaRPr lang="en-US" altLang="ko-KR" sz="3200" dirty="0">
              <a:ln w="13462">
                <a:solidFill>
                  <a:schemeClr val="bg1"/>
                </a:solidFill>
                <a:prstDash val="solid"/>
              </a:ln>
              <a:solidFill>
                <a:schemeClr val="tx1">
                  <a:lumMod val="85000"/>
                  <a:lumOff val="15000"/>
                </a:schemeClr>
              </a:solidFill>
              <a:effectLst>
                <a:innerShdw blurRad="63500" dist="50800" dir="18900000">
                  <a:prstClr val="black">
                    <a:alpha val="50000"/>
                  </a:prstClr>
                </a:innerShdw>
              </a:effectLst>
              <a:latin typeface="Arial Black" panose="020B0A04020102020204" pitchFamily="34" charset="0"/>
            </a:endParaRPr>
          </a:p>
        </p:txBody>
      </p:sp>
      <p:sp>
        <p:nvSpPr>
          <p:cNvPr id="20483" name="Rectangle 12"/>
          <p:cNvSpPr>
            <a:spLocks noGrp="1"/>
          </p:cNvSpPr>
          <p:nvPr>
            <p:ph type="title" hasCustomPrompt="1"/>
          </p:nvPr>
        </p:nvSpPr>
        <p:spPr>
          <a:xfrm>
            <a:off x="1980756" y="276148"/>
            <a:ext cx="8146374" cy="490402"/>
          </a:xfrm>
        </p:spPr>
        <p:txBody>
          <a:bodyPr vert="horz" wrap="square" lIns="91414" tIns="45707" rIns="91414" bIns="45707" anchor="ctr">
            <a:normAutofit fontScale="90000"/>
          </a:bodyPr>
          <a:p>
            <a:pPr eaLnBrk="1" hangingPunct="1"/>
            <a:r>
              <a:rPr lang="en-US" altLang="ko-KR" dirty="0"/>
              <a:t>Create food-- preparation work</a:t>
            </a:r>
            <a:endParaRPr lang="en-US" altLang="ko-KR" dirty="0"/>
          </a:p>
        </p:txBody>
      </p:sp>
      <p:pic>
        <p:nvPicPr>
          <p:cNvPr id="2" name="图片 1" descr="@U$VRF_{2M]`U)6WRACYDQY"/>
          <p:cNvPicPr>
            <a:picLocks noChangeAspect="1"/>
          </p:cNvPicPr>
          <p:nvPr/>
        </p:nvPicPr>
        <p:blipFill>
          <a:blip r:embed="rId1"/>
          <a:stretch>
            <a:fillRect/>
          </a:stretch>
        </p:blipFill>
        <p:spPr>
          <a:xfrm>
            <a:off x="2042651" y="2724028"/>
            <a:ext cx="1971127" cy="1409309"/>
          </a:xfrm>
          <a:prstGeom prst="rect">
            <a:avLst/>
          </a:prstGeom>
        </p:spPr>
      </p:pic>
      <p:pic>
        <p:nvPicPr>
          <p:cNvPr id="3" name="图片 2" descr="DI77AT){@C%4F)8RC(`O9XK"/>
          <p:cNvPicPr>
            <a:picLocks noChangeAspect="1"/>
          </p:cNvPicPr>
          <p:nvPr/>
        </p:nvPicPr>
        <p:blipFill>
          <a:blip r:embed="rId2"/>
          <a:stretch>
            <a:fillRect/>
          </a:stretch>
        </p:blipFill>
        <p:spPr>
          <a:xfrm>
            <a:off x="4738747" y="2724663"/>
            <a:ext cx="2715141" cy="1409309"/>
          </a:xfrm>
          <a:prstGeom prst="rect">
            <a:avLst/>
          </a:prstGeom>
        </p:spPr>
      </p:pic>
      <p:sp>
        <p:nvSpPr>
          <p:cNvPr id="4" name="文本框 3"/>
          <p:cNvSpPr txBox="1"/>
          <p:nvPr/>
        </p:nvSpPr>
        <p:spPr>
          <a:xfrm>
            <a:off x="3291984" y="4287599"/>
            <a:ext cx="2967166" cy="398780"/>
          </a:xfrm>
          <a:prstGeom prst="rect">
            <a:avLst/>
          </a:prstGeom>
          <a:noFill/>
        </p:spPr>
        <p:txBody>
          <a:bodyPr wrap="square" rtlCol="0">
            <a:spAutoFit/>
            <a:scene3d>
              <a:camera prst="orthographicFront"/>
              <a:lightRig rig="threePt" dir="t"/>
            </a:scene3d>
          </a:bodyPr>
          <a:p>
            <a:r>
              <a:rPr lang="zh-CN" altLang="en-US" sz="2000" b="1" i="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Display of results</a:t>
            </a:r>
            <a:endParaRPr lang="zh-CN" altLang="en-US" sz="2000" b="1" i="1">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5" name="文本框 4"/>
          <p:cNvSpPr txBox="1"/>
          <p:nvPr/>
        </p:nvSpPr>
        <p:spPr>
          <a:xfrm>
            <a:off x="2156284" y="4831643"/>
            <a:ext cx="5237930" cy="706755"/>
          </a:xfrm>
          <a:prstGeom prst="rect">
            <a:avLst/>
          </a:prstGeom>
          <a:noFill/>
        </p:spPr>
        <p:txBody>
          <a:bodyPr wrap="square" rtlCol="0">
            <a:spAutoFit/>
          </a:bodyPr>
          <a:p>
            <a:r>
              <a:rPr lang="zh-CN" altLang="en-US" sz="4000" b="1" i="1">
                <a:ln w="12700" cmpd="sng">
                  <a:solidFill>
                    <a:schemeClr val="accent4"/>
                  </a:solidFill>
                  <a:prstDash val="solid"/>
                </a:ln>
                <a:solidFill>
                  <a:schemeClr val="tx1"/>
                </a:solidFill>
                <a:effectLst>
                  <a:reflection blurRad="6350" stA="55000" endA="300" endPos="45500" dir="5400000" sy="-100000" algn="bl" rotWithShape="0"/>
                </a:effectLst>
              </a:rPr>
              <a:t>int eat_count = 0; </a:t>
            </a:r>
            <a:r>
              <a:rPr lang="zh-CN" altLang="en-US" sz="3200" b="1">
                <a:solidFill>
                  <a:schemeClr val="accent3"/>
                </a:solidFill>
              </a:rPr>
              <a:t>                                           </a:t>
            </a:r>
            <a:endParaRPr lang="zh-CN" altLang="en-US" sz="3200" b="1">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3"/>
          <p:cNvSpPr>
            <a:spLocks noGrp="1"/>
          </p:cNvSpPr>
          <p:nvPr>
            <p:ph idx="1" hasCustomPrompt="1"/>
          </p:nvPr>
        </p:nvSpPr>
        <p:spPr>
          <a:xfrm>
            <a:off x="2044238" y="1495010"/>
            <a:ext cx="8227315" cy="4524706"/>
          </a:xfrm>
        </p:spPr>
        <p:txBody>
          <a:bodyPr vert="horz" wrap="square" lIns="91414" tIns="45707" rIns="91414" bIns="45707" anchor="t"/>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void createFood()</a:t>
            </a:r>
            <a:endParaRPr lang="en-US" altLang="ko-KR" sz="1400" dirty="0">
              <a:gradFill>
                <a:gsLst>
                  <a:gs pos="21000">
                    <a:srgbClr val="53575C"/>
                  </a:gs>
                  <a:gs pos="88000">
                    <a:srgbClr val="C5C7CA"/>
                  </a:gs>
                </a:gsLst>
                <a:lin ang="5400000"/>
              </a:gradFill>
              <a:effectLst>
                <a:glow rad="228600">
                  <a:schemeClr val="accent4">
                    <a:satMod val="175000"/>
                    <a:alpha val="40000"/>
                  </a:schemeClr>
                </a:glow>
              </a:effectLst>
            </a:endParaRPr>
          </a:p>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a:t>
            </a:r>
            <a:endParaRPr lang="en-US" altLang="ko-KR" sz="1400" dirty="0">
              <a:gradFill>
                <a:gsLst>
                  <a:gs pos="21000">
                    <a:srgbClr val="53575C"/>
                  </a:gs>
                  <a:gs pos="88000">
                    <a:srgbClr val="C5C7CA"/>
                  </a:gs>
                </a:gsLst>
                <a:lin ang="5400000"/>
              </a:gradFill>
              <a:effectLst>
                <a:glow rad="228600">
                  <a:schemeClr val="accent4">
                    <a:satMod val="175000"/>
                    <a:alpha val="40000"/>
                  </a:schemeClr>
                </a:glow>
              </a:effectLst>
            </a:endParaRPr>
          </a:p>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int index, rang, x, y;</a:t>
            </a:r>
            <a:endParaRPr lang="en-US" altLang="ko-KR" sz="1400" dirty="0">
              <a:gradFill>
                <a:gsLst>
                  <a:gs pos="21000">
                    <a:srgbClr val="53575C"/>
                  </a:gs>
                  <a:gs pos="88000">
                    <a:srgbClr val="C5C7CA"/>
                  </a:gs>
                </a:gsLst>
                <a:lin ang="5400000"/>
              </a:gradFill>
              <a:effectLst>
                <a:glow rad="228600">
                  <a:schemeClr val="accent4">
                    <a:satMod val="175000"/>
                    <a:alpha val="40000"/>
                  </a:schemeClr>
                </a:glow>
              </a:effectLst>
            </a:endParaRPr>
          </a:p>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srand((unsigned)time(NULL));				                                                     if (tailIndex&lt;headerIndex)</a:t>
            </a:r>
            <a:endParaRPr lang="en-US" altLang="ko-KR" sz="1400" dirty="0">
              <a:gradFill>
                <a:gsLst>
                  <a:gs pos="21000">
                    <a:srgbClr val="53575C"/>
                  </a:gs>
                  <a:gs pos="88000">
                    <a:srgbClr val="C5C7CA"/>
                  </a:gs>
                </a:gsLst>
                <a:lin ang="5400000"/>
              </a:gradFill>
              <a:effectLst>
                <a:glow rad="228600">
                  <a:schemeClr val="accent4">
                    <a:satMod val="175000"/>
                    <a:alpha val="40000"/>
                  </a:schemeClr>
                </a:glow>
              </a:effectLst>
            </a:endParaRPr>
          </a:p>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	{						   	                                                                  rang = headerIndex - tailIndex - 1;</a:t>
            </a:r>
            <a:endParaRPr lang="en-US" altLang="ko-KR" sz="1400" dirty="0">
              <a:gradFill>
                <a:gsLst>
                  <a:gs pos="21000">
                    <a:srgbClr val="53575C"/>
                  </a:gs>
                  <a:gs pos="88000">
                    <a:srgbClr val="C5C7CA"/>
                  </a:gs>
                </a:gsLst>
                <a:lin ang="5400000"/>
              </a:gradFill>
              <a:effectLst>
                <a:glow rad="228600">
                  <a:schemeClr val="accent4">
                    <a:satMod val="175000"/>
                    <a:alpha val="40000"/>
                  </a:schemeClr>
                </a:glow>
              </a:effectLst>
            </a:endParaRPr>
          </a:p>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		index = rand() % rang + tailIndex + 1;</a:t>
            </a:r>
            <a:endParaRPr lang="en-US" altLang="ko-KR" sz="1400" dirty="0">
              <a:gradFill>
                <a:gsLst>
                  <a:gs pos="21000">
                    <a:srgbClr val="53575C"/>
                  </a:gs>
                  <a:gs pos="88000">
                    <a:srgbClr val="C5C7CA"/>
                  </a:gs>
                </a:gsLst>
                <a:lin ang="5400000"/>
              </a:gradFill>
              <a:effectLst>
                <a:glow rad="228600">
                  <a:schemeClr val="accent4">
                    <a:satMod val="175000"/>
                    <a:alpha val="40000"/>
                  </a:schemeClr>
                </a:glow>
              </a:effectLst>
            </a:endParaRPr>
          </a:p>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	}</a:t>
            </a:r>
            <a:endParaRPr lang="en-US" altLang="ko-KR" sz="1400" dirty="0">
              <a:gradFill>
                <a:gsLst>
                  <a:gs pos="21000">
                    <a:srgbClr val="53575C"/>
                  </a:gs>
                  <a:gs pos="88000">
                    <a:srgbClr val="C5C7CA"/>
                  </a:gs>
                </a:gsLst>
                <a:lin ang="5400000"/>
              </a:gradFill>
              <a:effectLst>
                <a:glow rad="228600">
                  <a:schemeClr val="accent4">
                    <a:satMod val="175000"/>
                    <a:alpha val="40000"/>
                  </a:schemeClr>
                </a:glow>
              </a:effectLst>
            </a:endParaRPr>
          </a:p>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	else														{</a:t>
            </a:r>
            <a:endParaRPr lang="en-US" altLang="ko-KR" sz="1400" dirty="0">
              <a:gradFill>
                <a:gsLst>
                  <a:gs pos="21000">
                    <a:srgbClr val="53575C"/>
                  </a:gs>
                  <a:gs pos="88000">
                    <a:srgbClr val="C5C7CA"/>
                  </a:gs>
                </a:gsLst>
                <a:lin ang="5400000"/>
              </a:gradFill>
              <a:effectLst>
                <a:glow rad="228600">
                  <a:schemeClr val="accent4">
                    <a:satMod val="175000"/>
                    <a:alpha val="40000"/>
                  </a:schemeClr>
                </a:glow>
              </a:effectLst>
            </a:endParaRPr>
          </a:p>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		rang = snakeMapLen - (tailIndex - headerIndex + 1);</a:t>
            </a:r>
            <a:endParaRPr lang="en-US" altLang="ko-KR" sz="1400" dirty="0">
              <a:gradFill>
                <a:gsLst>
                  <a:gs pos="21000">
                    <a:srgbClr val="53575C"/>
                  </a:gs>
                  <a:gs pos="88000">
                    <a:srgbClr val="C5C7CA"/>
                  </a:gs>
                </a:gsLst>
                <a:lin ang="5400000"/>
              </a:gradFill>
              <a:effectLst>
                <a:glow rad="228600">
                  <a:schemeClr val="accent4">
                    <a:satMod val="175000"/>
                    <a:alpha val="40000"/>
                  </a:schemeClr>
                </a:glow>
              </a:effectLst>
            </a:endParaRPr>
          </a:p>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		index = rand() % rang;</a:t>
            </a:r>
            <a:endParaRPr lang="en-US" altLang="ko-KR" sz="1400" dirty="0">
              <a:gradFill>
                <a:gsLst>
                  <a:gs pos="21000">
                    <a:srgbClr val="53575C"/>
                  </a:gs>
                  <a:gs pos="88000">
                    <a:srgbClr val="C5C7CA"/>
                  </a:gs>
                </a:gsLst>
                <a:lin ang="5400000"/>
              </a:gradFill>
              <a:effectLst>
                <a:glow rad="228600">
                  <a:schemeClr val="accent4">
                    <a:satMod val="175000"/>
                    <a:alpha val="40000"/>
                  </a:schemeClr>
                </a:glow>
              </a:effectLst>
            </a:endParaRPr>
          </a:p>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		if (index &gt;= headerIndex) {</a:t>
            </a:r>
            <a:endParaRPr lang="en-US" altLang="ko-KR" sz="1400" dirty="0">
              <a:gradFill>
                <a:gsLst>
                  <a:gs pos="21000">
                    <a:srgbClr val="53575C"/>
                  </a:gs>
                  <a:gs pos="88000">
                    <a:srgbClr val="C5C7CA"/>
                  </a:gs>
                </a:gsLst>
                <a:lin ang="5400000"/>
              </a:gradFill>
              <a:effectLst>
                <a:glow rad="228600">
                  <a:schemeClr val="accent4">
                    <a:satMod val="175000"/>
                    <a:alpha val="40000"/>
                  </a:schemeClr>
                </a:glow>
              </a:effectLst>
            </a:endParaRPr>
          </a:p>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			index += (tailIndex - headerIndex + 1);</a:t>
            </a:r>
            <a:endParaRPr lang="en-US" altLang="ko-KR" sz="1400" dirty="0">
              <a:gradFill>
                <a:gsLst>
                  <a:gs pos="21000">
                    <a:srgbClr val="53575C"/>
                  </a:gs>
                  <a:gs pos="88000">
                    <a:srgbClr val="C5C7CA"/>
                  </a:gs>
                </a:gsLst>
                <a:lin ang="5400000"/>
              </a:gradFill>
              <a:effectLst>
                <a:glow rad="228600">
                  <a:schemeClr val="accent4">
                    <a:satMod val="175000"/>
                    <a:alpha val="40000"/>
                  </a:schemeClr>
                </a:glow>
              </a:effectLst>
            </a:endParaRPr>
          </a:p>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		}</a:t>
            </a:r>
            <a:endParaRPr lang="en-US" altLang="ko-KR" sz="1400" dirty="0">
              <a:gradFill>
                <a:gsLst>
                  <a:gs pos="21000">
                    <a:srgbClr val="53575C"/>
                  </a:gs>
                  <a:gs pos="88000">
                    <a:srgbClr val="C5C7CA"/>
                  </a:gs>
                </a:gsLst>
                <a:lin ang="5400000"/>
              </a:gradFill>
              <a:effectLst>
                <a:glow rad="228600">
                  <a:schemeClr val="accent4">
                    <a:satMod val="175000"/>
                    <a:alpha val="40000"/>
                  </a:schemeClr>
                </a:glow>
              </a:effectLst>
            </a:endParaRPr>
          </a:p>
          <a:p>
            <a:pPr marL="0" indent="0" eaLnBrk="1" hangingPunct="1">
              <a:lnSpc>
                <a:spcPct val="110000"/>
              </a:lnSpc>
              <a:spcBef>
                <a:spcPct val="0"/>
              </a:spcBef>
              <a:buNone/>
            </a:pPr>
            <a:r>
              <a:rPr lang="en-US" altLang="ko-KR" sz="1400" dirty="0">
                <a:gradFill>
                  <a:gsLst>
                    <a:gs pos="21000">
                      <a:srgbClr val="53575C"/>
                    </a:gs>
                    <a:gs pos="88000">
                      <a:srgbClr val="C5C7CA"/>
                    </a:gs>
                  </a:gsLst>
                  <a:lin ang="5400000"/>
                </a:gradFill>
                <a:effectLst>
                  <a:glow rad="228600">
                    <a:schemeClr val="accent4">
                      <a:satMod val="175000"/>
                      <a:alpha val="40000"/>
                    </a:schemeClr>
                  </a:glow>
                </a:effectLst>
              </a:rPr>
              <a:t>	}	</a:t>
            </a:r>
            <a:r>
              <a:rPr lang="en-US" altLang="ko-KR" dirty="0"/>
              <a:t>		</a:t>
            </a:r>
            <a:endParaRPr lang="en-US" altLang="ko-KR" dirty="0"/>
          </a:p>
        </p:txBody>
      </p:sp>
      <p:sp>
        <p:nvSpPr>
          <p:cNvPr id="21507" name="Rectangle 11"/>
          <p:cNvSpPr>
            <a:spLocks noGrp="1"/>
          </p:cNvSpPr>
          <p:nvPr>
            <p:ph type="title" hasCustomPrompt="1"/>
          </p:nvPr>
        </p:nvSpPr>
        <p:spPr>
          <a:xfrm>
            <a:off x="1980756" y="276148"/>
            <a:ext cx="5975277" cy="490402"/>
          </a:xfrm>
        </p:spPr>
        <p:txBody>
          <a:bodyPr vert="horz" wrap="square" lIns="91414" tIns="45707" rIns="91414" bIns="45707" anchor="ctr">
            <a:normAutofit fontScale="90000"/>
          </a:bodyPr>
          <a:p>
            <a:pPr eaLnBrk="1" hangingPunct="1"/>
            <a:r>
              <a:rPr lang="en-US" altLang="ko-KR" dirty="0"/>
              <a:t>Start creating food</a:t>
            </a:r>
            <a:endParaRPr lang="en-US" altLang="ko-KR" dirty="0"/>
          </a:p>
        </p:txBody>
      </p:sp>
      <p:pic>
        <p:nvPicPr>
          <p:cNvPr id="2" name="图片 1" descr="timg"/>
          <p:cNvPicPr>
            <a:picLocks noChangeAspect="1"/>
          </p:cNvPicPr>
          <p:nvPr/>
        </p:nvPicPr>
        <p:blipFill>
          <a:blip r:embed="rId1"/>
          <a:stretch>
            <a:fillRect/>
          </a:stretch>
        </p:blipFill>
        <p:spPr>
          <a:xfrm>
            <a:off x="7388501" y="276148"/>
            <a:ext cx="2883369" cy="2883369"/>
          </a:xfrm>
          <a:prstGeom prst="rect">
            <a:avLst/>
          </a:prstGeom>
        </p:spPr>
      </p:pic>
    </p:spTree>
  </p:cSld>
  <p:clrMapOvr>
    <a:masterClrMapping/>
  </p:clrMapOvr>
  <p:transition>
    <p:fade/>
  </p:transition>
  <p:timing>
    <p:tnLst>
      <p:par>
        <p:cTn id="1" dur="indefinite" restart="never" nodeType="tmRoot"/>
      </p:par>
    </p:tnLst>
    <p:bldLst>
      <p:bldP spid="1024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idx="1" hasCustomPrompt="1"/>
          </p:nvPr>
        </p:nvSpPr>
        <p:spPr>
          <a:xfrm>
            <a:off x="621538" y="768648"/>
            <a:ext cx="8227315" cy="4526293"/>
          </a:xfrm>
        </p:spPr>
        <p:txBody>
          <a:bodyPr vert="horz" wrap="square" lIns="91414" tIns="45707" rIns="91414" bIns="45707" anchor="t"/>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eat_count++;</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x = SnakeMap[index].x;</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y = SnakeMap[index].y;</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setPosition(x, y);</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if (eat_count % 4 != 0)</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setColor(Food.color);</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printf("%s", Food.ch);</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else</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setColor(Food_spec.color);</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printf("%s", Food_spec.ch);</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	WholeMap[x][y].type = Food.type;</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a:p>
            <a:pPr eaLnBrk="1" hangingPunct="1">
              <a:lnSpc>
                <a:spcPct val="110000"/>
              </a:lnSpc>
              <a:spcBef>
                <a:spcPct val="0"/>
              </a:spcBef>
              <a:buNone/>
            </a:pPr>
            <a:r>
              <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rPr>
              <a:t>}</a:t>
            </a:r>
            <a:endParaRPr lang="en-US" altLang="ko-KR" sz="1600" dirty="0">
              <a:solidFill>
                <a:schemeClr val="bg2"/>
              </a:solidFill>
              <a:effectLst>
                <a:innerShdw blurRad="63500" dist="50800" dir="13500000">
                  <a:srgbClr val="000000">
                    <a:alpha val="50000"/>
                  </a:srgbClr>
                </a:innerShdw>
              </a:effectLst>
              <a:latin typeface="Arial Black" panose="020B0A04020102020204" pitchFamily="34" charset="0"/>
              <a:ea typeface="Gulim" panose="020B0600000101010101" pitchFamily="34" charset="-127"/>
            </a:endParaRPr>
          </a:p>
        </p:txBody>
      </p:sp>
      <p:sp>
        <p:nvSpPr>
          <p:cNvPr id="2" name="文本框 1"/>
          <p:cNvSpPr txBox="1"/>
          <p:nvPr/>
        </p:nvSpPr>
        <p:spPr>
          <a:xfrm>
            <a:off x="5668645" y="365125"/>
            <a:ext cx="6154420" cy="5692775"/>
          </a:xfrm>
          <a:prstGeom prst="rect">
            <a:avLst/>
          </a:prstGeom>
          <a:noFill/>
        </p:spPr>
        <p:txBody>
          <a:bodyPr wrap="square" rtlCol="0">
            <a:spAutoFit/>
          </a:bodyPr>
          <a:p>
            <a:r>
              <a:rPr lang="zh-CN" altLang="en-US" sz="2800" b="1">
                <a:solidFill>
                  <a:srgbClr val="00B050"/>
                </a:solidFill>
                <a:effectLst>
                  <a:innerShdw blurRad="63500" dist="50800" dir="13500000">
                    <a:srgbClr val="000000">
                      <a:alpha val="50000"/>
                    </a:srgbClr>
                  </a:innerShdw>
                </a:effectLst>
              </a:rPr>
              <a:t>if (newHeaderPreType == Food.type)</a:t>
            </a:r>
            <a:endParaRPr lang="zh-CN" altLang="en-US" sz="2800" b="1">
              <a:solidFill>
                <a:srgbClr val="00B050"/>
              </a:solidFill>
              <a:effectLst>
                <a:innerShdw blurRad="63500" dist="50800" dir="13500000">
                  <a:srgbClr val="000000">
                    <a:alpha val="50000"/>
                  </a:srgbClr>
                </a:innerShdw>
              </a:effectLst>
            </a:endParaRPr>
          </a:p>
          <a:p>
            <a:r>
              <a:rPr lang="zh-CN" altLang="en-US" sz="2800" b="1">
                <a:solidFill>
                  <a:srgbClr val="00B050"/>
                </a:solidFill>
                <a:effectLst>
                  <a:innerShdw blurRad="63500" dist="50800" dir="13500000">
                    <a:srgbClr val="000000">
                      <a:alpha val="50000"/>
                    </a:srgbClr>
                  </a:innerShdw>
                </a:effectLst>
              </a:rPr>
              <a:t>	{ </a:t>
            </a:r>
            <a:endParaRPr lang="zh-CN" altLang="en-US" sz="2800" b="1">
              <a:solidFill>
                <a:srgbClr val="00B050"/>
              </a:solidFill>
              <a:effectLst>
                <a:innerShdw blurRad="63500" dist="50800" dir="13500000">
                  <a:srgbClr val="000000">
                    <a:alpha val="50000"/>
                  </a:srgbClr>
                </a:innerShdw>
              </a:effectLst>
            </a:endParaRPr>
          </a:p>
          <a:p>
            <a:r>
              <a:rPr lang="en-US" altLang="zh-CN" sz="2800" b="1">
                <a:solidFill>
                  <a:srgbClr val="00B050"/>
                </a:solidFill>
                <a:effectLst>
                  <a:innerShdw blurRad="63500" dist="50800" dir="13500000">
                    <a:srgbClr val="000000">
                      <a:alpha val="50000"/>
                    </a:srgbClr>
                  </a:innerShdw>
                </a:effectLst>
              </a:rPr>
              <a:t>	</a:t>
            </a:r>
            <a:r>
              <a:rPr lang="zh-CN" altLang="en-US" sz="2800" b="1">
                <a:solidFill>
                  <a:srgbClr val="00B050"/>
                </a:solidFill>
                <a:effectLst>
                  <a:innerShdw blurRad="63500" dist="50800" dir="13500000">
                    <a:srgbClr val="000000">
                      <a:alpha val="50000"/>
                    </a:srgbClr>
                  </a:innerShdw>
                </a:effectLst>
              </a:rPr>
              <a:t>createFood();</a:t>
            </a:r>
            <a:endParaRPr lang="zh-CN" altLang="en-US" sz="2800" b="1">
              <a:solidFill>
                <a:srgbClr val="00B050"/>
              </a:solidFill>
              <a:effectLst>
                <a:innerShdw blurRad="63500" dist="50800" dir="13500000">
                  <a:srgbClr val="000000">
                    <a:alpha val="50000"/>
                  </a:srgbClr>
                </a:innerShdw>
              </a:effectLst>
            </a:endParaRPr>
          </a:p>
          <a:p>
            <a:r>
              <a:rPr lang="en-US" altLang="zh-CN" sz="2800" b="1">
                <a:solidFill>
                  <a:srgbClr val="00B050"/>
                </a:solidFill>
                <a:effectLst>
                  <a:innerShdw blurRad="63500" dist="50800" dir="13500000">
                    <a:srgbClr val="000000">
                      <a:alpha val="50000"/>
                    </a:srgbClr>
                  </a:innerShdw>
                </a:effectLst>
              </a:rPr>
              <a:t>	</a:t>
            </a:r>
            <a:r>
              <a:rPr lang="zh-CN" altLang="en-US" sz="2800" b="1">
                <a:solidFill>
                  <a:srgbClr val="00B050"/>
                </a:solidFill>
                <a:effectLst>
                  <a:innerShdw blurRad="63500" dist="50800" dir="13500000">
                    <a:srgbClr val="000000">
                      <a:alpha val="50000"/>
                    </a:srgbClr>
                  </a:innerShdw>
                </a:effectLst>
              </a:rPr>
              <a:t>setPosition(</a:t>
            </a:r>
            <a:r>
              <a:rPr lang="en-US" altLang="zh-CN" sz="2800" b="1">
                <a:solidFill>
                  <a:srgbClr val="00B050"/>
                </a:solidFill>
                <a:effectLst>
                  <a:innerShdw blurRad="63500" dist="50800" dir="13500000">
                    <a:srgbClr val="000000">
                      <a:alpha val="50000"/>
                    </a:srgbClr>
                  </a:innerShdw>
                </a:effectLst>
              </a:rPr>
              <a:t>Apple</a:t>
            </a:r>
            <a:r>
              <a:rPr lang="zh-CN" altLang="en-US" sz="2800" b="1">
                <a:solidFill>
                  <a:srgbClr val="00B050"/>
                </a:solidFill>
                <a:effectLst>
                  <a:innerShdw blurRad="63500" dist="50800" dir="13500000">
                    <a:srgbClr val="000000">
                      <a:alpha val="50000"/>
                    </a:srgbClr>
                  </a:innerShdw>
                </a:effectLst>
              </a:rPr>
              <a:t>Pos</a:t>
            </a:r>
            <a:r>
              <a:rPr lang="en-US" altLang="zh-CN" sz="2800" b="1">
                <a:solidFill>
                  <a:srgbClr val="00B050"/>
                </a:solidFill>
                <a:effectLst>
                  <a:innerShdw blurRad="63500" dist="50800" dir="13500000">
                    <a:srgbClr val="000000">
                      <a:alpha val="50000"/>
                    </a:srgbClr>
                  </a:innerShdw>
                </a:effectLst>
              </a:rPr>
              <a:t>i</a:t>
            </a:r>
            <a:r>
              <a:rPr lang="zh-CN" altLang="en-US" sz="2800" b="1">
                <a:solidFill>
                  <a:srgbClr val="00B050"/>
                </a:solidFill>
                <a:effectLst>
                  <a:innerShdw blurRad="63500" dist="50800" dir="13500000">
                    <a:srgbClr val="000000">
                      <a:alpha val="50000"/>
                    </a:srgbClr>
                  </a:innerShdw>
                </a:effectLst>
              </a:rPr>
              <a:t>tion.x, </a:t>
            </a:r>
            <a:r>
              <a:rPr lang="en-US" altLang="zh-CN" sz="2800" b="1">
                <a:solidFill>
                  <a:srgbClr val="00B050"/>
                </a:solidFill>
                <a:effectLst>
                  <a:innerShdw blurRad="63500" dist="50800" dir="13500000">
                    <a:srgbClr val="000000">
                      <a:alpha val="50000"/>
                    </a:srgbClr>
                  </a:innerShdw>
                </a:effectLst>
              </a:rPr>
              <a:t>Apple</a:t>
            </a:r>
            <a:r>
              <a:rPr lang="zh-CN" altLang="en-US" sz="2800" b="1">
                <a:solidFill>
                  <a:srgbClr val="00B050"/>
                </a:solidFill>
                <a:effectLst>
                  <a:innerShdw blurRad="63500" dist="50800" dir="13500000">
                    <a:srgbClr val="000000">
                      <a:alpha val="50000"/>
                    </a:srgbClr>
                  </a:innerShdw>
                </a:effectLst>
              </a:rPr>
              <a:t>Pos</a:t>
            </a:r>
            <a:r>
              <a:rPr lang="en-US" altLang="zh-CN" sz="2800" b="1">
                <a:solidFill>
                  <a:srgbClr val="00B050"/>
                </a:solidFill>
                <a:effectLst>
                  <a:innerShdw blurRad="63500" dist="50800" dir="13500000">
                    <a:srgbClr val="000000">
                      <a:alpha val="50000"/>
                    </a:srgbClr>
                  </a:innerShdw>
                </a:effectLst>
              </a:rPr>
              <a:t>i</a:t>
            </a:r>
            <a:r>
              <a:rPr lang="zh-CN" altLang="en-US" sz="2800" b="1">
                <a:solidFill>
                  <a:srgbClr val="00B050"/>
                </a:solidFill>
                <a:effectLst>
                  <a:innerShdw blurRad="63500" dist="50800" dir="13500000">
                    <a:srgbClr val="000000">
                      <a:alpha val="50000"/>
                    </a:srgbClr>
                  </a:innerShdw>
                </a:effectLst>
              </a:rPr>
              <a:t>tion.y);</a:t>
            </a:r>
            <a:endParaRPr lang="zh-CN" altLang="en-US" sz="2800" b="1">
              <a:solidFill>
                <a:srgbClr val="00B050"/>
              </a:solidFill>
              <a:effectLst>
                <a:innerShdw blurRad="63500" dist="50800" dir="13500000">
                  <a:srgbClr val="000000">
                    <a:alpha val="50000"/>
                  </a:srgbClr>
                </a:innerShdw>
              </a:effectLst>
            </a:endParaRPr>
          </a:p>
          <a:p>
            <a:r>
              <a:rPr lang="en-US" altLang="zh-CN" sz="2800" b="1">
                <a:solidFill>
                  <a:srgbClr val="00B050"/>
                </a:solidFill>
                <a:effectLst>
                  <a:innerShdw blurRad="63500" dist="50800" dir="13500000">
                    <a:srgbClr val="000000">
                      <a:alpha val="50000"/>
                    </a:srgbClr>
                  </a:innerShdw>
                </a:effectLst>
              </a:rPr>
              <a:t>	</a:t>
            </a:r>
            <a:r>
              <a:rPr lang="zh-CN" altLang="en-US" sz="2800" b="1">
                <a:solidFill>
                  <a:srgbClr val="00B050"/>
                </a:solidFill>
                <a:effectLst>
                  <a:innerShdw blurRad="63500" dist="50800" dir="13500000">
                    <a:srgbClr val="000000">
                      <a:alpha val="50000"/>
                    </a:srgbClr>
                  </a:innerShdw>
                </a:effectLst>
              </a:rPr>
              <a:t>if ((eat_count - 1) % 4 != 0)</a:t>
            </a:r>
            <a:endParaRPr lang="zh-CN" altLang="en-US" sz="2800" b="1">
              <a:solidFill>
                <a:srgbClr val="00B050"/>
              </a:solidFill>
              <a:effectLst>
                <a:innerShdw blurRad="63500" dist="50800" dir="13500000">
                  <a:srgbClr val="000000">
                    <a:alpha val="50000"/>
                  </a:srgbClr>
                </a:innerShdw>
              </a:effectLst>
            </a:endParaRPr>
          </a:p>
          <a:p>
            <a:r>
              <a:rPr lang="en-US" altLang="zh-CN" sz="2800" b="1">
                <a:solidFill>
                  <a:srgbClr val="00B050"/>
                </a:solidFill>
                <a:effectLst>
                  <a:innerShdw blurRad="63500" dist="50800" dir="13500000">
                    <a:srgbClr val="000000">
                      <a:alpha val="50000"/>
                    </a:srgbClr>
                  </a:innerShdw>
                </a:effectLst>
              </a:rPr>
              <a:t>	</a:t>
            </a:r>
            <a:r>
              <a:rPr lang="zh-CN" altLang="en-US" sz="2800" b="1">
                <a:solidFill>
                  <a:srgbClr val="00B050"/>
                </a:solidFill>
                <a:effectLst>
                  <a:innerShdw blurRad="63500" dist="50800" dir="13500000">
                    <a:srgbClr val="000000">
                      <a:alpha val="50000"/>
                    </a:srgbClr>
                  </a:innerShdw>
                </a:effectLst>
              </a:rPr>
              <a:t>printf("%d", ++scores);</a:t>
            </a:r>
            <a:endParaRPr lang="zh-CN" altLang="en-US" sz="2800" b="1">
              <a:solidFill>
                <a:srgbClr val="00B050"/>
              </a:solidFill>
              <a:effectLst>
                <a:innerShdw blurRad="63500" dist="50800" dir="13500000">
                  <a:srgbClr val="000000">
                    <a:alpha val="50000"/>
                  </a:srgbClr>
                </a:innerShdw>
              </a:effectLst>
            </a:endParaRPr>
          </a:p>
          <a:p>
            <a:r>
              <a:rPr lang="en-US" altLang="zh-CN" sz="2800" b="1">
                <a:solidFill>
                  <a:srgbClr val="00B050"/>
                </a:solidFill>
                <a:effectLst>
                  <a:innerShdw blurRad="63500" dist="50800" dir="13500000">
                    <a:srgbClr val="000000">
                      <a:alpha val="50000"/>
                    </a:srgbClr>
                  </a:innerShdw>
                </a:effectLst>
              </a:rPr>
              <a:t>	</a:t>
            </a:r>
            <a:r>
              <a:rPr lang="zh-CN" altLang="en-US" sz="2800" b="1">
                <a:solidFill>
                  <a:srgbClr val="00B050"/>
                </a:solidFill>
                <a:effectLst>
                  <a:innerShdw blurRad="63500" dist="50800" dir="13500000">
                    <a:srgbClr val="000000">
                      <a:alpha val="50000"/>
                    </a:srgbClr>
                  </a:innerShdw>
                </a:effectLst>
              </a:rPr>
              <a:t>else</a:t>
            </a:r>
            <a:endParaRPr lang="zh-CN" altLang="en-US" sz="2800" b="1">
              <a:solidFill>
                <a:srgbClr val="00B050"/>
              </a:solidFill>
              <a:effectLst>
                <a:innerShdw blurRad="63500" dist="50800" dir="13500000">
                  <a:srgbClr val="000000">
                    <a:alpha val="50000"/>
                  </a:srgbClr>
                </a:innerShdw>
              </a:effectLst>
            </a:endParaRPr>
          </a:p>
          <a:p>
            <a:r>
              <a:rPr lang="zh-CN" altLang="en-US" sz="2800" b="1">
                <a:solidFill>
                  <a:srgbClr val="00B050"/>
                </a:solidFill>
                <a:effectLst>
                  <a:innerShdw blurRad="63500" dist="50800" dir="13500000">
                    <a:srgbClr val="000000">
                      <a:alpha val="50000"/>
                    </a:srgbClr>
                  </a:innerShdw>
                </a:effectLst>
              </a:rPr>
              <a:t>		{</a:t>
            </a:r>
            <a:endParaRPr lang="zh-CN" altLang="en-US" sz="2800" b="1">
              <a:solidFill>
                <a:srgbClr val="00B050"/>
              </a:solidFill>
              <a:effectLst>
                <a:innerShdw blurRad="63500" dist="50800" dir="13500000">
                  <a:srgbClr val="000000">
                    <a:alpha val="50000"/>
                  </a:srgbClr>
                </a:innerShdw>
              </a:effectLst>
            </a:endParaRPr>
          </a:p>
          <a:p>
            <a:r>
              <a:rPr lang="zh-CN" altLang="en-US" sz="2800" b="1">
                <a:solidFill>
                  <a:srgbClr val="00B050"/>
                </a:solidFill>
                <a:effectLst>
                  <a:innerShdw blurRad="63500" dist="50800" dir="13500000">
                    <a:srgbClr val="000000">
                      <a:alpha val="50000"/>
                    </a:srgbClr>
                  </a:innerShdw>
                </a:effectLst>
              </a:rPr>
              <a:t>			scores += 2;</a:t>
            </a:r>
            <a:endParaRPr lang="zh-CN" altLang="en-US" sz="2800" b="1">
              <a:solidFill>
                <a:srgbClr val="00B050"/>
              </a:solidFill>
              <a:effectLst>
                <a:innerShdw blurRad="63500" dist="50800" dir="13500000">
                  <a:srgbClr val="000000">
                    <a:alpha val="50000"/>
                  </a:srgbClr>
                </a:innerShdw>
              </a:effectLst>
            </a:endParaRPr>
          </a:p>
          <a:p>
            <a:r>
              <a:rPr lang="zh-CN" altLang="en-US" sz="2800" b="1">
                <a:solidFill>
                  <a:srgbClr val="00B050"/>
                </a:solidFill>
                <a:effectLst>
                  <a:innerShdw blurRad="63500" dist="50800" dir="13500000">
                    <a:srgbClr val="000000">
                      <a:alpha val="50000"/>
                    </a:srgbClr>
                  </a:innerShdw>
                </a:effectLst>
              </a:rPr>
              <a:t>			printf("%d", scores);</a:t>
            </a:r>
            <a:endParaRPr lang="zh-CN" altLang="en-US" sz="2800" b="1">
              <a:solidFill>
                <a:srgbClr val="00B050"/>
              </a:solidFill>
              <a:effectLst>
                <a:innerShdw blurRad="63500" dist="50800" dir="13500000">
                  <a:srgbClr val="000000">
                    <a:alpha val="50000"/>
                  </a:srgbClr>
                </a:innerShdw>
              </a:effectLst>
            </a:endParaRPr>
          </a:p>
          <a:p>
            <a:r>
              <a:rPr lang="zh-CN" altLang="en-US" sz="2800" b="1">
                <a:solidFill>
                  <a:srgbClr val="00B050"/>
                </a:solidFill>
                <a:effectLst>
                  <a:innerShdw blurRad="63500" dist="50800" dir="13500000">
                    <a:srgbClr val="000000">
                      <a:alpha val="50000"/>
                    </a:srgbClr>
                  </a:innerShdw>
                </a:effectLst>
              </a:rPr>
              <a:t>		}</a:t>
            </a:r>
            <a:endParaRPr lang="zh-CN" altLang="en-US" sz="2800" b="1">
              <a:solidFill>
                <a:srgbClr val="00B050"/>
              </a:solidFill>
              <a:effectLst>
                <a:innerShdw blurRad="63500" dist="50800" dir="13500000">
                  <a:srgbClr val="000000">
                    <a:alpha val="50000"/>
                  </a:srgbClr>
                </a:innerShdw>
              </a:effectLst>
            </a:endParaRPr>
          </a:p>
          <a:p>
            <a:r>
              <a:rPr lang="zh-CN" altLang="en-US" sz="2800" b="1">
                <a:solidFill>
                  <a:srgbClr val="00B050"/>
                </a:solidFill>
                <a:effectLst>
                  <a:innerShdw blurRad="63500" dist="50800" dir="13500000">
                    <a:srgbClr val="000000">
                      <a:alpha val="50000"/>
                    </a:srgbClr>
                  </a:innerShdw>
                </a:effectLst>
              </a:rPr>
              <a:t>	}</a:t>
            </a:r>
            <a:endParaRPr lang="zh-CN" altLang="en-US" sz="2800" b="1">
              <a:solidFill>
                <a:srgbClr val="00B050"/>
              </a:solidFill>
              <a:effectLst>
                <a:innerShdw blurRad="63500" dist="50800" dir="13500000">
                  <a:srgbClr val="000000">
                    <a:alpha val="50000"/>
                  </a:srgbClr>
                </a:inn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194">
                                            <p:txEl>
                                              <p:charRg st="0" end="36"/>
                                            </p:txEl>
                                          </p:spTgt>
                                        </p:tgtEl>
                                        <p:attrNameLst>
                                          <p:attrName>style.visibility</p:attrName>
                                        </p:attrNameLst>
                                      </p:cBhvr>
                                      <p:to>
                                        <p:strVal val="visible"/>
                                      </p:to>
                                    </p:set>
                                    <p:animEffect transition="in" filter="fade">
                                      <p:cBhvr>
                                        <p:cTn id="7" dur="500"/>
                                        <p:tgtEl>
                                          <p:spTgt spid="8194">
                                            <p:txEl>
                                              <p:charRg st="0"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innovation point</a:t>
            </a:r>
            <a:endParaRPr lang="zh-CN" altLang="en-US"/>
          </a:p>
        </p:txBody>
      </p:sp>
      <p:pic>
        <p:nvPicPr>
          <p:cNvPr id="4" name="图片 3"/>
          <p:cNvPicPr>
            <a:picLocks noChangeAspect="1"/>
          </p:cNvPicPr>
          <p:nvPr/>
        </p:nvPicPr>
        <p:blipFill>
          <a:blip r:embed="rId1"/>
          <a:stretch>
            <a:fillRect/>
          </a:stretch>
        </p:blipFill>
        <p:spPr>
          <a:xfrm>
            <a:off x="2342923" y="3863537"/>
            <a:ext cx="3075086" cy="1866382"/>
          </a:xfrm>
          <a:prstGeom prst="rect">
            <a:avLst/>
          </a:prstGeom>
        </p:spPr>
      </p:pic>
      <p:pic>
        <p:nvPicPr>
          <p:cNvPr id="5" name="图片 4"/>
          <p:cNvPicPr>
            <a:picLocks noChangeAspect="1"/>
          </p:cNvPicPr>
          <p:nvPr/>
        </p:nvPicPr>
        <p:blipFill>
          <a:blip r:embed="rId2"/>
          <a:stretch>
            <a:fillRect/>
          </a:stretch>
        </p:blipFill>
        <p:spPr>
          <a:xfrm>
            <a:off x="6624808" y="3926384"/>
            <a:ext cx="1833371" cy="1803534"/>
          </a:xfrm>
          <a:prstGeom prst="rect">
            <a:avLst/>
          </a:prstGeom>
        </p:spPr>
      </p:pic>
      <p:sp>
        <p:nvSpPr>
          <p:cNvPr id="6" name="矩形 5"/>
          <p:cNvSpPr/>
          <p:nvPr/>
        </p:nvSpPr>
        <p:spPr>
          <a:xfrm>
            <a:off x="1705776" y="1834640"/>
            <a:ext cx="7592060" cy="1198880"/>
          </a:xfrm>
          <a:prstGeom prst="rect">
            <a:avLst/>
          </a:prstGeom>
          <a:noFill/>
          <a:ln>
            <a:noFill/>
          </a:ln>
        </p:spPr>
        <p:txBody>
          <a:bodyPr wrap="none" rtlCol="0" anchor="t">
            <a:spAutoFit/>
          </a:bodyPr>
          <a:p>
            <a:pPr algn="ctr"/>
            <a:r>
              <a:rPr lang="en-US" altLang="zh-CN" sz="7200" b="1">
                <a:ln w="25400">
                  <a:solidFill>
                    <a:srgbClr val="861E1D">
                      <a:alpha val="94000"/>
                    </a:srgbClr>
                  </a:solidFill>
                  <a:prstDash val="solid"/>
                </a:ln>
                <a:gradFill>
                  <a:gsLst>
                    <a:gs pos="0">
                      <a:srgbClr val="FFF9BB"/>
                    </a:gs>
                    <a:gs pos="64000">
                      <a:srgbClr val="FCE95F"/>
                    </a:gs>
                    <a:gs pos="100000">
                      <a:srgbClr val="F8AD1C"/>
                    </a:gs>
                  </a:gsLst>
                  <a:lin ang="5400000"/>
                </a:gradFill>
                <a:effectLst>
                  <a:outerShdw blurRad="177800" dist="12700" dir="10200000" sx="102000" sy="102000" algn="bl" rotWithShape="0">
                    <a:srgbClr val="480F08"/>
                  </a:outerShdw>
                </a:effectLst>
              </a:rPr>
              <a:t>two different food. </a:t>
            </a:r>
            <a:endParaRPr lang="en-US" altLang="zh-CN" sz="7200" b="1">
              <a:ln w="25400">
                <a:solidFill>
                  <a:srgbClr val="861E1D">
                    <a:alpha val="94000"/>
                  </a:srgbClr>
                </a:solidFill>
                <a:prstDash val="solid"/>
              </a:ln>
              <a:gradFill>
                <a:gsLst>
                  <a:gs pos="0">
                    <a:srgbClr val="FFF9BB"/>
                  </a:gs>
                  <a:gs pos="64000">
                    <a:srgbClr val="FCE95F"/>
                  </a:gs>
                  <a:gs pos="100000">
                    <a:srgbClr val="F8AD1C"/>
                  </a:gs>
                </a:gsLst>
                <a:lin ang="5400000"/>
              </a:gradFill>
              <a:effectLst>
                <a:outerShdw blurRad="177800" dist="12700" dir="10200000" sx="102000" sy="102000" algn="bl" rotWithShape="0">
                  <a:srgbClr val="480F08"/>
                </a:outerShdw>
              </a:effectLst>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65405"/>
            <a:ext cx="10515600" cy="1325563"/>
          </a:xfrm>
        </p:spPr>
        <p:txBody>
          <a:bodyPr>
            <a:normAutofit/>
          </a:bodyPr>
          <a:p>
            <a:r>
              <a:rPr lang="en-US" altLang="zh-CN"/>
              <a:t>2.</a:t>
            </a:r>
            <a:r>
              <a:rPr lang="en-US" altLang="zh-CN" sz="2400">
                <a:sym typeface="+mn-ea"/>
              </a:rPr>
              <a:t>Drawing and interface writing</a:t>
            </a:r>
            <a:r>
              <a:rPr lang="zh-CN" altLang="en-US" sz="2400"/>
              <a:t>                  </a:t>
            </a:r>
            <a:r>
              <a:rPr lang="en-US" altLang="zh-CN" sz="2400"/>
              <a:t>——</a:t>
            </a:r>
            <a:r>
              <a:rPr lang="zh-CN" altLang="en-US" sz="2400"/>
              <a:t> </a:t>
            </a:r>
            <a:r>
              <a:rPr lang="en-US" altLang="zh-CN" sz="2400"/>
              <a:t>Guo Yibo</a:t>
            </a:r>
            <a:endParaRPr lang="en-US" altLang="zh-CN" sz="2400"/>
          </a:p>
        </p:txBody>
      </p:sp>
      <p:sp>
        <p:nvSpPr>
          <p:cNvPr id="4" name="文本框 3"/>
          <p:cNvSpPr txBox="1"/>
          <p:nvPr/>
        </p:nvSpPr>
        <p:spPr>
          <a:xfrm>
            <a:off x="616585" y="974090"/>
            <a:ext cx="11311255" cy="2030095"/>
          </a:xfrm>
          <a:prstGeom prst="rect">
            <a:avLst/>
          </a:prstGeom>
          <a:noFill/>
        </p:spPr>
        <p:txBody>
          <a:bodyPr wrap="square" rtlCol="0">
            <a:spAutoFit/>
          </a:bodyPr>
          <a:p>
            <a:r>
              <a:rPr lang="zh-CN" altLang="en-US"/>
              <a:t>Thinking:Part of the drawing: In the program box, select a square area as a snake operation area, the region within the number (with the number of coordinates), through the location of the subscript to determine what kind of things (snake or food or background </a:t>
            </a:r>
            <a:r>
              <a:rPr lang="en-US" altLang="zh-CN"/>
              <a:t>or</a:t>
            </a:r>
            <a:r>
              <a:rPr lang="zh-CN" altLang="en-US"/>
              <a:t> wall), the special symbols of the things printed with printf here.</a:t>
            </a:r>
            <a:endParaRPr lang="zh-CN" altLang="en-US"/>
          </a:p>
          <a:p>
            <a:r>
              <a:rPr lang="zh-CN" altLang="en-US"/>
              <a:t>Interface to write: the first judge the size of the program box is reasonable, and then debugging, and finally with the correct size of the program box to display the game, if the full screen after the abnormal situation is not a programming problem (meaning that I specified the size of the program box is suitable for playing, ) The game before the start of the difficulty of selecting the interface, the game runs with the author and the score next to the game area.</a:t>
            </a:r>
            <a:endParaRPr lang="zh-CN" altLang="en-US"/>
          </a:p>
        </p:txBody>
      </p:sp>
      <p:pic>
        <p:nvPicPr>
          <p:cNvPr id="5" name="图片 4" descr="7X)4B{SEFXJ9QY9~T[VUPDH"/>
          <p:cNvPicPr>
            <a:picLocks noChangeAspect="1"/>
          </p:cNvPicPr>
          <p:nvPr/>
        </p:nvPicPr>
        <p:blipFill>
          <a:blip r:embed="rId1"/>
          <a:stretch>
            <a:fillRect/>
          </a:stretch>
        </p:blipFill>
        <p:spPr>
          <a:xfrm>
            <a:off x="139065" y="3004185"/>
            <a:ext cx="7252970" cy="3778885"/>
          </a:xfrm>
          <a:prstGeom prst="rect">
            <a:avLst/>
          </a:prstGeom>
        </p:spPr>
      </p:pic>
      <p:pic>
        <p:nvPicPr>
          <p:cNvPr id="6" name="图片 5" descr="@FYR_QCLDJO`8C$YYC%OGSW"/>
          <p:cNvPicPr>
            <a:picLocks noChangeAspect="1"/>
          </p:cNvPicPr>
          <p:nvPr/>
        </p:nvPicPr>
        <p:blipFill>
          <a:blip r:embed="rId2"/>
          <a:stretch>
            <a:fillRect/>
          </a:stretch>
        </p:blipFill>
        <p:spPr>
          <a:xfrm>
            <a:off x="6110605" y="3004185"/>
            <a:ext cx="6038850" cy="38519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36905" y="294640"/>
            <a:ext cx="10451465" cy="645160"/>
          </a:xfrm>
          <a:prstGeom prst="rect">
            <a:avLst/>
          </a:prstGeom>
          <a:noFill/>
        </p:spPr>
        <p:txBody>
          <a:bodyPr wrap="square" rtlCol="0">
            <a:spAutoFit/>
          </a:bodyPr>
          <a:p>
            <a:r>
              <a:rPr lang="zh-CN" altLang="en-US"/>
              <a:t>Innovation: the drawing part to meet the needs of other members of the part, so flexible, can be said that every step is innovative, but not innovation. So introduce the general trunk function.</a:t>
            </a:r>
            <a:endParaRPr lang="zh-CN" altLang="en-US"/>
          </a:p>
        </p:txBody>
      </p:sp>
      <p:sp>
        <p:nvSpPr>
          <p:cNvPr id="5" name="文本框 4"/>
          <p:cNvSpPr txBox="1"/>
          <p:nvPr/>
        </p:nvSpPr>
        <p:spPr>
          <a:xfrm>
            <a:off x="636905" y="1083310"/>
            <a:ext cx="5353685" cy="1198880"/>
          </a:xfrm>
          <a:prstGeom prst="rect">
            <a:avLst/>
          </a:prstGeom>
          <a:noFill/>
        </p:spPr>
        <p:txBody>
          <a:bodyPr wrap="square" rtlCol="0" anchor="t">
            <a:spAutoFit/>
          </a:bodyPr>
          <a:p>
            <a:r>
              <a:rPr lang="zh-CN" altLang="en-US"/>
              <a:t>void setColor(int color)</a:t>
            </a:r>
            <a:endParaRPr lang="zh-CN" altLang="en-US"/>
          </a:p>
          <a:p>
            <a:r>
              <a:rPr lang="zh-CN" altLang="en-US"/>
              <a:t>{</a:t>
            </a:r>
            <a:endParaRPr lang="zh-CN" altLang="en-US"/>
          </a:p>
          <a:p>
            <a:r>
              <a:rPr lang="zh-CN" altLang="en-US"/>
              <a:t>	SetConsoleTextAttribute(hStdin, color);</a:t>
            </a:r>
            <a:endParaRPr lang="zh-CN" altLang="en-US"/>
          </a:p>
          <a:p>
            <a:r>
              <a:rPr lang="zh-CN" altLang="en-US"/>
              <a:t>}</a:t>
            </a:r>
            <a:endParaRPr lang="zh-CN" altLang="en-US"/>
          </a:p>
        </p:txBody>
      </p:sp>
      <p:pic>
        <p:nvPicPr>
          <p:cNvPr id="7" name="图片 6" descr="XP$1U10)~_ZD[F`L{DXALWN"/>
          <p:cNvPicPr>
            <a:picLocks noChangeAspect="1"/>
          </p:cNvPicPr>
          <p:nvPr/>
        </p:nvPicPr>
        <p:blipFill>
          <a:blip r:embed="rId1"/>
          <a:stretch>
            <a:fillRect/>
          </a:stretch>
        </p:blipFill>
        <p:spPr>
          <a:xfrm>
            <a:off x="636905" y="2653665"/>
            <a:ext cx="5057140" cy="2085975"/>
          </a:xfrm>
          <a:prstGeom prst="rect">
            <a:avLst/>
          </a:prstGeom>
        </p:spPr>
      </p:pic>
      <p:sp>
        <p:nvSpPr>
          <p:cNvPr id="8" name="文本框 7"/>
          <p:cNvSpPr txBox="1"/>
          <p:nvPr/>
        </p:nvSpPr>
        <p:spPr>
          <a:xfrm>
            <a:off x="6765925" y="939800"/>
            <a:ext cx="6743700" cy="2030095"/>
          </a:xfrm>
          <a:prstGeom prst="rect">
            <a:avLst/>
          </a:prstGeom>
          <a:noFill/>
        </p:spPr>
        <p:txBody>
          <a:bodyPr wrap="square" rtlCol="0" anchor="t">
            <a:spAutoFit/>
          </a:bodyPr>
          <a:p>
            <a:r>
              <a:rPr lang="zh-CN" altLang="en-US"/>
              <a:t>void setPosition(int x, int y)</a:t>
            </a:r>
            <a:endParaRPr lang="zh-CN" altLang="en-US"/>
          </a:p>
          <a:p>
            <a:r>
              <a:rPr lang="zh-CN" altLang="en-US"/>
              <a:t>{</a:t>
            </a:r>
            <a:endParaRPr lang="zh-CN" altLang="en-US"/>
          </a:p>
          <a:p>
            <a:r>
              <a:rPr lang="zh-CN" altLang="en-US"/>
              <a:t>	COORD coord;					</a:t>
            </a:r>
            <a:endParaRPr lang="zh-CN" altLang="en-US"/>
          </a:p>
          <a:p>
            <a:r>
              <a:rPr lang="zh-CN" altLang="en-US"/>
              <a:t>	coord.X = 2 * y;						coord.Y = x;</a:t>
            </a:r>
            <a:endParaRPr lang="zh-CN" altLang="en-US"/>
          </a:p>
          <a:p>
            <a:r>
              <a:rPr lang="zh-CN" altLang="en-US"/>
              <a:t>	SetConsoleCursorPosition(hStdin, coord);</a:t>
            </a:r>
            <a:endParaRPr lang="zh-CN" altLang="en-US"/>
          </a:p>
          <a:p>
            <a:r>
              <a:rPr lang="zh-CN" altLang="en-US"/>
              <a:t>}</a:t>
            </a:r>
            <a:endParaRPr lang="zh-CN" altLang="en-US"/>
          </a:p>
        </p:txBody>
      </p:sp>
      <p:sp>
        <p:nvSpPr>
          <p:cNvPr id="9" name="文本框 8"/>
          <p:cNvSpPr txBox="1"/>
          <p:nvPr/>
        </p:nvSpPr>
        <p:spPr>
          <a:xfrm>
            <a:off x="6698615" y="3255010"/>
            <a:ext cx="4650740" cy="3415030"/>
          </a:xfrm>
          <a:prstGeom prst="rect">
            <a:avLst/>
          </a:prstGeom>
          <a:noFill/>
        </p:spPr>
        <p:txBody>
          <a:bodyPr wrap="square" rtlCol="0" anchor="t">
            <a:spAutoFit/>
          </a:bodyPr>
          <a:p>
            <a:r>
              <a:rPr lang="zh-CN" altLang="en-US"/>
              <a:t>struct</a:t>
            </a:r>
            <a:endParaRPr lang="zh-CN" altLang="en-US"/>
          </a:p>
          <a:p>
            <a:r>
              <a:rPr lang="zh-CN" altLang="en-US"/>
              <a:t>{</a:t>
            </a:r>
            <a:endParaRPr lang="zh-CN" altLang="en-US"/>
          </a:p>
          <a:p>
            <a:r>
              <a:rPr lang="zh-CN" altLang="en-US"/>
              <a:t>	char *ch;</a:t>
            </a:r>
            <a:endParaRPr lang="zh-CN" altLang="en-US"/>
          </a:p>
          <a:p>
            <a:r>
              <a:rPr lang="zh-CN" altLang="en-US"/>
              <a:t>	int color;</a:t>
            </a:r>
            <a:endParaRPr lang="zh-CN" altLang="en-US"/>
          </a:p>
          <a:p>
            <a:r>
              <a:rPr lang="zh-CN" altLang="en-US"/>
              <a:t>	char type;</a:t>
            </a:r>
            <a:endParaRPr lang="zh-CN" altLang="en-US"/>
          </a:p>
          <a:p>
            <a:r>
              <a:rPr lang="zh-CN" altLang="en-US"/>
              <a:t>}</a:t>
            </a:r>
            <a:endParaRPr lang="zh-CN" altLang="en-US"/>
          </a:p>
          <a:p>
            <a:r>
              <a:rPr lang="zh-CN" altLang="en-US"/>
              <a:t>Border = { "▓", 15, 1 },</a:t>
            </a:r>
            <a:endParaRPr lang="zh-CN" altLang="en-US"/>
          </a:p>
          <a:p>
            <a:r>
              <a:rPr lang="zh-CN" altLang="en-US"/>
              <a:t>B</a:t>
            </a:r>
            <a:r>
              <a:rPr lang="en-US" altLang="zh-CN"/>
              <a:t>ackground</a:t>
            </a:r>
            <a:r>
              <a:rPr lang="zh-CN" altLang="en-US"/>
              <a:t> = { "■", 0, 2 },</a:t>
            </a:r>
            <a:endParaRPr lang="zh-CN" altLang="en-US"/>
          </a:p>
          <a:p>
            <a:r>
              <a:rPr lang="zh-CN" altLang="en-US"/>
              <a:t>Snake = { "●", 10, 3 },</a:t>
            </a:r>
            <a:endParaRPr lang="zh-CN" altLang="en-US"/>
          </a:p>
          <a:p>
            <a:r>
              <a:rPr lang="zh-CN" altLang="en-US"/>
              <a:t>Food = { "★", 12, 4 },</a:t>
            </a:r>
            <a:endParaRPr lang="zh-CN" altLang="en-US"/>
          </a:p>
          <a:p>
            <a:r>
              <a:rPr lang="zh-CN" altLang="en-US"/>
              <a:t>Food_spec = { "◆",12,4 },</a:t>
            </a:r>
            <a:endParaRPr lang="zh-CN" altLang="en-US"/>
          </a:p>
          <a:p>
            <a:r>
              <a:rPr lang="en-US" altLang="zh-CN"/>
              <a:t>Head</a:t>
            </a:r>
            <a:r>
              <a:rPr lang="zh-CN" altLang="en-US"/>
              <a:t> = { "○",10, 5 };</a:t>
            </a:r>
            <a:endParaRPr lang="zh-CN" altLang="en-US"/>
          </a:p>
        </p:txBody>
      </p:sp>
      <p:sp>
        <p:nvSpPr>
          <p:cNvPr id="10" name="文本框 9"/>
          <p:cNvSpPr txBox="1"/>
          <p:nvPr/>
        </p:nvSpPr>
        <p:spPr>
          <a:xfrm>
            <a:off x="760095" y="5344795"/>
            <a:ext cx="4298315" cy="1198880"/>
          </a:xfrm>
          <a:prstGeom prst="rect">
            <a:avLst/>
          </a:prstGeom>
          <a:noFill/>
        </p:spPr>
        <p:txBody>
          <a:bodyPr wrap="square" rtlCol="0">
            <a:spAutoFit/>
          </a:bodyPr>
          <a:p>
            <a:r>
              <a:rPr lang="zh-CN" altLang="en-US"/>
              <a:t>Course Project Harvest: The teacher did not cover the drawing part. The project forced me to learn a lot of the drawing part of the knowledge, let me benefit</a:t>
            </a:r>
            <a:r>
              <a:rPr lang="en-US" altLang="zh-CN"/>
              <a:t>.</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6761</Words>
  <Application>WPS 演示</Application>
  <PresentationFormat>宽屏</PresentationFormat>
  <Paragraphs>213</Paragraphs>
  <Slides>20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Arial Black</vt:lpstr>
      <vt:lpstr>Gulim</vt:lpstr>
      <vt:lpstr>Book Antiqua</vt:lpstr>
      <vt:lpstr>Arial Narrow</vt:lpstr>
      <vt:lpstr>Calibri Light</vt:lpstr>
      <vt:lpstr>Calibri</vt:lpstr>
      <vt:lpstr>微软雅黑</vt:lpstr>
      <vt:lpstr>Malgun Gothic</vt:lpstr>
      <vt:lpstr>Segoe Print</vt:lpstr>
      <vt:lpstr>Office 主题</vt:lpstr>
      <vt:lpstr> Snake</vt:lpstr>
      <vt:lpstr>PowerPoint 演示文稿</vt:lpstr>
      <vt:lpstr>PowerPoint 演示文稿</vt:lpstr>
      <vt:lpstr>Create food-- preparation work</vt:lpstr>
      <vt:lpstr>Start creating food</vt:lpstr>
      <vt:lpstr>PowerPoint 演示文稿</vt:lpstr>
      <vt:lpstr>innovation point</vt:lpstr>
      <vt:lpstr>2.Drawing and interface writing                  —— Guo Yibo</vt:lpstr>
      <vt:lpstr>PowerPoint 演示文稿</vt:lpstr>
      <vt:lpstr>3.The definition of snake and how the snake move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Project   Sentiment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18</cp:revision>
  <dcterms:created xsi:type="dcterms:W3CDTF">2015-05-05T08:02:00Z</dcterms:created>
  <dcterms:modified xsi:type="dcterms:W3CDTF">2017-06-12T13:24:56Z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