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3DE1-AFD1-4F35-9C69-351837D3FB37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F852-055A-46CB-9173-0D10BAA5A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3DE1-AFD1-4F35-9C69-351837D3FB37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F852-055A-46CB-9173-0D10BAA5A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3DE1-AFD1-4F35-9C69-351837D3FB37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F852-055A-46CB-9173-0D10BAA5A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2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3DE1-AFD1-4F35-9C69-351837D3FB37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F852-055A-46CB-9173-0D10BAA5A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6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3DE1-AFD1-4F35-9C69-351837D3FB37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F852-055A-46CB-9173-0D10BAA5A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4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3DE1-AFD1-4F35-9C69-351837D3FB37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F852-055A-46CB-9173-0D10BAA5A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1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3DE1-AFD1-4F35-9C69-351837D3FB37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F852-055A-46CB-9173-0D10BAA5A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1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3DE1-AFD1-4F35-9C69-351837D3FB37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F852-055A-46CB-9173-0D10BAA5A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7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3DE1-AFD1-4F35-9C69-351837D3FB37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F852-055A-46CB-9173-0D10BAA5A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8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3DE1-AFD1-4F35-9C69-351837D3FB37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F852-055A-46CB-9173-0D10BAA5A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1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3DE1-AFD1-4F35-9C69-351837D3FB37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F852-055A-46CB-9173-0D10BAA5A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1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33DE1-AFD1-4F35-9C69-351837D3FB37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4F852-055A-46CB-9173-0D10BAA5A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2450" y="571501"/>
            <a:ext cx="12668250" cy="2992437"/>
          </a:xfrm>
        </p:spPr>
        <p:txBody>
          <a:bodyPr>
            <a:normAutofit/>
          </a:bodyPr>
          <a:lstStyle/>
          <a:p>
            <a:pPr algn="l"/>
            <a:r>
              <a:rPr lang="en-US" altLang="zh-C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Program: </a:t>
            </a:r>
            <a:br>
              <a:rPr lang="en-US" altLang="zh-C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400" b="1" dirty="0" smtClean="0"/>
              <a:t>Rapid Calculation of Molecular </a:t>
            </a:r>
            <a:r>
              <a:rPr lang="en-US" altLang="zh-CN" sz="5400" b="1" dirty="0"/>
              <a:t>O</a:t>
            </a:r>
            <a:r>
              <a:rPr lang="en-US" altLang="zh-CN" sz="5400" b="1" dirty="0" smtClean="0"/>
              <a:t>rbitals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4268788"/>
            <a:ext cx="9144000" cy="1655762"/>
          </a:xfrm>
        </p:spPr>
        <p:txBody>
          <a:bodyPr>
            <a:normAutofit/>
          </a:bodyPr>
          <a:lstStyle/>
          <a:p>
            <a:endParaRPr lang="en-US" altLang="zh-CN" sz="3600" b="1" dirty="0" smtClean="0"/>
          </a:p>
          <a:p>
            <a:r>
              <a:rPr lang="en-US" altLang="zh-CN" sz="3600" b="1" dirty="0" smtClean="0"/>
              <a:t>Heng Xu</a:t>
            </a:r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46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93" y="1821868"/>
            <a:ext cx="9229928" cy="4255082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Coding B1: Calculation of </a:t>
            </a: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67043" y="1985090"/>
            <a:ext cx="4737511" cy="793921"/>
            <a:chOff x="614043" y="823040"/>
            <a:chExt cx="4737511" cy="793921"/>
          </a:xfrm>
        </p:grpSpPr>
        <p:sp>
          <p:nvSpPr>
            <p:cNvPr id="5" name="矩形 4"/>
            <p:cNvSpPr/>
            <p:nvPr/>
          </p:nvSpPr>
          <p:spPr>
            <a:xfrm>
              <a:off x="614043" y="839134"/>
              <a:ext cx="962123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|D</a:t>
              </a:r>
              <a:r>
                <a:rPr lang="en-US" altLang="zh-CN" sz="40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87247" y="847520"/>
              <a:ext cx="808389" cy="769441"/>
            </a:xfrm>
            <a:prstGeom prst="rect">
              <a:avLst/>
            </a:prstGeom>
            <a:solidFill>
              <a:srgbClr val="FFC000">
                <a:alpha val="39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421772" y="834379"/>
              <a:ext cx="131318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|D</a:t>
              </a:r>
              <a:r>
                <a:rPr lang="en-US" altLang="zh-CN" sz="40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n-1</a:t>
              </a:r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08839" y="944034"/>
              <a:ext cx="1155648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8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038373" y="823040"/>
              <a:ext cx="131318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|D</a:t>
              </a:r>
              <a:r>
                <a:rPr lang="en-US" altLang="zh-CN" sz="40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n-2</a:t>
              </a:r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29293" y="847520"/>
              <a:ext cx="3122261" cy="769441"/>
            </a:xfrm>
            <a:prstGeom prst="rect">
              <a:avLst/>
            </a:prstGeom>
            <a:solidFill>
              <a:srgbClr val="FFC000">
                <a:alpha val="39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556980" y="834379"/>
              <a:ext cx="56137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</a:t>
              </a:r>
              <a:endPara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724337" y="2060884"/>
            <a:ext cx="11556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3600" b="1" i="1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1794"/>
          <a:stretch/>
        </p:blipFill>
        <p:spPr>
          <a:xfrm>
            <a:off x="407475" y="1924174"/>
            <a:ext cx="6739657" cy="417182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351554" y="4981370"/>
            <a:ext cx="808389" cy="769441"/>
          </a:xfrm>
          <a:prstGeom prst="rect">
            <a:avLst/>
          </a:prstGeom>
          <a:solidFill>
            <a:srgbClr val="00B050">
              <a:alpha val="39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05803" y="4981370"/>
            <a:ext cx="3849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/>
              <a:t>n solutions of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071743" y="1924174"/>
            <a:ext cx="4737511" cy="793921"/>
            <a:chOff x="614043" y="823040"/>
            <a:chExt cx="4737511" cy="793921"/>
          </a:xfrm>
        </p:grpSpPr>
        <p:sp>
          <p:nvSpPr>
            <p:cNvPr id="5" name="矩形 4"/>
            <p:cNvSpPr/>
            <p:nvPr/>
          </p:nvSpPr>
          <p:spPr>
            <a:xfrm>
              <a:off x="614043" y="839134"/>
              <a:ext cx="962123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|D</a:t>
              </a:r>
              <a:r>
                <a:rPr lang="en-US" altLang="zh-CN" sz="40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87247" y="847520"/>
              <a:ext cx="808389" cy="769441"/>
            </a:xfrm>
            <a:prstGeom prst="rect">
              <a:avLst/>
            </a:prstGeom>
            <a:solidFill>
              <a:srgbClr val="FFC000">
                <a:alpha val="39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421772" y="834379"/>
              <a:ext cx="131318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|D</a:t>
              </a:r>
              <a:r>
                <a:rPr lang="en-US" altLang="zh-CN" sz="40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n-1</a:t>
              </a:r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08839" y="944034"/>
              <a:ext cx="1155648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8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038373" y="823040"/>
              <a:ext cx="131318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|D</a:t>
              </a:r>
              <a:r>
                <a:rPr lang="en-US" altLang="zh-CN" sz="40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n-2</a:t>
              </a:r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29293" y="847520"/>
              <a:ext cx="3122261" cy="769441"/>
            </a:xfrm>
            <a:prstGeom prst="rect">
              <a:avLst/>
            </a:prstGeom>
            <a:solidFill>
              <a:srgbClr val="FFC000">
                <a:alpha val="39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556980" y="834379"/>
              <a:ext cx="56137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</a:t>
              </a:r>
              <a:endPara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Coding B1: Calculation of </a:t>
            </a: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67137" y="1984684"/>
            <a:ext cx="11556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3600" b="1" i="1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23950" y="1543050"/>
            <a:ext cx="6581206" cy="5268537"/>
            <a:chOff x="1123950" y="1543050"/>
            <a:chExt cx="6581206" cy="526853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l="1838"/>
            <a:stretch/>
          </p:blipFill>
          <p:spPr>
            <a:xfrm>
              <a:off x="1238249" y="1543050"/>
              <a:ext cx="6466907" cy="466725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3950" y="5380412"/>
              <a:ext cx="5332598" cy="1431175"/>
            </a:xfrm>
            <a:prstGeom prst="rect">
              <a:avLst/>
            </a:prstGeom>
          </p:spPr>
        </p:pic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Coding B2: Calculation of </a:t>
            </a: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1200" y="3733800"/>
            <a:ext cx="33147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36660" y="5903397"/>
            <a:ext cx="68934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groups of Solutions of </a:t>
            </a:r>
            <a:r>
              <a:rPr lang="en-US" altLang="zh-CN" sz="32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i="1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sz="3200" b="1" i="1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200" b="1" i="1" cap="none" spc="0" baseline="-25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6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Constants we have got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838200" y="1704976"/>
            <a:ext cx="950595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36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number of carbon atoms</a:t>
            </a:r>
          </a:p>
          <a:p>
            <a:endParaRPr lang="en-US" altLang="zh-CN" sz="3600" b="1" i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36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b="1" i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i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position of</a:t>
            </a:r>
            <a:r>
              <a:rPr lang="en-US" altLang="zh-CN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carbon atoms</a:t>
            </a:r>
          </a:p>
          <a:p>
            <a:endParaRPr lang="en-US" altLang="zh-CN" sz="3600" b="1" i="1" baseline="-25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</a:t>
            </a:r>
            <a:r>
              <a:rPr lang="en-US" altLang="zh-CN" sz="36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 </a:t>
            </a:r>
            <a:r>
              <a:rPr lang="en-US" altLang="zh-CN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electron distribution</a:t>
            </a:r>
          </a:p>
          <a:p>
            <a:endParaRPr lang="en-US" altLang="zh-CN" sz="36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Further calculation:</a:t>
            </a:r>
          </a:p>
          <a:p>
            <a:r>
              <a:rPr lang="en-US" altLang="zh-CN" sz="36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Energy level</a:t>
            </a:r>
            <a:r>
              <a:rPr lang="en-US" altLang="zh-CN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36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charge density </a:t>
            </a:r>
            <a:r>
              <a:rPr lang="en-US" altLang="zh-CN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altLang="zh-CN" sz="36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bond strength</a:t>
            </a:r>
          </a:p>
        </p:txBody>
      </p:sp>
    </p:spTree>
    <p:extLst>
      <p:ext uri="{BB962C8B-B14F-4D97-AF65-F5344CB8AC3E}">
        <p14:creationId xmlns:p14="http://schemas.microsoft.com/office/powerpoint/2010/main" val="1362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Summary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en-US" altLang="zh-CN" b="1" dirty="0" smtClean="0"/>
              <a:t>C program for Molecular Orbital calculation.</a:t>
            </a:r>
          </a:p>
          <a:p>
            <a:pPr marL="0" indent="0">
              <a:buNone/>
            </a:pPr>
            <a:r>
              <a:rPr lang="en-US" altLang="zh-CN" dirty="0" smtClean="0"/>
              <a:t>Almost all the molecular information.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en-US" altLang="zh-CN" b="1" dirty="0" smtClean="0"/>
              <a:t>Interdisciplinary use of knowledge.</a:t>
            </a:r>
          </a:p>
          <a:p>
            <a:pPr marL="0" indent="0">
              <a:buNone/>
            </a:pPr>
            <a:r>
              <a:rPr lang="en-US" altLang="zh-CN" dirty="0" smtClean="0"/>
              <a:t>C program &amp; Chemistry </a:t>
            </a:r>
            <a:r>
              <a:rPr lang="en-US" altLang="zh-CN" dirty="0" smtClean="0">
                <a:sym typeface="Wingdings" panose="05000000000000000000" pitchFamily="2" charset="2"/>
              </a:rPr>
              <a:t> easy way to solve difficult problems.</a:t>
            </a:r>
          </a:p>
          <a:p>
            <a:pPr marL="0" indent="0">
              <a:buNone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b="1" dirty="0" smtClean="0">
                <a:sym typeface="Wingdings" panose="05000000000000000000" pitchFamily="2" charset="2"/>
              </a:rPr>
              <a:t>3. </a:t>
            </a:r>
            <a:r>
              <a:rPr lang="en-US" altLang="zh-CN" b="1" dirty="0">
                <a:sym typeface="Wingdings" panose="05000000000000000000" pitchFamily="2" charset="2"/>
              </a:rPr>
              <a:t>L</a:t>
            </a:r>
            <a:r>
              <a:rPr lang="en-US" altLang="zh-CN" b="1" dirty="0" smtClean="0">
                <a:sym typeface="Wingdings" panose="05000000000000000000" pitchFamily="2" charset="2"/>
              </a:rPr>
              <a:t>ogic is much more important than programing itself.</a:t>
            </a:r>
            <a:endParaRPr lang="en-US" altLang="zh-CN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637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3450" y="28190"/>
            <a:ext cx="9453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do we need a C program?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67096" y="1209571"/>
            <a:ext cx="3997235" cy="4979730"/>
            <a:chOff x="1267096" y="1209571"/>
            <a:chExt cx="3997235" cy="4979730"/>
          </a:xfrm>
        </p:grpSpPr>
        <p:sp>
          <p:nvSpPr>
            <p:cNvPr id="5" name="文本框 4"/>
            <p:cNvSpPr txBox="1"/>
            <p:nvPr/>
          </p:nvSpPr>
          <p:spPr>
            <a:xfrm>
              <a:off x="1267096" y="1849651"/>
              <a:ext cx="3997235" cy="4339650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#include&lt;</a:t>
              </a:r>
              <a:r>
                <a:rPr lang="en-US" altLang="zh-CN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stdio.h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nt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main()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a=1+1;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(“%</a:t>
              </a:r>
              <a:r>
                <a:rPr lang="en-US" altLang="zh-CN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d”,a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0;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67096" y="1209571"/>
              <a:ext cx="3997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1+1=?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51290" y="1278094"/>
            <a:ext cx="3997235" cy="4948331"/>
            <a:chOff x="6749143" y="1640647"/>
            <a:chExt cx="3997235" cy="4948331"/>
          </a:xfrm>
        </p:grpSpPr>
        <p:sp>
          <p:nvSpPr>
            <p:cNvPr id="8" name="文本框 7"/>
            <p:cNvSpPr txBox="1"/>
            <p:nvPr/>
          </p:nvSpPr>
          <p:spPr>
            <a:xfrm>
              <a:off x="6749143" y="1640647"/>
              <a:ext cx="3997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17688+1233×37=?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749143" y="2249328"/>
              <a:ext cx="3997235" cy="4339650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#include&lt;</a:t>
              </a:r>
              <a:r>
                <a:rPr lang="en-US" altLang="zh-CN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stdio.h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nt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main()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a=1+1;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(“%</a:t>
              </a:r>
              <a:r>
                <a:rPr lang="en-US" altLang="zh-CN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d”,a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0;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8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681" y="315747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C</a:t>
            </a:r>
            <a:r>
              <a:rPr lang="zh-CN" altLang="en-US" b="1" dirty="0"/>
              <a:t> </a:t>
            </a:r>
            <a:r>
              <a:rPr lang="en-US" altLang="zh-CN" b="1" dirty="0" smtClean="0"/>
              <a:t>programs: to get rid of annoying tasks</a:t>
            </a:r>
            <a:endParaRPr lang="zh-CN" altLang="en-US" b="1" dirty="0"/>
          </a:p>
        </p:txBody>
      </p:sp>
      <p:grpSp>
        <p:nvGrpSpPr>
          <p:cNvPr id="39" name="组合 38"/>
          <p:cNvGrpSpPr/>
          <p:nvPr/>
        </p:nvGrpSpPr>
        <p:grpSpPr>
          <a:xfrm>
            <a:off x="759976" y="1533964"/>
            <a:ext cx="10273268" cy="4569505"/>
            <a:chOff x="759976" y="1533964"/>
            <a:chExt cx="10273268" cy="4569505"/>
          </a:xfrm>
        </p:grpSpPr>
        <p:grpSp>
          <p:nvGrpSpPr>
            <p:cNvPr id="34" name="组合 33"/>
            <p:cNvGrpSpPr/>
            <p:nvPr/>
          </p:nvGrpSpPr>
          <p:grpSpPr>
            <a:xfrm>
              <a:off x="853752" y="3252654"/>
              <a:ext cx="10179492" cy="2850815"/>
              <a:chOff x="631681" y="2481943"/>
              <a:chExt cx="10179492" cy="2850815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631681" y="2481943"/>
                <a:ext cx="8120433" cy="2850815"/>
                <a:chOff x="631681" y="2481943"/>
                <a:chExt cx="8120433" cy="2850815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631681" y="2481943"/>
                  <a:ext cx="8120433" cy="2850815"/>
                  <a:chOff x="1310949" y="2063931"/>
                  <a:chExt cx="9600891" cy="3237470"/>
                </a:xfrm>
              </p:grpSpPr>
              <p:sp>
                <p:nvSpPr>
                  <p:cNvPr id="7" name="矩形 6"/>
                  <p:cNvSpPr/>
                  <p:nvPr/>
                </p:nvSpPr>
                <p:spPr>
                  <a:xfrm>
                    <a:off x="1310950" y="2063931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1310950" y="2921725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baseline="-250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32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1310950" y="3779519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altLang="zh-CN" sz="32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baseline="-250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altLang="zh-CN" sz="32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10949" y="4637313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41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41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3670973" y="2063931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3670973" y="2921725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3670973" y="3779519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32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32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3670972" y="4637313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42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42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5826344" y="2063931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5826344" y="2921725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5826344" y="3779519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33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33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5826343" y="4637313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43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43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8186367" y="2063931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8186367" y="2921725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8186367" y="3779519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34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34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8186366" y="4637313"/>
                    <a:ext cx="2725473" cy="664088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44</a:t>
                    </a:r>
                    <a:r>
                      <a:rPr lang="en-US" altLang="zh-CN" sz="32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32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44</a:t>
                    </a:r>
                    <a:endParaRPr lang="zh-CN" altLang="en-US" sz="32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" name="右中括号 23"/>
                <p:cNvSpPr/>
                <p:nvPr/>
              </p:nvSpPr>
              <p:spPr>
                <a:xfrm>
                  <a:off x="8360228" y="2573382"/>
                  <a:ext cx="156754" cy="2707124"/>
                </a:xfrm>
                <a:prstGeom prst="rightBracket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左中括号 24"/>
                <p:cNvSpPr/>
                <p:nvPr/>
              </p:nvSpPr>
              <p:spPr>
                <a:xfrm>
                  <a:off x="905998" y="2573382"/>
                  <a:ext cx="130630" cy="2707124"/>
                </a:xfrm>
                <a:prstGeom prst="leftBracket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右中括号 26"/>
              <p:cNvSpPr/>
              <p:nvPr/>
            </p:nvSpPr>
            <p:spPr>
              <a:xfrm>
                <a:off x="9596845" y="2573382"/>
                <a:ext cx="156754" cy="2707124"/>
              </a:xfrm>
              <a:prstGeom prst="rightBracket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左中括号 27"/>
              <p:cNvSpPr/>
              <p:nvPr/>
            </p:nvSpPr>
            <p:spPr>
              <a:xfrm>
                <a:off x="8911352" y="2573382"/>
                <a:ext cx="130630" cy="2707124"/>
              </a:xfrm>
              <a:prstGeom prst="leftBracket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47758" y="2495006"/>
                <a:ext cx="1193131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32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3200" b="1" i="1" cap="none" spc="0" baseline="-25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747758" y="3234990"/>
                <a:ext cx="1193131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32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3200" b="1" i="1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32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747758" y="3974974"/>
                <a:ext cx="1193131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32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3200" b="1" i="1" baseline="-25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32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747758" y="4631229"/>
                <a:ext cx="1193131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32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3200" b="1" i="1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32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0049426" y="3592253"/>
                <a:ext cx="761747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3600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=0</a:t>
                </a:r>
                <a:endParaRPr lang="zh-CN" altLang="en-US" sz="3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759976" y="2278862"/>
              <a:ext cx="9810699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i="1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Hψ</a:t>
              </a:r>
              <a:r>
                <a:rPr lang="en-US" altLang="zh-CN" sz="44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4400" b="0" i="1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4400" b="0" i="1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altLang="zh-CN" sz="44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ψ=c</a:t>
              </a:r>
              <a:r>
                <a:rPr lang="en-US" altLang="zh-CN" sz="4400" b="0" i="1" cap="none" spc="0" baseline="-2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44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altLang="zh-CN" sz="4400" b="0" i="1" cap="none" spc="0" baseline="-2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44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 c</a:t>
              </a:r>
              <a:r>
                <a:rPr lang="en-US" altLang="zh-CN" sz="4400" b="0" i="1" cap="none" spc="0" baseline="-2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44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altLang="zh-CN" sz="4400" i="1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44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 c</a:t>
              </a:r>
              <a:r>
                <a:rPr lang="en-US" altLang="zh-CN" sz="4400" i="1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44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altLang="zh-CN" sz="4400" i="1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44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 c</a:t>
              </a:r>
              <a:r>
                <a:rPr lang="en-US" altLang="zh-CN" sz="4400" i="1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44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altLang="zh-CN" sz="4400" i="1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4400" b="0" i="1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zh-CN" altLang="en-US" sz="4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840689" y="1533964"/>
              <a:ext cx="8934713" cy="646331"/>
              <a:chOff x="840689" y="1533964"/>
              <a:chExt cx="8934713" cy="646331"/>
            </a:xfrm>
          </p:grpSpPr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5608917"/>
                  </p:ext>
                </p:extLst>
              </p:nvPr>
            </p:nvGraphicFramePr>
            <p:xfrm>
              <a:off x="8193462" y="1617259"/>
              <a:ext cx="1581940" cy="4910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" name="CS ChemDraw Drawing" r:id="rId3" imgW="1038787" imgH="322630" progId="ChemDraw.Document.6.0">
                      <p:embed/>
                    </p:oleObj>
                  </mc:Choice>
                  <mc:Fallback>
                    <p:oleObj name="CS ChemDraw Drawing" r:id="rId3" imgW="1038787" imgH="322630" progId="ChemDraw.Document.6.0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93462" y="1617259"/>
                            <a:ext cx="1581940" cy="4910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矩形 36"/>
              <p:cNvSpPr/>
              <p:nvPr/>
            </p:nvSpPr>
            <p:spPr>
              <a:xfrm>
                <a:off x="840689" y="1533964"/>
                <a:ext cx="7298793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3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 calculate the molecular orbital of</a:t>
                </a:r>
                <a:endParaRPr lang="zh-CN" alt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86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logic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4982" y="3028504"/>
            <a:ext cx="283579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that your computer can understand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25987" y="3028504"/>
            <a:ext cx="2764971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computer do the calculation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834239" y="3720999"/>
            <a:ext cx="903653" cy="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93627" y="2451641"/>
            <a:ext cx="3357153" cy="2955080"/>
            <a:chOff x="193627" y="2451641"/>
            <a:chExt cx="3357153" cy="29550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79" b="96767" l="2527" r="9566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2622" y="2451641"/>
              <a:ext cx="3248158" cy="2538723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193627" y="4883501"/>
              <a:ext cx="335715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Chemical structure</a:t>
              </a:r>
              <a:endPara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06908" y="3183251"/>
            <a:ext cx="3357153" cy="537752"/>
            <a:chOff x="2506908" y="3183251"/>
            <a:chExt cx="3357153" cy="537752"/>
          </a:xfrm>
        </p:grpSpPr>
        <p:cxnSp>
          <p:nvCxnSpPr>
            <p:cNvPr id="9" name="直接箭头连接符 8"/>
            <p:cNvCxnSpPr>
              <a:stCxn id="4" idx="3"/>
              <a:endCxn id="6" idx="1"/>
            </p:cNvCxnSpPr>
            <p:nvPr/>
          </p:nvCxnSpPr>
          <p:spPr>
            <a:xfrm flipV="1">
              <a:off x="3550780" y="3721002"/>
              <a:ext cx="1464202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2506908" y="3183251"/>
              <a:ext cx="335715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dirty="0" smtClean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transform</a:t>
              </a:r>
              <a:endParaRPr lang="zh-CN" alt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45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Transformation of Chemical Structures</a:t>
            </a:r>
            <a:endParaRPr lang="zh-CN" altLang="en-US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840689" y="1533964"/>
            <a:ext cx="8934713" cy="646331"/>
            <a:chOff x="840689" y="1533964"/>
            <a:chExt cx="8934713" cy="646331"/>
          </a:xfrm>
        </p:grpSpPr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7490125"/>
                </p:ext>
              </p:extLst>
            </p:nvPr>
          </p:nvGraphicFramePr>
          <p:xfrm>
            <a:off x="8193462" y="1617259"/>
            <a:ext cx="1581940" cy="491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CS ChemDraw Drawing" r:id="rId3" imgW="1038787" imgH="322630" progId="ChemDraw.Document.6.0">
                    <p:embed/>
                  </p:oleObj>
                </mc:Choice>
                <mc:Fallback>
                  <p:oleObj name="CS ChemDraw Drawing" r:id="rId3" imgW="1038787" imgH="322630" progId="ChemDraw.Document.6.0">
                    <p:embed/>
                    <p:pic>
                      <p:nvPicPr>
                        <p:cNvPr id="36" name="对象 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93462" y="1617259"/>
                          <a:ext cx="1581940" cy="4910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矩形 33"/>
            <p:cNvSpPr/>
            <p:nvPr/>
          </p:nvSpPr>
          <p:spPr>
            <a:xfrm>
              <a:off x="840689" y="1533964"/>
              <a:ext cx="729879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calculate the molecular orbital of</a:t>
              </a:r>
              <a:endPara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869101" y="2108290"/>
            <a:ext cx="10515600" cy="4264274"/>
            <a:chOff x="869101" y="2108290"/>
            <a:chExt cx="10515600" cy="4264274"/>
          </a:xfrm>
        </p:grpSpPr>
        <p:grpSp>
          <p:nvGrpSpPr>
            <p:cNvPr id="98" name="组合 97"/>
            <p:cNvGrpSpPr/>
            <p:nvPr/>
          </p:nvGrpSpPr>
          <p:grpSpPr>
            <a:xfrm>
              <a:off x="869101" y="2108290"/>
              <a:ext cx="10515600" cy="3136105"/>
              <a:chOff x="838200" y="2294367"/>
              <a:chExt cx="10515600" cy="3136105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838200" y="3043647"/>
                <a:ext cx="4070944" cy="2026136"/>
                <a:chOff x="838200" y="2612571"/>
                <a:chExt cx="4070944" cy="2026136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838200" y="2612571"/>
                  <a:ext cx="4070944" cy="1973129"/>
                  <a:chOff x="1310949" y="2063931"/>
                  <a:chExt cx="9600891" cy="2922903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1310950" y="2063931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1310950" y="2921725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baseline="-250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4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矩形 48"/>
                  <p:cNvSpPr/>
                  <p:nvPr/>
                </p:nvSpPr>
                <p:spPr>
                  <a:xfrm>
                    <a:off x="1310950" y="3779520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altLang="zh-CN" sz="14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baseline="-250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altLang="zh-CN" sz="14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1310949" y="4637313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41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41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3670973" y="2063931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3670973" y="2921725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3670973" y="3779520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32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32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3670972" y="4637313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42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42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5826344" y="2063931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矩形 55"/>
                  <p:cNvSpPr/>
                  <p:nvPr/>
                </p:nvSpPr>
                <p:spPr>
                  <a:xfrm>
                    <a:off x="5826344" y="2921725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矩形 56"/>
                  <p:cNvSpPr/>
                  <p:nvPr/>
                </p:nvSpPr>
                <p:spPr>
                  <a:xfrm>
                    <a:off x="5826344" y="3779520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33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33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矩形 57"/>
                  <p:cNvSpPr/>
                  <p:nvPr/>
                </p:nvSpPr>
                <p:spPr>
                  <a:xfrm>
                    <a:off x="5826343" y="4637313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43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43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矩形 58"/>
                  <p:cNvSpPr/>
                  <p:nvPr/>
                </p:nvSpPr>
                <p:spPr>
                  <a:xfrm>
                    <a:off x="8186367" y="2063931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8186367" y="2921725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cap="none" spc="0" baseline="-2500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24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8186367" y="3779520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34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34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矩形 61"/>
                  <p:cNvSpPr/>
                  <p:nvPr/>
                </p:nvSpPr>
                <p:spPr>
                  <a:xfrm>
                    <a:off x="8186366" y="4637313"/>
                    <a:ext cx="2725473" cy="34952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44</a:t>
                    </a:r>
                    <a:r>
                      <a:rPr lang="en-US" altLang="zh-CN" sz="14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-ES</a:t>
                    </a:r>
                    <a:r>
                      <a:rPr lang="en-US" altLang="zh-CN" sz="1400" b="1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44</a:t>
                    </a:r>
                    <a:endParaRPr lang="zh-CN" altLang="en-US" sz="14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64" name="直接连接符 63"/>
                <p:cNvCxnSpPr/>
                <p:nvPr/>
              </p:nvCxnSpPr>
              <p:spPr>
                <a:xfrm>
                  <a:off x="953588" y="2612571"/>
                  <a:ext cx="0" cy="19731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>
                  <a:off x="4776651" y="2665578"/>
                  <a:ext cx="0" cy="19731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组合 68"/>
              <p:cNvGrpSpPr/>
              <p:nvPr/>
            </p:nvGrpSpPr>
            <p:grpSpPr>
              <a:xfrm>
                <a:off x="7282856" y="3058087"/>
                <a:ext cx="4070944" cy="2137293"/>
                <a:chOff x="838200" y="2612571"/>
                <a:chExt cx="4070944" cy="2137293"/>
              </a:xfrm>
            </p:grpSpPr>
            <p:grpSp>
              <p:nvGrpSpPr>
                <p:cNvPr id="70" name="组合 69"/>
                <p:cNvGrpSpPr/>
                <p:nvPr/>
              </p:nvGrpSpPr>
              <p:grpSpPr>
                <a:xfrm>
                  <a:off x="838200" y="2612571"/>
                  <a:ext cx="4070944" cy="2137293"/>
                  <a:chOff x="1310949" y="2063931"/>
                  <a:chExt cx="9600891" cy="3166087"/>
                </a:xfrm>
              </p:grpSpPr>
              <p:sp>
                <p:nvSpPr>
                  <p:cNvPr id="73" name="矩形 72"/>
                  <p:cNvSpPr/>
                  <p:nvPr/>
                </p:nvSpPr>
                <p:spPr>
                  <a:xfrm>
                    <a:off x="1310949" y="2063931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" name="矩形 73"/>
                  <p:cNvSpPr/>
                  <p:nvPr/>
                </p:nvSpPr>
                <p:spPr>
                  <a:xfrm>
                    <a:off x="1310949" y="2921725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" name="矩形 74"/>
                  <p:cNvSpPr/>
                  <p:nvPr/>
                </p:nvSpPr>
                <p:spPr>
                  <a:xfrm>
                    <a:off x="1310949" y="3779520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矩形 75"/>
                  <p:cNvSpPr/>
                  <p:nvPr/>
                </p:nvSpPr>
                <p:spPr>
                  <a:xfrm>
                    <a:off x="1310949" y="4637314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>
                  <a:xfrm>
                    <a:off x="3670973" y="2063931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>
                  <a:xfrm>
                    <a:off x="3670973" y="2921725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zh-CN" altLang="en-US" sz="2000" b="1" i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>
                    <a:off x="3670973" y="3779520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" name="矩形 79"/>
                  <p:cNvSpPr/>
                  <p:nvPr/>
                </p:nvSpPr>
                <p:spPr>
                  <a:xfrm>
                    <a:off x="3670973" y="4637314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>
                    <a:off x="5826345" y="2063931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矩形 81"/>
                  <p:cNvSpPr/>
                  <p:nvPr/>
                </p:nvSpPr>
                <p:spPr>
                  <a:xfrm>
                    <a:off x="5826345" y="2921725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" name="矩形 82"/>
                  <p:cNvSpPr/>
                  <p:nvPr/>
                </p:nvSpPr>
                <p:spPr>
                  <a:xfrm>
                    <a:off x="5826345" y="3779520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4" name="矩形 83"/>
                  <p:cNvSpPr/>
                  <p:nvPr/>
                </p:nvSpPr>
                <p:spPr>
                  <a:xfrm>
                    <a:off x="5826342" y="4637314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8186366" y="2063931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8186366" y="2921725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>
                  <a:xfrm>
                    <a:off x="8186366" y="3779520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矩形 87"/>
                  <p:cNvSpPr/>
                  <p:nvPr/>
                </p:nvSpPr>
                <p:spPr>
                  <a:xfrm>
                    <a:off x="8186366" y="4637314"/>
                    <a:ext cx="2725474" cy="59270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000" b="1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zh-CN" altLang="en-US" sz="2000" b="1" i="1" cap="none" spc="0" baseline="-2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71" name="直接连接符 70"/>
                <p:cNvCxnSpPr/>
                <p:nvPr/>
              </p:nvCxnSpPr>
              <p:spPr>
                <a:xfrm>
                  <a:off x="953588" y="2721755"/>
                  <a:ext cx="0" cy="19731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4776651" y="2733818"/>
                  <a:ext cx="0" cy="19731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直接箭头连接符 65"/>
              <p:cNvCxnSpPr/>
              <p:nvPr/>
            </p:nvCxnSpPr>
            <p:spPr>
              <a:xfrm>
                <a:off x="4994753" y="4570185"/>
                <a:ext cx="221430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3756" y="2294367"/>
                <a:ext cx="2405514" cy="238683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5535609" y="4661159"/>
                    <a:ext cx="960199" cy="7693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200" i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r>
                      <a:rPr lang="en-US" altLang="zh-CN" sz="3200" dirty="0" smtClean="0"/>
                      <a:t>=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3200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3200" i="0" dirty="0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altLang="zh-CN" sz="3200" i="0" dirty="0" smtClean="0"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m:rPr>
                                <m:sty m:val="p"/>
                              </m:rPr>
                              <a:rPr lang="en-US" altLang="zh-CN" sz="3200" b="0" i="0" dirty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3200" i="0" dirty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den>
                        </m:f>
                      </m:oMath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5609" y="4661159"/>
                    <a:ext cx="960199" cy="7693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063" t="-794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9" name="矩形 98"/>
            <p:cNvSpPr/>
            <p:nvPr/>
          </p:nvSpPr>
          <p:spPr>
            <a:xfrm>
              <a:off x="7564035" y="2857570"/>
              <a:ext cx="655092" cy="557924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602097" y="3389528"/>
              <a:ext cx="655092" cy="557924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468765" y="3979821"/>
              <a:ext cx="655092" cy="557924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0464624" y="4539832"/>
              <a:ext cx="655092" cy="557924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7564035" y="3418743"/>
              <a:ext cx="655092" cy="557924"/>
            </a:xfrm>
            <a:prstGeom prst="rect">
              <a:avLst/>
            </a:pr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8602295" y="3951225"/>
              <a:ext cx="655092" cy="557924"/>
            </a:xfrm>
            <a:prstGeom prst="rect">
              <a:avLst/>
            </a:pr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8590311" y="2836540"/>
              <a:ext cx="655092" cy="557924"/>
            </a:xfrm>
            <a:prstGeom prst="rect">
              <a:avLst/>
            </a:pr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478640" y="4539832"/>
              <a:ext cx="655092" cy="557924"/>
            </a:xfrm>
            <a:prstGeom prst="rect">
              <a:avLst/>
            </a:pr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9461579" y="3412666"/>
              <a:ext cx="655092" cy="557924"/>
            </a:xfrm>
            <a:prstGeom prst="rect">
              <a:avLst/>
            </a:pr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0454547" y="3970270"/>
              <a:ext cx="655092" cy="557924"/>
            </a:xfrm>
            <a:prstGeom prst="rect">
              <a:avLst/>
            </a:pr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箭头连接符 110"/>
            <p:cNvCxnSpPr/>
            <p:nvPr/>
          </p:nvCxnSpPr>
          <p:spPr>
            <a:xfrm>
              <a:off x="10809414" y="5097756"/>
              <a:ext cx="0" cy="4476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>
            <a:xfrm>
              <a:off x="10229053" y="5633900"/>
              <a:ext cx="1155648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1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Carbon atoms in the chain</a:t>
              </a:r>
              <a:endParaRPr lang="zh-CN" altLang="en-US" sz="14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>
              <a:off x="9807232" y="5097756"/>
              <a:ext cx="0" cy="44769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>
              <a:off x="8879305" y="5633900"/>
              <a:ext cx="147392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1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Linkage between Carbon atoms</a:t>
              </a:r>
              <a:endParaRPr lang="zh-CN" altLang="en-US" sz="14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2157093" y="5449234"/>
              <a:ext cx="962123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|D</a:t>
              </a:r>
              <a:r>
                <a:rPr lang="en-US" altLang="zh-CN" sz="40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55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Equation that computers use</a:t>
            </a:r>
            <a:endParaRPr lang="zh-CN" altLang="en-US" b="1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1628987" y="4015474"/>
            <a:ext cx="6574559" cy="1558232"/>
            <a:chOff x="1628987" y="4015474"/>
            <a:chExt cx="6574559" cy="1558232"/>
          </a:xfrm>
        </p:grpSpPr>
        <p:sp>
          <p:nvSpPr>
            <p:cNvPr id="50" name="矩形 49"/>
            <p:cNvSpPr/>
            <p:nvPr/>
          </p:nvSpPr>
          <p:spPr>
            <a:xfrm>
              <a:off x="1628987" y="4409870"/>
              <a:ext cx="56137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</a:t>
              </a:r>
              <a:endPara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52287" y="4442134"/>
              <a:ext cx="115564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600" b="1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36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2323805" y="4015474"/>
              <a:ext cx="3070253" cy="1558232"/>
              <a:chOff x="8175015" y="1330782"/>
              <a:chExt cx="3070253" cy="1558232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8175015" y="1330782"/>
                <a:ext cx="3070253" cy="1558232"/>
                <a:chOff x="3670973" y="2921725"/>
                <a:chExt cx="7240867" cy="2308293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3670973" y="2921725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2000" b="1" i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3670973" y="3779520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3670973" y="4637314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826345" y="2921725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826345" y="3779520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826342" y="4637314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8186366" y="2921725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8186366" y="3779520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8186366" y="4637314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4" name="直接连接符 53"/>
              <p:cNvCxnSpPr/>
              <p:nvPr/>
            </p:nvCxnSpPr>
            <p:spPr>
              <a:xfrm>
                <a:off x="8489862" y="1408341"/>
                <a:ext cx="0" cy="14377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11112775" y="1408341"/>
                <a:ext cx="0" cy="14758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矩形 76"/>
            <p:cNvSpPr/>
            <p:nvPr/>
          </p:nvSpPr>
          <p:spPr>
            <a:xfrm>
              <a:off x="5152325" y="4576898"/>
              <a:ext cx="1155648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8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6047207" y="4323017"/>
              <a:ext cx="2156339" cy="979170"/>
              <a:chOff x="5826342" y="3779520"/>
              <a:chExt cx="5085498" cy="1450498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5826345" y="3779520"/>
                <a:ext cx="2725474" cy="5927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0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826342" y="4637314"/>
                <a:ext cx="2725474" cy="5927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8186366" y="3779520"/>
                <a:ext cx="2725474" cy="5927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8186366" y="4637314"/>
                <a:ext cx="2725474" cy="5927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0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" name="直接连接符 80"/>
            <p:cNvCxnSpPr/>
            <p:nvPr/>
          </p:nvCxnSpPr>
          <p:spPr>
            <a:xfrm>
              <a:off x="7899603" y="4365934"/>
              <a:ext cx="0" cy="9314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356553" y="4365934"/>
              <a:ext cx="0" cy="9314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矩形 93"/>
          <p:cNvSpPr/>
          <p:nvPr/>
        </p:nvSpPr>
        <p:spPr>
          <a:xfrm>
            <a:off x="8879722" y="4440646"/>
            <a:ext cx="13131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|D</a:t>
            </a:r>
            <a:r>
              <a:rPr lang="en-US" altLang="zh-CN" sz="40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n-1</a:t>
            </a:r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43821" y="4524153"/>
            <a:ext cx="11556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3200" b="1" i="1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766789" y="4550301"/>
            <a:ext cx="11556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i="1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496323" y="4429307"/>
            <a:ext cx="13131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|D</a:t>
            </a:r>
            <a:r>
              <a:rPr lang="en-US" altLang="zh-CN" sz="40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n-2</a:t>
            </a:r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8092409" y="4446240"/>
            <a:ext cx="3717095" cy="776988"/>
            <a:chOff x="8092409" y="4446240"/>
            <a:chExt cx="3717095" cy="776988"/>
          </a:xfrm>
        </p:grpSpPr>
        <p:sp>
          <p:nvSpPr>
            <p:cNvPr id="93" name="矩形 92"/>
            <p:cNvSpPr/>
            <p:nvPr/>
          </p:nvSpPr>
          <p:spPr>
            <a:xfrm>
              <a:off x="8092409" y="4446240"/>
              <a:ext cx="56137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</a:t>
              </a:r>
              <a:endPara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8687243" y="4453787"/>
              <a:ext cx="3122261" cy="769441"/>
            </a:xfrm>
            <a:prstGeom prst="rect">
              <a:avLst/>
            </a:prstGeom>
            <a:solidFill>
              <a:srgbClr val="FFC000">
                <a:alpha val="39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747393" y="1324580"/>
            <a:ext cx="6929751" cy="2137293"/>
            <a:chOff x="747393" y="1324580"/>
            <a:chExt cx="6929751" cy="2137293"/>
          </a:xfrm>
        </p:grpSpPr>
        <p:sp>
          <p:nvSpPr>
            <p:cNvPr id="4" name="矩形 3"/>
            <p:cNvSpPr/>
            <p:nvPr/>
          </p:nvSpPr>
          <p:spPr>
            <a:xfrm>
              <a:off x="747393" y="2020234"/>
              <a:ext cx="962123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|D</a:t>
              </a:r>
              <a:r>
                <a:rPr lang="en-US" altLang="zh-CN" sz="40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70257" y="1324580"/>
              <a:ext cx="4070944" cy="2137293"/>
              <a:chOff x="838200" y="2612571"/>
              <a:chExt cx="4070944" cy="2137293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838200" y="2612571"/>
                <a:ext cx="4070944" cy="2137293"/>
                <a:chOff x="1310949" y="2063931"/>
                <a:chExt cx="9600891" cy="3166087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1310949" y="2063931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310949" y="2921725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310949" y="3779520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310949" y="4637314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670973" y="2063931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3670973" y="2921725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2000" b="1" i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3670973" y="3779520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3670973" y="4637314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5826345" y="2063931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826345" y="2921725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5826345" y="3779520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26342" y="4637314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8186366" y="2063931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8186366" y="2921725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8186366" y="3779520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8186366" y="4637314"/>
                  <a:ext cx="2725474" cy="59270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000" b="1" i="1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2000" b="1" i="1" cap="none" spc="0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2" name="直接连接符 11"/>
              <p:cNvCxnSpPr/>
              <p:nvPr/>
            </p:nvCxnSpPr>
            <p:spPr>
              <a:xfrm>
                <a:off x="953588" y="2721755"/>
                <a:ext cx="0" cy="19731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4776651" y="2733818"/>
                <a:ext cx="0" cy="19731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矩形 48"/>
            <p:cNvSpPr/>
            <p:nvPr/>
          </p:nvSpPr>
          <p:spPr>
            <a:xfrm>
              <a:off x="1628987" y="2028620"/>
              <a:ext cx="56137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</a:t>
              </a:r>
              <a:endPara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820597" y="2028620"/>
              <a:ext cx="808389" cy="769441"/>
            </a:xfrm>
            <a:prstGeom prst="rect">
              <a:avLst/>
            </a:prstGeom>
            <a:solidFill>
              <a:srgbClr val="FFC000">
                <a:alpha val="39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240810" y="2047670"/>
              <a:ext cx="56137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</a:t>
              </a:r>
              <a:endPara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6521496" y="2097162"/>
              <a:ext cx="115564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6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6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标题 1"/>
          <p:cNvSpPr txBox="1">
            <a:spLocks/>
          </p:cNvSpPr>
          <p:nvPr/>
        </p:nvSpPr>
        <p:spPr>
          <a:xfrm>
            <a:off x="747393" y="5451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/>
              <a:t>Two things to figure out: (1)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n</a:t>
            </a:r>
            <a:r>
              <a:rPr lang="en-US" altLang="zh-CN" sz="4000" b="1" dirty="0" smtClean="0"/>
              <a:t> and (2)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4000" b="1" dirty="0" smtClean="0"/>
              <a:t>. 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0822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Coding A: </a:t>
            </a:r>
            <a:r>
              <a:rPr lang="en-US" altLang="zh-CN" b="1" dirty="0"/>
              <a:t>C</a:t>
            </a:r>
            <a:r>
              <a:rPr lang="en-US" altLang="zh-CN" b="1" dirty="0" smtClean="0"/>
              <a:t>ounting the number of carbon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74" y="1466850"/>
            <a:ext cx="5186214" cy="518621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123950" y="1914526"/>
            <a:ext cx="4286250" cy="2219324"/>
            <a:chOff x="1123950" y="1914526"/>
            <a:chExt cx="4286250" cy="2219324"/>
          </a:xfrm>
        </p:grpSpPr>
        <p:sp>
          <p:nvSpPr>
            <p:cNvPr id="6" name="文本框 5"/>
            <p:cNvSpPr txBox="1"/>
            <p:nvPr/>
          </p:nvSpPr>
          <p:spPr>
            <a:xfrm>
              <a:off x="1123950" y="2395538"/>
              <a:ext cx="4286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Draw the chemical structure below:</a:t>
              </a:r>
            </a:p>
            <a:p>
              <a:endParaRPr lang="en-US" altLang="zh-CN" sz="2400" b="1" dirty="0"/>
            </a:p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C</a:t>
              </a:r>
              <a:r>
                <a:rPr lang="en-US" altLang="zh-CN" sz="2400" b="1" dirty="0" smtClean="0"/>
                <a:t>H</a:t>
              </a:r>
              <a:r>
                <a:rPr lang="en-US" altLang="zh-CN" sz="2400" b="1" baseline="-25000" dirty="0" smtClean="0"/>
                <a:t>2</a:t>
              </a:r>
              <a:r>
                <a:rPr lang="en-US" altLang="zh-CN" sz="2400" b="1" dirty="0" smtClean="0"/>
                <a:t>=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C</a:t>
              </a:r>
              <a:r>
                <a:rPr lang="en-US" altLang="zh-CN" sz="2400" b="1" dirty="0" smtClean="0"/>
                <a:t>H-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C</a:t>
              </a:r>
              <a:r>
                <a:rPr lang="en-US" altLang="zh-CN" sz="2400" b="1" dirty="0" smtClean="0"/>
                <a:t>H=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C</a:t>
              </a:r>
              <a:r>
                <a:rPr lang="en-US" altLang="zh-CN" sz="2400" b="1" dirty="0" smtClean="0"/>
                <a:t>H-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C</a:t>
              </a:r>
              <a:r>
                <a:rPr lang="en-US" altLang="zh-CN" sz="2400" b="1" dirty="0" smtClean="0"/>
                <a:t>H=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C</a:t>
              </a:r>
              <a:r>
                <a:rPr lang="en-US" altLang="zh-CN" sz="2400" b="1" dirty="0" smtClean="0"/>
                <a:t>H</a:t>
              </a:r>
              <a:r>
                <a:rPr lang="en-US" altLang="zh-CN" sz="2400" b="1" baseline="-25000" dirty="0" smtClean="0"/>
                <a:t>2</a:t>
              </a:r>
              <a:endParaRPr lang="zh-CN" altLang="en-US" sz="2400" b="1" baseline="-250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123950" y="2338388"/>
              <a:ext cx="4114800" cy="1795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23950" y="1924050"/>
              <a:ext cx="4114800" cy="41433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48200" y="1914526"/>
              <a:ext cx="571500" cy="4143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4648200" y="1919287"/>
              <a:ext cx="552450" cy="40957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231621" y="4838700"/>
            <a:ext cx="60709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en-US" altLang="zh-CN" sz="40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carboncount</a:t>
            </a:r>
            <a:r>
              <a:rPr lang="en-US" altLang="zh-CN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38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Coding B: Calculation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981188" y="5228453"/>
            <a:ext cx="32695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 Solutions of </a:t>
            </a:r>
            <a:r>
              <a:rPr lang="en-US" altLang="zh-CN" sz="36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3600" b="1" i="1" cap="none" spc="0" baseline="-25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94310" y="2038888"/>
            <a:ext cx="6015897" cy="3042733"/>
            <a:chOff x="981188" y="1690688"/>
            <a:chExt cx="6015897" cy="3042733"/>
          </a:xfrm>
        </p:grpSpPr>
        <p:grpSp>
          <p:nvGrpSpPr>
            <p:cNvPr id="11" name="组合 10"/>
            <p:cNvGrpSpPr/>
            <p:nvPr/>
          </p:nvGrpSpPr>
          <p:grpSpPr>
            <a:xfrm>
              <a:off x="981188" y="1690688"/>
              <a:ext cx="6015897" cy="2372947"/>
              <a:chOff x="1133588" y="2637203"/>
              <a:chExt cx="6015897" cy="237294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133588" y="2637203"/>
                <a:ext cx="4567564" cy="2372947"/>
                <a:chOff x="1133588" y="2637203"/>
                <a:chExt cx="4567564" cy="2372947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95869" y="2649936"/>
                  <a:ext cx="1005283" cy="2360214"/>
                </a:xfrm>
                <a:prstGeom prst="rect">
                  <a:avLst/>
                </a:prstGeom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52638" y="2637203"/>
                  <a:ext cx="3250546" cy="2172733"/>
                </a:xfrm>
                <a:prstGeom prst="rect">
                  <a:avLst/>
                </a:prstGeom>
              </p:spPr>
            </p:pic>
            <p:sp>
              <p:nvSpPr>
                <p:cNvPr id="6" name="左中括号 5"/>
                <p:cNvSpPr/>
                <p:nvPr/>
              </p:nvSpPr>
              <p:spPr>
                <a:xfrm>
                  <a:off x="1133588" y="2726136"/>
                  <a:ext cx="142762" cy="1960164"/>
                </a:xfrm>
                <a:prstGeom prst="leftBracket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右中括号 6"/>
                <p:cNvSpPr/>
                <p:nvPr/>
              </p:nvSpPr>
              <p:spPr>
                <a:xfrm>
                  <a:off x="4304870" y="2726136"/>
                  <a:ext cx="98314" cy="2083800"/>
                </a:xfrm>
                <a:prstGeom prst="rightBracket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5713151" y="3419270"/>
                <a:ext cx="561372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4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</a:t>
                </a:r>
                <a:endParaRPr lang="zh-CN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993837" y="3468762"/>
                <a:ext cx="1155648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3600" b="1" i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6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257554" y="4025535"/>
              <a:ext cx="716863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altLang="zh-CN" sz="40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046110" y="5228452"/>
            <a:ext cx="68934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 groups of Solutions of </a:t>
            </a:r>
            <a:r>
              <a:rPr lang="en-US" altLang="zh-CN" sz="36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b="1" i="1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sz="3600" b="1" i="1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b="1" i="1" cap="none" spc="0" baseline="-25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448219" y="5576652"/>
            <a:ext cx="903653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059928"/>
              </p:ext>
            </p:extLst>
          </p:nvPr>
        </p:nvGraphicFramePr>
        <p:xfrm>
          <a:off x="8193462" y="2924205"/>
          <a:ext cx="1581940" cy="491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CS ChemDraw Drawing" r:id="rId5" imgW="1038787" imgH="322630" progId="ChemDraw.Document.6.0">
                  <p:embed/>
                </p:oleObj>
              </mc:Choice>
              <mc:Fallback>
                <p:oleObj name="CS ChemDraw Drawing" r:id="rId5" imgW="1038787" imgH="322630" progId="ChemDraw.Document.6.0">
                  <p:embed/>
                  <p:pic>
                    <p:nvPicPr>
                      <p:cNvPr id="36" name="对象 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93462" y="2924205"/>
                        <a:ext cx="1581940" cy="491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7219365" y="4496845"/>
            <a:ext cx="35301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Molecules with 4 carbons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6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Coding B: Calculation of </a:t>
            </a: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en-US" altLang="zh-CN" b="1" dirty="0" smtClean="0"/>
              <a:t> and </a:t>
            </a: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1188" y="5228453"/>
            <a:ext cx="32695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Solutions of </a:t>
            </a:r>
            <a:r>
              <a:rPr lang="en-US" altLang="zh-CN" sz="36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3600" b="1" i="1" cap="none" spc="0" baseline="-25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60127" y="2038888"/>
            <a:ext cx="5750080" cy="3042733"/>
            <a:chOff x="1247005" y="1690688"/>
            <a:chExt cx="5750080" cy="3042733"/>
          </a:xfrm>
        </p:grpSpPr>
        <p:grpSp>
          <p:nvGrpSpPr>
            <p:cNvPr id="11" name="组合 10"/>
            <p:cNvGrpSpPr/>
            <p:nvPr/>
          </p:nvGrpSpPr>
          <p:grpSpPr>
            <a:xfrm>
              <a:off x="1247005" y="1690688"/>
              <a:ext cx="5750080" cy="2334847"/>
              <a:chOff x="1399405" y="2637203"/>
              <a:chExt cx="5750080" cy="233484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399405" y="2637203"/>
                <a:ext cx="4259216" cy="2334847"/>
                <a:chOff x="1399405" y="2637203"/>
                <a:chExt cx="4259216" cy="2334847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53338" y="2637203"/>
                  <a:ext cx="1005283" cy="2334847"/>
                </a:xfrm>
                <a:prstGeom prst="rect">
                  <a:avLst/>
                </a:prstGeom>
              </p:spPr>
            </p:pic>
            <p:sp>
              <p:nvSpPr>
                <p:cNvPr id="6" name="左中括号 5"/>
                <p:cNvSpPr/>
                <p:nvPr/>
              </p:nvSpPr>
              <p:spPr>
                <a:xfrm>
                  <a:off x="1399405" y="2758035"/>
                  <a:ext cx="142762" cy="1960164"/>
                </a:xfrm>
                <a:prstGeom prst="leftBracket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右中括号 6"/>
                <p:cNvSpPr/>
                <p:nvPr/>
              </p:nvSpPr>
              <p:spPr>
                <a:xfrm>
                  <a:off x="4304870" y="2726136"/>
                  <a:ext cx="98314" cy="2083800"/>
                </a:xfrm>
                <a:prstGeom prst="rightBracket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5713151" y="3419270"/>
                <a:ext cx="561372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4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</a:t>
                </a:r>
                <a:endParaRPr lang="zh-CN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993837" y="3468762"/>
                <a:ext cx="1155648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3600" b="1" i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6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253547" y="4025535"/>
              <a:ext cx="72487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altLang="zh-CN" sz="40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046110" y="5228452"/>
            <a:ext cx="68934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groups of Solutions of </a:t>
            </a:r>
            <a:r>
              <a:rPr lang="en-US" altLang="zh-CN" sz="36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b="1" i="1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sz="3600" b="1" i="1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600" b="1" i="1" cap="none" spc="0" baseline="-25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448219" y="5576652"/>
            <a:ext cx="903653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138988" y="3011455"/>
            <a:ext cx="4116917" cy="2017184"/>
            <a:chOff x="7138988" y="2820955"/>
            <a:chExt cx="4116917" cy="2017184"/>
          </a:xfrm>
        </p:grpSpPr>
        <p:sp>
          <p:nvSpPr>
            <p:cNvPr id="18" name="矩形 17"/>
            <p:cNvSpPr/>
            <p:nvPr/>
          </p:nvSpPr>
          <p:spPr>
            <a:xfrm>
              <a:off x="7527518" y="4007142"/>
              <a:ext cx="357982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Molecules with </a:t>
              </a:r>
              <a:r>
                <a:rPr lang="en-US" altLang="zh-CN" sz="24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altLang="zh-CN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4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carbons</a:t>
              </a:r>
            </a:p>
            <a:p>
              <a:pPr algn="ctr"/>
              <a:r>
                <a:rPr lang="en-US" altLang="zh-CN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altLang="zh-CN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obel prize in chemistry)</a:t>
              </a:r>
              <a:endPara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4962337"/>
                </p:ext>
              </p:extLst>
            </p:nvPr>
          </p:nvGraphicFramePr>
          <p:xfrm>
            <a:off x="7138988" y="2820955"/>
            <a:ext cx="4116917" cy="958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CS ChemDraw Drawing" r:id="rId4" imgW="3018671" imgH="703612" progId="ChemDraw.Document.6.0">
                    <p:embed/>
                  </p:oleObj>
                </mc:Choice>
                <mc:Fallback>
                  <p:oleObj name="CS ChemDraw Drawing" r:id="rId4" imgW="3018671" imgH="703612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138988" y="2820955"/>
                          <a:ext cx="4116917" cy="9588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组合 58"/>
          <p:cNvGrpSpPr/>
          <p:nvPr/>
        </p:nvGrpSpPr>
        <p:grpSpPr>
          <a:xfrm>
            <a:off x="1399610" y="2041454"/>
            <a:ext cx="2807217" cy="2180604"/>
            <a:chOff x="1165690" y="2178785"/>
            <a:chExt cx="2313998" cy="1968842"/>
          </a:xfrm>
        </p:grpSpPr>
        <p:grpSp>
          <p:nvGrpSpPr>
            <p:cNvPr id="21" name="组合 20"/>
            <p:cNvGrpSpPr/>
            <p:nvPr/>
          </p:nvGrpSpPr>
          <p:grpSpPr>
            <a:xfrm>
              <a:off x="1165690" y="2222471"/>
              <a:ext cx="2269805" cy="1767632"/>
              <a:chOff x="1310942" y="2063931"/>
              <a:chExt cx="15442908" cy="419509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310949" y="2063931"/>
                <a:ext cx="2725474" cy="5927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0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310949" y="2921725"/>
                <a:ext cx="2725474" cy="5927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310942" y="5666323"/>
                <a:ext cx="2725472" cy="5927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0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670973" y="2063931"/>
                <a:ext cx="2725474" cy="5927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670973" y="2921725"/>
                <a:ext cx="2725474" cy="5927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000" b="1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550410" y="5666323"/>
                <a:ext cx="2725472" cy="5927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0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697809" y="2063931"/>
                <a:ext cx="2725472" cy="5927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0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043368" y="3662503"/>
                <a:ext cx="2725472" cy="9495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20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4028378" y="2063931"/>
                <a:ext cx="2725472" cy="5927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0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4028378" y="2946143"/>
                <a:ext cx="2725472" cy="5927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0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765112" y="4637313"/>
                <a:ext cx="2725472" cy="9495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1" i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2000" b="1" i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524565" y="2887623"/>
              <a:ext cx="4005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259545" y="2887623"/>
              <a:ext cx="4005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238815" y="2887623"/>
              <a:ext cx="4005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262816" y="3733310"/>
              <a:ext cx="400591" cy="24974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692949" y="3747517"/>
              <a:ext cx="4005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26816" y="3280856"/>
              <a:ext cx="4005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538705" y="3284401"/>
              <a:ext cx="4005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878947" y="3295033"/>
              <a:ext cx="4005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850588" y="3638820"/>
              <a:ext cx="4005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817821" y="2587450"/>
              <a:ext cx="400591" cy="24974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855924" y="2236653"/>
              <a:ext cx="400591" cy="24974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241820" y="2178785"/>
              <a:ext cx="4005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245361" y="2511944"/>
              <a:ext cx="4005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687571" y="2587106"/>
              <a:ext cx="400591" cy="24974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706958" y="3342365"/>
              <a:ext cx="400591" cy="24974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079097" y="3746400"/>
              <a:ext cx="400591" cy="24974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699026" y="2891163"/>
              <a:ext cx="4005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47370" y="3368290"/>
              <a:ext cx="4005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053448" y="2894707"/>
              <a:ext cx="4005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841362" y="3218040"/>
            <a:ext cx="485975" cy="44314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34274" y="3678025"/>
            <a:ext cx="50366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i="1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i="1" baseline="-250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b="1" i="1" baseline="-250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483</Words>
  <Application>Microsoft Office PowerPoint</Application>
  <PresentationFormat>宽屏</PresentationFormat>
  <Paragraphs>218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CS ChemDraw Drawing</vt:lpstr>
      <vt:lpstr>C Program:   Rapid Calculation of Molecular Orbitals</vt:lpstr>
      <vt:lpstr>PowerPoint 演示文稿</vt:lpstr>
      <vt:lpstr>C programs: to get rid of annoying tasks</vt:lpstr>
      <vt:lpstr>Basic logic</vt:lpstr>
      <vt:lpstr>1. Transformation of Chemical Structures</vt:lpstr>
      <vt:lpstr>Equation that computers use</vt:lpstr>
      <vt:lpstr>Coding A: Counting the number of carbon</vt:lpstr>
      <vt:lpstr>Coding B: Calculation</vt:lpstr>
      <vt:lpstr>Coding B: Calculation of x and c</vt:lpstr>
      <vt:lpstr>Coding B1: Calculation of x</vt:lpstr>
      <vt:lpstr>Coding B1: Calculation of x</vt:lpstr>
      <vt:lpstr>Coding B2: Calculation of c</vt:lpstr>
      <vt:lpstr>Constants we have got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 for theoretical calculation of molecular orbitals</dc:title>
  <dc:creator>徐恒</dc:creator>
  <cp:lastModifiedBy>徐恒</cp:lastModifiedBy>
  <cp:revision>27</cp:revision>
  <dcterms:created xsi:type="dcterms:W3CDTF">2017-06-12T09:19:30Z</dcterms:created>
  <dcterms:modified xsi:type="dcterms:W3CDTF">2017-06-12T14:52:02Z</dcterms:modified>
</cp:coreProperties>
</file>