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87" r:id="rId2"/>
    <p:sldId id="264" r:id="rId3"/>
    <p:sldId id="266" r:id="rId4"/>
    <p:sldId id="272" r:id="rId5"/>
    <p:sldId id="285" r:id="rId6"/>
    <p:sldId id="290" r:id="rId7"/>
    <p:sldId id="291" r:id="rId8"/>
    <p:sldId id="280" r:id="rId9"/>
    <p:sldId id="281" r:id="rId10"/>
    <p:sldId id="268" r:id="rId11"/>
    <p:sldId id="282" r:id="rId12"/>
    <p:sldId id="283" r:id="rId13"/>
    <p:sldId id="284" r:id="rId14"/>
    <p:sldId id="269" r:id="rId15"/>
    <p:sldId id="275" r:id="rId16"/>
    <p:sldId id="276" r:id="rId17"/>
    <p:sldId id="277" r:id="rId18"/>
    <p:sldId id="292" r:id="rId19"/>
    <p:sldId id="289" r:id="rId20"/>
    <p:sldId id="293" r:id="rId21"/>
    <p:sldId id="270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332D2D"/>
    <a:srgbClr val="D6E6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916" autoAdjust="0"/>
    <p:restoredTop sz="96033" autoAdjust="0"/>
  </p:normalViewPr>
  <p:slideViewPr>
    <p:cSldViewPr snapToGrid="0">
      <p:cViewPr varScale="1">
        <p:scale>
          <a:sx n="82" d="100"/>
          <a:sy n="82" d="100"/>
        </p:scale>
        <p:origin x="48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DCCFB6-CE2B-431B-B63B-8A0E5C47C8BE}" type="datetimeFigureOut">
              <a:rPr lang="zh-CN" altLang="en-US" smtClean="0"/>
              <a:t>2017/6/22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479857-3E28-4C90-825C-C38A910FF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64A87B-1402-48B6-AF43-B584EF02056F}" type="slidenum">
              <a:rPr lang="ko-KR" altLang="en-US" smtClean="0"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64A87B-1402-48B6-AF43-B584EF02056F}" type="slidenum">
              <a:rPr lang="ko-KR" altLang="en-US" smtClean="0"/>
              <a:t>15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64A87B-1402-48B6-AF43-B584EF02056F}" type="slidenum">
              <a:rPr lang="ko-KR" altLang="en-US" smtClean="0"/>
              <a:t>16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64A87B-1402-48B6-AF43-B584EF02056F}" type="slidenum">
              <a:rPr lang="ko-KR" altLang="en-US" smtClean="0"/>
              <a:t>17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64A87B-1402-48B6-AF43-B584EF02056F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68900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A64A87B-1402-48B6-AF43-B584EF02056F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33033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64A87B-1402-48B6-AF43-B584EF02056F}" type="slidenum">
              <a:rPr lang="ko-KR" altLang="en-US" smtClean="0"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64A87B-1402-48B6-AF43-B584EF02056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90807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64A87B-1402-48B6-AF43-B584EF02056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84224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64A87B-1402-48B6-AF43-B584EF02056F}" type="slidenum">
              <a:rPr lang="ko-KR" altLang="en-US" smtClean="0"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64A87B-1402-48B6-AF43-B584EF02056F}" type="slidenum">
              <a:rPr lang="ko-KR" altLang="en-US" smtClean="0"/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64A87B-1402-48B6-AF43-B584EF02056F}" type="slidenum">
              <a:rPr lang="ko-KR" altLang="en-US" smtClean="0"/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64A87B-1402-48B6-AF43-B584EF02056F}" type="slidenum">
              <a:rPr lang="ko-KR" altLang="en-US" smtClean="0"/>
              <a:t>12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64A87B-1402-48B6-AF43-B584EF02056F}" type="slidenum">
              <a:rPr lang="ko-KR" altLang="en-US" smtClean="0"/>
              <a:t>13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11BBB-1695-42D8-9491-D28DC7CFDEA6}" type="datetimeFigureOut">
              <a:rPr lang="zh-CN" altLang="en-US" smtClean="0"/>
              <a:t>2017/6/22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6532C-EE3F-40F0-86BE-983BA5E621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11BBB-1695-42D8-9491-D28DC7CFDEA6}" type="datetimeFigureOut">
              <a:rPr lang="zh-CN" altLang="en-US" smtClean="0"/>
              <a:t>2017/6/22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6532C-EE3F-40F0-86BE-983BA5E621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11BBB-1695-42D8-9491-D28DC7CFDEA6}" type="datetimeFigureOut">
              <a:rPr lang="zh-CN" altLang="en-US" smtClean="0"/>
              <a:t>2017/6/22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6532C-EE3F-40F0-86BE-983BA5E621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11BBB-1695-42D8-9491-D28DC7CFDEA6}" type="datetimeFigureOut">
              <a:rPr lang="zh-CN" altLang="en-US" smtClean="0"/>
              <a:t>2017/6/22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6532C-EE3F-40F0-86BE-983BA5E621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237488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0" y="1131628"/>
            <a:ext cx="12192000" cy="857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450376" y="184472"/>
            <a:ext cx="11136573" cy="5874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aseline="0">
                <a:solidFill>
                  <a:schemeClr val="accent1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en-US" altLang="ko-KR"/>
              <a:t>Slide main title</a:t>
            </a:r>
            <a:endParaRPr lang="ko-KR" altLang="en-US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450376" y="726527"/>
            <a:ext cx="11136573" cy="40720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en-US" altLang="ko-KR"/>
              <a:t>Slide sub title</a:t>
            </a:r>
            <a:endParaRPr lang="ko-KR" alt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550863" y="6407464"/>
            <a:ext cx="11089203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 userDrawn="1"/>
        </p:nvGrpSpPr>
        <p:grpSpPr>
          <a:xfrm>
            <a:off x="10700385" y="6504441"/>
            <a:ext cx="960035" cy="178299"/>
            <a:chOff x="392324" y="1465385"/>
            <a:chExt cx="1388851" cy="567843"/>
          </a:xfrm>
        </p:grpSpPr>
        <p:sp>
          <p:nvSpPr>
            <p:cNvPr id="11" name="Rectangle 10"/>
            <p:cNvSpPr/>
            <p:nvPr/>
          </p:nvSpPr>
          <p:spPr>
            <a:xfrm>
              <a:off x="392324" y="1465385"/>
              <a:ext cx="979277" cy="56784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473444" y="1465385"/>
              <a:ext cx="117231" cy="56784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663944" y="1465385"/>
              <a:ext cx="117231" cy="56784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37771" y="6518015"/>
            <a:ext cx="602148" cy="151152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fld id="{C33509E8-EDB3-4BFB-9C63-B01D176D435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11BBB-1695-42D8-9491-D28DC7CFDEA6}" type="datetimeFigureOut">
              <a:rPr lang="zh-CN" altLang="en-US" smtClean="0"/>
              <a:t>2017/6/22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6532C-EE3F-40F0-86BE-983BA5E621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11BBB-1695-42D8-9491-D28DC7CFDEA6}" type="datetimeFigureOut">
              <a:rPr lang="zh-CN" altLang="en-US" smtClean="0"/>
              <a:t>2017/6/22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6532C-EE3F-40F0-86BE-983BA5E621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11BBB-1695-42D8-9491-D28DC7CFDEA6}" type="datetimeFigureOut">
              <a:rPr lang="zh-CN" altLang="en-US" smtClean="0"/>
              <a:t>2017/6/22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6532C-EE3F-40F0-86BE-983BA5E621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11BBB-1695-42D8-9491-D28DC7CFDEA6}" type="datetimeFigureOut">
              <a:rPr lang="zh-CN" altLang="en-US" smtClean="0"/>
              <a:t>2017/6/22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6532C-EE3F-40F0-86BE-983BA5E621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61160" y="365125"/>
            <a:ext cx="8869680" cy="671195"/>
          </a:xfrm>
        </p:spPr>
        <p:txBody>
          <a:bodyPr/>
          <a:lstStyle>
            <a:lvl1pPr algn="ctr">
              <a:defRPr b="1">
                <a:solidFill>
                  <a:srgbClr val="332D2D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11BBB-1695-42D8-9491-D28DC7CFDEA6}" type="datetimeFigureOut">
              <a:rPr lang="zh-CN" altLang="en-US" smtClean="0"/>
              <a:t>2017/6/22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6532C-EE3F-40F0-86BE-983BA5E621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11BBB-1695-42D8-9491-D28DC7CFDEA6}" type="datetimeFigureOut">
              <a:rPr lang="zh-CN" altLang="en-US" smtClean="0"/>
              <a:t>2017/6/22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6532C-EE3F-40F0-86BE-983BA5E621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711BBB-1695-42D8-9491-D28DC7CFDEA6}" type="datetimeFigureOut">
              <a:rPr lang="zh-CN" altLang="en-US" smtClean="0"/>
              <a:t>2017/6/22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E6532C-EE3F-40F0-86BE-983BA5E621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ext Placeholder 1"/>
          <p:cNvSpPr txBox="1"/>
          <p:nvPr/>
        </p:nvSpPr>
        <p:spPr>
          <a:xfrm>
            <a:off x="971307" y="2070837"/>
            <a:ext cx="8468367" cy="359679"/>
          </a:xfrm>
          <a:prstGeom prst="rect">
            <a:avLst/>
          </a:prstGeom>
        </p:spPr>
        <p:txBody>
          <a:bodyPr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4400" b="1" dirty="0">
                <a:solidFill>
                  <a:schemeClr val="accent1"/>
                </a:solidFill>
              </a:rPr>
              <a:t>C Language Practical Project——A Small Game 2048</a:t>
            </a:r>
            <a:endParaRPr lang="ko-KR" altLang="en-US" sz="4400" b="1" dirty="0">
              <a:solidFill>
                <a:schemeClr val="accent1"/>
              </a:solidFill>
            </a:endParaRPr>
          </a:p>
        </p:txBody>
      </p:sp>
      <p:sp>
        <p:nvSpPr>
          <p:cNvPr id="10" name="Text Placeholder 2"/>
          <p:cNvSpPr txBox="1"/>
          <p:nvPr/>
        </p:nvSpPr>
        <p:spPr>
          <a:xfrm>
            <a:off x="971307" y="2571064"/>
            <a:ext cx="6537325" cy="31138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dirty="0">
                <a:solidFill>
                  <a:schemeClr val="accent1"/>
                </a:solidFill>
              </a:rPr>
              <a:t>The Presentation From the 8</a:t>
            </a:r>
            <a:r>
              <a:rPr lang="en-US" altLang="ko-KR" sz="2000" baseline="30000" dirty="0">
                <a:solidFill>
                  <a:schemeClr val="accent1"/>
                </a:solidFill>
              </a:rPr>
              <a:t>th</a:t>
            </a:r>
            <a:r>
              <a:rPr lang="en-US" altLang="ko-KR" sz="2000" dirty="0">
                <a:solidFill>
                  <a:schemeClr val="accent1"/>
                </a:solidFill>
              </a:rPr>
              <a:t> Group</a:t>
            </a:r>
            <a:endParaRPr lang="en-US" altLang="ko-KR" sz="2000" baseline="300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altLang="ko-KR" sz="2000" baseline="300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altLang="ko-KR" sz="2000" baseline="30000" dirty="0">
                <a:solidFill>
                  <a:schemeClr val="accent1"/>
                </a:solidFill>
              </a:rPr>
              <a:t> </a:t>
            </a:r>
            <a:endParaRPr lang="ko-KR" altLang="en-US" sz="2000" dirty="0">
              <a:solidFill>
                <a:schemeClr val="accent1"/>
              </a:solidFill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971307" y="2942267"/>
            <a:ext cx="7865395" cy="586957"/>
          </a:xfrm>
          <a:prstGeom prst="rect">
            <a:avLst/>
          </a:prstGeom>
          <a:noFill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 latinLnBrk="0"/>
            <a:r>
              <a:rPr lang="en-US" altLang="ko-KR" sz="1600" b="0" dirty="0">
                <a:solidFill>
                  <a:schemeClr val="bg1">
                    <a:lumMod val="50000"/>
                  </a:schemeClr>
                </a:solidFill>
                <a:effectLst/>
                <a:latin typeface="Calibri" panose="020F0502020204030204" pitchFamily="34" charset="0"/>
              </a:rPr>
              <a:t>Group leader: </a:t>
            </a:r>
            <a:r>
              <a:rPr lang="en-US" altLang="ko-KR" sz="1600" b="0" dirty="0" err="1">
                <a:solidFill>
                  <a:schemeClr val="bg1">
                    <a:lumMod val="50000"/>
                  </a:schemeClr>
                </a:solidFill>
                <a:effectLst/>
                <a:latin typeface="Calibri" panose="020F0502020204030204" pitchFamily="34" charset="0"/>
              </a:rPr>
              <a:t>Peiqi</a:t>
            </a:r>
            <a:r>
              <a:rPr lang="en-US" altLang="ko-KR" sz="1600" b="0" dirty="0">
                <a:solidFill>
                  <a:schemeClr val="bg1">
                    <a:lumMod val="50000"/>
                  </a:schemeClr>
                </a:solidFill>
                <a:effectLst/>
                <a:latin typeface="Calibri" panose="020F0502020204030204" pitchFamily="34" charset="0"/>
              </a:rPr>
              <a:t> Chen  </a:t>
            </a:r>
          </a:p>
          <a:p>
            <a:pPr algn="l"/>
            <a:r>
              <a:rPr lang="en-US" altLang="ko-KR" sz="1600" b="0" dirty="0">
                <a:solidFill>
                  <a:schemeClr val="bg1">
                    <a:lumMod val="50000"/>
                  </a:schemeClr>
                </a:solidFill>
                <a:effectLst/>
                <a:latin typeface="Calibri" panose="020F0502020204030204" pitchFamily="34" charset="0"/>
              </a:rPr>
              <a:t>G</a:t>
            </a:r>
            <a:r>
              <a:rPr lang="en-US" altLang="zh-CN" sz="1600" b="0" dirty="0">
                <a:solidFill>
                  <a:schemeClr val="bg1">
                    <a:lumMod val="50000"/>
                  </a:schemeClr>
                </a:solidFill>
                <a:effectLst/>
                <a:latin typeface="Calibri" panose="020F0502020204030204" pitchFamily="34" charset="0"/>
              </a:rPr>
              <a:t>roup Members:</a:t>
            </a:r>
            <a:r>
              <a:rPr lang="zh-CN" altLang="en-US" sz="1600" b="0" dirty="0">
                <a:solidFill>
                  <a:schemeClr val="bg1">
                    <a:lumMod val="50000"/>
                  </a:schemeClr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altLang="ko-KR" sz="1600" b="0" dirty="0" err="1">
                <a:solidFill>
                  <a:schemeClr val="bg1">
                    <a:lumMod val="50000"/>
                  </a:schemeClr>
                </a:solidFill>
                <a:effectLst/>
                <a:latin typeface="Calibri" panose="020F0502020204030204" pitchFamily="34" charset="0"/>
              </a:rPr>
              <a:t>Jianqiao</a:t>
            </a:r>
            <a:r>
              <a:rPr lang="en-US" altLang="ko-KR" sz="1600" b="0" dirty="0">
                <a:solidFill>
                  <a:schemeClr val="bg1">
                    <a:lumMod val="50000"/>
                  </a:schemeClr>
                </a:solidFill>
                <a:effectLst/>
                <a:latin typeface="Calibri" panose="020F0502020204030204" pitchFamily="34" charset="0"/>
              </a:rPr>
              <a:t> Zhang  </a:t>
            </a:r>
            <a:r>
              <a:rPr lang="en-US" altLang="ko-KR" sz="1600" b="0" dirty="0" err="1">
                <a:solidFill>
                  <a:schemeClr val="bg1">
                    <a:lumMod val="50000"/>
                  </a:schemeClr>
                </a:solidFill>
                <a:effectLst/>
                <a:latin typeface="Calibri" panose="020F0502020204030204" pitchFamily="34" charset="0"/>
              </a:rPr>
              <a:t>Kaiwen</a:t>
            </a:r>
            <a:r>
              <a:rPr lang="en-US" altLang="ko-KR" sz="1600" b="0" dirty="0">
                <a:solidFill>
                  <a:schemeClr val="bg1">
                    <a:lumMod val="50000"/>
                  </a:schemeClr>
                </a:solidFill>
                <a:effectLst/>
                <a:latin typeface="Calibri" panose="020F0502020204030204" pitchFamily="34" charset="0"/>
              </a:rPr>
              <a:t> Z</a:t>
            </a:r>
            <a:r>
              <a:rPr lang="en-US" altLang="zh-CN" sz="1600" b="0" dirty="0">
                <a:solidFill>
                  <a:schemeClr val="bg1">
                    <a:lumMod val="50000"/>
                  </a:schemeClr>
                </a:solidFill>
                <a:effectLst/>
                <a:latin typeface="Calibri" panose="020F0502020204030204" pitchFamily="34" charset="0"/>
              </a:rPr>
              <a:t>hao  </a:t>
            </a:r>
            <a:r>
              <a:rPr lang="en-US" altLang="zh-CN" sz="1600" b="0" dirty="0" err="1">
                <a:solidFill>
                  <a:schemeClr val="bg1">
                    <a:lumMod val="50000"/>
                  </a:schemeClr>
                </a:solidFill>
                <a:effectLst/>
                <a:latin typeface="Calibri" panose="020F0502020204030204" pitchFamily="34" charset="0"/>
              </a:rPr>
              <a:t>Liangting</a:t>
            </a:r>
            <a:r>
              <a:rPr lang="en-US" altLang="zh-CN" sz="1600" b="0" dirty="0">
                <a:solidFill>
                  <a:schemeClr val="bg1">
                    <a:lumMod val="50000"/>
                  </a:schemeClr>
                </a:solidFill>
                <a:effectLst/>
                <a:latin typeface="Calibri" panose="020F0502020204030204" pitchFamily="34" charset="0"/>
              </a:rPr>
              <a:t> Ye</a:t>
            </a:r>
            <a:endParaRPr lang="en-US" altLang="ko-KR" sz="1600" b="0" dirty="0">
              <a:solidFill>
                <a:schemeClr val="bg1">
                  <a:lumMod val="50000"/>
                </a:schemeClr>
              </a:solidFill>
              <a:effectLst/>
              <a:latin typeface="Calibri" panose="020F0502020204030204" pitchFamily="34" charset="0"/>
            </a:endParaRPr>
          </a:p>
        </p:txBody>
      </p:sp>
      <p:grpSp>
        <p:nvGrpSpPr>
          <p:cNvPr id="12" name="Group 7"/>
          <p:cNvGrpSpPr/>
          <p:nvPr/>
        </p:nvGrpSpPr>
        <p:grpSpPr>
          <a:xfrm>
            <a:off x="1101970" y="753515"/>
            <a:ext cx="803030" cy="776406"/>
            <a:chOff x="1101969" y="1465385"/>
            <a:chExt cx="679206" cy="567843"/>
          </a:xfrm>
          <a:solidFill>
            <a:schemeClr val="accent2"/>
          </a:solidFill>
        </p:grpSpPr>
        <p:sp>
          <p:nvSpPr>
            <p:cNvPr id="13" name="Rectangle 4"/>
            <p:cNvSpPr/>
            <p:nvPr/>
          </p:nvSpPr>
          <p:spPr>
            <a:xfrm>
              <a:off x="1101969" y="1465385"/>
              <a:ext cx="269631" cy="5678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solidFill>
                  <a:schemeClr val="accent1"/>
                </a:solidFill>
              </a:endParaRPr>
            </a:p>
          </p:txBody>
        </p:sp>
        <p:sp>
          <p:nvSpPr>
            <p:cNvPr id="14" name="Rectangle 5"/>
            <p:cNvSpPr/>
            <p:nvPr/>
          </p:nvSpPr>
          <p:spPr>
            <a:xfrm>
              <a:off x="1473444" y="1465385"/>
              <a:ext cx="117231" cy="56784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solidFill>
                  <a:schemeClr val="accent1"/>
                </a:solidFill>
              </a:endParaRPr>
            </a:p>
          </p:txBody>
        </p:sp>
        <p:sp>
          <p:nvSpPr>
            <p:cNvPr id="15" name="Rectangle 6"/>
            <p:cNvSpPr/>
            <p:nvPr/>
          </p:nvSpPr>
          <p:spPr>
            <a:xfrm>
              <a:off x="1663944" y="1465385"/>
              <a:ext cx="117231" cy="56784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solidFill>
                  <a:schemeClr val="accent1"/>
                </a:solidFill>
              </a:endParaRPr>
            </a:p>
          </p:txBody>
        </p:sp>
      </p:grpSp>
      <p:cxnSp>
        <p:nvCxnSpPr>
          <p:cNvPr id="16" name="Straight Connector 9"/>
          <p:cNvCxnSpPr>
            <a:cxnSpLocks/>
          </p:cNvCxnSpPr>
          <p:nvPr/>
        </p:nvCxnSpPr>
        <p:spPr>
          <a:xfrm>
            <a:off x="1091823" y="2477365"/>
            <a:ext cx="81781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1039985" y="2667001"/>
            <a:ext cx="10112030" cy="2024365"/>
            <a:chOff x="583679" y="1752601"/>
            <a:chExt cx="10112030" cy="2024365"/>
          </a:xfrm>
        </p:grpSpPr>
        <p:sp>
          <p:nvSpPr>
            <p:cNvPr id="5" name="文本框 4"/>
            <p:cNvSpPr txBox="1"/>
            <p:nvPr/>
          </p:nvSpPr>
          <p:spPr>
            <a:xfrm>
              <a:off x="583679" y="2287350"/>
              <a:ext cx="1011203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400" b="1" dirty="0"/>
                <a:t> Primary Design (version 1)</a:t>
              </a:r>
              <a:endParaRPr lang="zh-CN" altLang="en-US" sz="4400" b="1" dirty="0"/>
            </a:p>
          </p:txBody>
        </p:sp>
        <p:sp>
          <p:nvSpPr>
            <p:cNvPr id="6" name="Text Placeholder 24"/>
            <p:cNvSpPr txBox="1"/>
            <p:nvPr/>
          </p:nvSpPr>
          <p:spPr>
            <a:xfrm>
              <a:off x="1880949" y="3040727"/>
              <a:ext cx="7517490" cy="736239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400" dirty="0"/>
                <a:t>The Initial Setting</a:t>
              </a:r>
            </a:p>
            <a:p>
              <a:pPr algn="ctr"/>
              <a:r>
                <a:rPr lang="en-US" altLang="zh-CN" sz="1400" dirty="0"/>
                <a:t>The Main Function</a:t>
              </a:r>
              <a:endParaRPr lang="ko-KR" altLang="en-US" sz="1400" dirty="0"/>
            </a:p>
            <a:p>
              <a:pPr algn="ctr"/>
              <a:endParaRPr lang="ko-KR" altLang="en-US" sz="1400" dirty="0">
                <a:latin typeface="Calibri" panose="020F0502020204030204" pitchFamily="34" charset="0"/>
              </a:endParaRPr>
            </a:p>
            <a:p>
              <a:pPr algn="ctr"/>
              <a:endParaRPr lang="ko-KR" altLang="en-US" sz="1400" dirty="0">
                <a:latin typeface="Calibri" panose="020F0502020204030204" pitchFamily="34" charset="0"/>
              </a:endParaRPr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4214754" y="1752601"/>
              <a:ext cx="2849880" cy="49955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</a:rPr>
                <a:t>PART 2</a:t>
              </a:r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Primary Design</a:t>
            </a:r>
            <a:r>
              <a:rPr lang="zh-CN" altLang="en-US" b="1" dirty="0"/>
              <a:t>（</a:t>
            </a:r>
            <a:r>
              <a:rPr lang="en-US" altLang="zh-CN" b="1" dirty="0"/>
              <a:t>version 1</a:t>
            </a:r>
            <a:r>
              <a:rPr lang="zh-CN" altLang="en-US" b="1" dirty="0"/>
              <a:t>）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50376" y="726527"/>
            <a:ext cx="11136573" cy="407203"/>
          </a:xfrm>
        </p:spPr>
        <p:txBody>
          <a:bodyPr/>
          <a:lstStyle/>
          <a:p>
            <a:r>
              <a:rPr lang="en-US" altLang="ko-KR" dirty="0"/>
              <a:t>The Initial Setting</a:t>
            </a:r>
            <a:endParaRPr lang="ko-KR" altLang="en-US" dirty="0">
              <a:latin typeface="Calibri" panose="020F0502020204030204" pitchFamily="34" charset="0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09E8-EDB3-4BFB-9C63-B01D176D4351}" type="slidenum">
              <a:rPr lang="ko-KR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11</a:t>
            </a:fld>
            <a:endParaRPr lang="ko-KR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450376" y="2974852"/>
            <a:ext cx="532812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#define WIN 2048</a:t>
            </a:r>
          </a:p>
          <a:p>
            <a:endParaRPr lang="en-US" altLang="zh-CN" dirty="0"/>
          </a:p>
          <a:p>
            <a:r>
              <a:rPr lang="en-US" altLang="zh-CN" dirty="0" err="1"/>
              <a:t>int</a:t>
            </a:r>
            <a:r>
              <a:rPr lang="en-US" altLang="zh-CN" dirty="0"/>
              <a:t> array[4][4]={0,0,0,0,0,0,0,0,0,0,0,0,0,0,0,0};  </a:t>
            </a:r>
          </a:p>
          <a:p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aux_array</a:t>
            </a:r>
            <a:r>
              <a:rPr lang="en-US" altLang="zh-CN" dirty="0"/>
              <a:t>[5]={0,0,0,0,0}; </a:t>
            </a:r>
          </a:p>
          <a:p>
            <a:r>
              <a:rPr lang="en-US" altLang="zh-CN" dirty="0" err="1"/>
              <a:t>int</a:t>
            </a:r>
            <a:r>
              <a:rPr lang="en-US" altLang="zh-CN" dirty="0"/>
              <a:t> judge_1_array[5]={0,0,0,0,0}; </a:t>
            </a:r>
          </a:p>
          <a:p>
            <a:r>
              <a:rPr lang="en-US" altLang="zh-CN" dirty="0" err="1"/>
              <a:t>int</a:t>
            </a:r>
            <a:r>
              <a:rPr lang="en-US" altLang="zh-CN" dirty="0"/>
              <a:t> step=0;  </a:t>
            </a:r>
          </a:p>
          <a:p>
            <a:r>
              <a:rPr lang="en-US" altLang="zh-CN" dirty="0" err="1"/>
              <a:t>int</a:t>
            </a:r>
            <a:r>
              <a:rPr lang="en-US" altLang="zh-CN" dirty="0"/>
              <a:t> score=0; </a:t>
            </a:r>
          </a:p>
          <a:p>
            <a:r>
              <a:rPr lang="en-US" altLang="zh-CN" dirty="0" err="1"/>
              <a:t>int</a:t>
            </a:r>
            <a:r>
              <a:rPr lang="en-US" altLang="zh-CN" dirty="0"/>
              <a:t> max=0;   </a:t>
            </a:r>
          </a:p>
          <a:p>
            <a:r>
              <a:rPr lang="en-US" altLang="zh-CN" dirty="0" err="1"/>
              <a:t>int</a:t>
            </a:r>
            <a:r>
              <a:rPr lang="en-US" altLang="zh-CN" dirty="0"/>
              <a:t> judge_1=1; </a:t>
            </a:r>
            <a:r>
              <a:rPr lang="en-US" altLang="zh-CN" dirty="0">
                <a:solidFill>
                  <a:srgbClr val="00B050"/>
                </a:solidFill>
              </a:rPr>
              <a:t>//whether Next moves available</a:t>
            </a:r>
          </a:p>
          <a:p>
            <a:r>
              <a:rPr lang="en-US" altLang="zh-CN" dirty="0" err="1"/>
              <a:t>int</a:t>
            </a:r>
            <a:r>
              <a:rPr lang="en-US" altLang="zh-CN" dirty="0"/>
              <a:t> judge_2=1; </a:t>
            </a:r>
            <a:r>
              <a:rPr lang="en-US" altLang="zh-CN" dirty="0">
                <a:solidFill>
                  <a:srgbClr val="00B050"/>
                </a:solidFill>
              </a:rPr>
              <a:t>//whether Empty slots exist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450376" y="2238034"/>
            <a:ext cx="283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 global variables:</a:t>
            </a:r>
            <a:endParaRPr lang="zh-CN" alt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5778500" y="2239587"/>
            <a:ext cx="3485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 head resources</a:t>
            </a:r>
            <a:endParaRPr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5778500" y="2974852"/>
            <a:ext cx="36587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#</a:t>
            </a:r>
            <a:r>
              <a:rPr lang="en-US" altLang="zh-CN" dirty="0" err="1"/>
              <a:t>include"create_random.h</a:t>
            </a:r>
            <a:r>
              <a:rPr lang="en-US" altLang="zh-CN" dirty="0"/>
              <a:t>"</a:t>
            </a:r>
          </a:p>
          <a:p>
            <a:r>
              <a:rPr lang="en-US" altLang="zh-CN" dirty="0"/>
              <a:t>#</a:t>
            </a:r>
            <a:r>
              <a:rPr lang="en-US" altLang="zh-CN" dirty="0" err="1"/>
              <a:t>include"game_interface.h</a:t>
            </a:r>
            <a:r>
              <a:rPr lang="en-US" altLang="zh-CN" dirty="0"/>
              <a:t>"</a:t>
            </a:r>
          </a:p>
          <a:p>
            <a:r>
              <a:rPr lang="en-US" altLang="zh-CN" dirty="0"/>
              <a:t>#</a:t>
            </a:r>
            <a:r>
              <a:rPr lang="en-US" altLang="zh-CN" dirty="0" err="1"/>
              <a:t>include"basic_fun.h</a:t>
            </a:r>
            <a:r>
              <a:rPr lang="en-US" altLang="zh-CN" dirty="0"/>
              <a:t>"</a:t>
            </a:r>
          </a:p>
          <a:p>
            <a:r>
              <a:rPr lang="en-US" altLang="zh-CN" dirty="0"/>
              <a:t>#</a:t>
            </a:r>
            <a:r>
              <a:rPr lang="en-US" altLang="zh-CN" dirty="0" err="1"/>
              <a:t>include"judge_fun.h</a:t>
            </a:r>
            <a:r>
              <a:rPr lang="en-US" altLang="zh-CN" dirty="0"/>
              <a:t>"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450376" y="1501216"/>
            <a:ext cx="9748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 this part, we will present you the earliest vision code only with basic operations.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Primary Design</a:t>
            </a:r>
            <a:r>
              <a:rPr lang="zh-CN" altLang="en-US" b="1" dirty="0"/>
              <a:t>（</a:t>
            </a:r>
            <a:r>
              <a:rPr lang="en-US" altLang="zh-CN" b="1" dirty="0"/>
              <a:t>version 1</a:t>
            </a:r>
            <a:r>
              <a:rPr lang="zh-CN" altLang="en-US" b="1" dirty="0"/>
              <a:t>）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>
                <a:latin typeface="Calibri" panose="020F0502020204030204" pitchFamily="34" charset="0"/>
              </a:rPr>
              <a:t>The </a:t>
            </a:r>
            <a:r>
              <a:rPr lang="en-US" altLang="zh-CN" dirty="0"/>
              <a:t>M</a:t>
            </a:r>
            <a:r>
              <a:rPr lang="en-US" altLang="zh-CN" dirty="0">
                <a:latin typeface="Calibri" panose="020F0502020204030204" pitchFamily="34" charset="0"/>
              </a:rPr>
              <a:t>ain </a:t>
            </a:r>
            <a:r>
              <a:rPr lang="en-US" altLang="zh-CN" dirty="0"/>
              <a:t>F</a:t>
            </a:r>
            <a:r>
              <a:rPr lang="en-US" altLang="zh-CN" dirty="0">
                <a:latin typeface="Calibri" panose="020F0502020204030204" pitchFamily="34" charset="0"/>
              </a:rPr>
              <a:t>unction</a:t>
            </a:r>
            <a:endParaRPr lang="ko-KR" altLang="en-US" dirty="0">
              <a:latin typeface="Calibri" panose="020F0502020204030204" pitchFamily="34" charset="0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09E8-EDB3-4BFB-9C63-B01D176D4351}" type="slidenum">
              <a:rPr lang="ko-KR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12</a:t>
            </a:fld>
            <a:endParaRPr lang="ko-KR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64427" y="1458923"/>
            <a:ext cx="468042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int</a:t>
            </a:r>
            <a:r>
              <a:rPr lang="en-US" altLang="zh-CN" dirty="0"/>
              <a:t> main()  </a:t>
            </a:r>
          </a:p>
          <a:p>
            <a:r>
              <a:rPr lang="en-US" altLang="zh-CN" dirty="0"/>
              <a:t>{  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i,j,a,b,temp</a:t>
            </a:r>
            <a:r>
              <a:rPr lang="en-US" altLang="zh-CN" dirty="0"/>
              <a:t>;  </a:t>
            </a:r>
          </a:p>
          <a:p>
            <a:r>
              <a:rPr lang="en-US" altLang="zh-CN" dirty="0"/>
              <a:t>	char operation_1;  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srand</a:t>
            </a:r>
            <a:r>
              <a:rPr lang="en-US" altLang="zh-CN" dirty="0"/>
              <a:t>((unsigned)time(NULL));  </a:t>
            </a:r>
          </a:p>
          <a:p>
            <a:r>
              <a:rPr lang="en-US" altLang="zh-CN" dirty="0"/>
              <a:t>	max=0;  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create_random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	while(max&lt;WIN)  </a:t>
            </a:r>
          </a:p>
          <a:p>
            <a:r>
              <a:rPr lang="en-US" altLang="zh-CN" dirty="0"/>
              <a:t>	{  </a:t>
            </a:r>
          </a:p>
          <a:p>
            <a:r>
              <a:rPr lang="en-US" altLang="zh-CN" dirty="0"/>
              <a:t>		system("</a:t>
            </a:r>
            <a:r>
              <a:rPr lang="en-US" altLang="zh-CN" dirty="0" err="1"/>
              <a:t>cls</a:t>
            </a:r>
            <a:r>
              <a:rPr lang="en-US" altLang="zh-CN" dirty="0"/>
              <a:t>");</a:t>
            </a:r>
          </a:p>
          <a:p>
            <a:r>
              <a:rPr lang="en-US" altLang="zh-CN" dirty="0"/>
              <a:t>		</a:t>
            </a:r>
            <a:r>
              <a:rPr lang="en-US" altLang="zh-CN" dirty="0" err="1"/>
              <a:t>game_interface</a:t>
            </a:r>
            <a:r>
              <a:rPr lang="en-US" altLang="zh-CN" dirty="0"/>
              <a:t>(); </a:t>
            </a:r>
          </a:p>
          <a:p>
            <a:r>
              <a:rPr lang="en-US" altLang="zh-CN" dirty="0"/>
              <a:t>		</a:t>
            </a:r>
          </a:p>
          <a:p>
            <a:r>
              <a:rPr lang="en-US" altLang="zh-CN" dirty="0"/>
              <a:t> 		operation_1=</a:t>
            </a:r>
            <a:r>
              <a:rPr lang="en-US" altLang="zh-CN" dirty="0" err="1"/>
              <a:t>getch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		switch(operation_1)  </a:t>
            </a:r>
          </a:p>
          <a:p>
            <a:r>
              <a:rPr lang="en-US" altLang="zh-CN" dirty="0"/>
              <a:t>		{  </a:t>
            </a:r>
          </a:p>
          <a:p>
            <a:r>
              <a:rPr lang="en-US" altLang="zh-CN" dirty="0"/>
              <a:t>		case 'w':  </a:t>
            </a:r>
          </a:p>
          <a:p>
            <a:r>
              <a:rPr lang="en-US" altLang="zh-CN" dirty="0"/>
              <a:t>		case 'W':  </a:t>
            </a:r>
          </a:p>
          <a:p>
            <a:r>
              <a:rPr lang="en-US" altLang="zh-CN" dirty="0"/>
              <a:t>			temp=0;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5759261" y="1458923"/>
            <a:ext cx="48641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for(</a:t>
            </a:r>
            <a:r>
              <a:rPr lang="en-US" altLang="zh-CN" dirty="0" err="1"/>
              <a:t>i</a:t>
            </a:r>
            <a:r>
              <a:rPr lang="en-US" altLang="zh-CN" dirty="0"/>
              <a:t>=0;i&lt;=3;i++)  </a:t>
            </a:r>
          </a:p>
          <a:p>
            <a:r>
              <a:rPr lang="en-US" altLang="zh-CN" dirty="0"/>
              <a:t>{ </a:t>
            </a:r>
          </a:p>
          <a:p>
            <a:r>
              <a:rPr lang="en-US" altLang="zh-CN" dirty="0"/>
              <a:t>	for(j=0;j&lt;=3;j++)  </a:t>
            </a:r>
          </a:p>
          <a:p>
            <a:r>
              <a:rPr lang="en-US" altLang="zh-CN" dirty="0"/>
              <a:t>	{   </a:t>
            </a:r>
          </a:p>
          <a:p>
            <a:r>
              <a:rPr lang="en-US" altLang="zh-CN" dirty="0"/>
              <a:t>		</a:t>
            </a:r>
            <a:r>
              <a:rPr lang="en-US" altLang="zh-CN" dirty="0" err="1"/>
              <a:t>aux_array</a:t>
            </a:r>
            <a:r>
              <a:rPr lang="en-US" altLang="zh-CN" dirty="0"/>
              <a:t>[j]=array[j][</a:t>
            </a:r>
            <a:r>
              <a:rPr lang="en-US" altLang="zh-CN" dirty="0" err="1"/>
              <a:t>i</a:t>
            </a:r>
            <a:r>
              <a:rPr lang="en-US" altLang="zh-CN" dirty="0"/>
              <a:t>];  </a:t>
            </a:r>
          </a:p>
          <a:p>
            <a:r>
              <a:rPr lang="en-US" altLang="zh-CN" dirty="0"/>
              <a:t>	}  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basic_fun</a:t>
            </a:r>
            <a:r>
              <a:rPr lang="en-US" altLang="zh-CN" dirty="0"/>
              <a:t>();    </a:t>
            </a:r>
          </a:p>
          <a:p>
            <a:r>
              <a:rPr lang="en-US" altLang="zh-CN" dirty="0"/>
              <a:t>	for(j=0;j&lt;=3;j++)  </a:t>
            </a:r>
          </a:p>
          <a:p>
            <a:r>
              <a:rPr lang="en-US" altLang="zh-CN" dirty="0"/>
              <a:t>	{     </a:t>
            </a:r>
          </a:p>
          <a:p>
            <a:r>
              <a:rPr lang="en-US" altLang="zh-CN" dirty="0"/>
              <a:t>		if(array[j][</a:t>
            </a:r>
            <a:r>
              <a:rPr lang="en-US" altLang="zh-CN" dirty="0" err="1"/>
              <a:t>i</a:t>
            </a:r>
            <a:r>
              <a:rPr lang="en-US" altLang="zh-CN" dirty="0"/>
              <a:t>]!=</a:t>
            </a:r>
            <a:r>
              <a:rPr lang="en-US" altLang="zh-CN" dirty="0" err="1"/>
              <a:t>aux_array</a:t>
            </a:r>
            <a:r>
              <a:rPr lang="en-US" altLang="zh-CN" dirty="0"/>
              <a:t>[j])</a:t>
            </a:r>
          </a:p>
          <a:p>
            <a:r>
              <a:rPr lang="en-US" altLang="zh-CN" dirty="0"/>
              <a:t>			temp=1;</a:t>
            </a:r>
          </a:p>
          <a:p>
            <a:r>
              <a:rPr lang="en-US" altLang="zh-CN" dirty="0"/>
              <a:t>		array[j][</a:t>
            </a:r>
            <a:r>
              <a:rPr lang="en-US" altLang="zh-CN" dirty="0" err="1"/>
              <a:t>i</a:t>
            </a:r>
            <a:r>
              <a:rPr lang="en-US" altLang="zh-CN" dirty="0"/>
              <a:t>]=</a:t>
            </a:r>
            <a:r>
              <a:rPr lang="en-US" altLang="zh-CN" dirty="0" err="1"/>
              <a:t>aux_array</a:t>
            </a:r>
            <a:r>
              <a:rPr lang="en-US" altLang="zh-CN" dirty="0"/>
              <a:t>[j];</a:t>
            </a:r>
          </a:p>
          <a:p>
            <a:r>
              <a:rPr lang="en-US" altLang="zh-CN" dirty="0"/>
              <a:t>	}  </a:t>
            </a:r>
          </a:p>
          <a:p>
            <a:r>
              <a:rPr lang="en-US" altLang="zh-CN" dirty="0"/>
              <a:t>}  </a:t>
            </a:r>
          </a:p>
          <a:p>
            <a:r>
              <a:rPr lang="en-US" altLang="zh-CN" dirty="0"/>
              <a:t>if((judge_2==1)&amp;&amp;(temp==1))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create_random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}</a:t>
            </a:r>
          </a:p>
          <a:p>
            <a:r>
              <a:rPr lang="en-US" altLang="zh-CN" dirty="0"/>
              <a:t>break;  </a:t>
            </a:r>
          </a:p>
        </p:txBody>
      </p:sp>
      <p:cxnSp>
        <p:nvCxnSpPr>
          <p:cNvPr id="22" name="直接连接符 21"/>
          <p:cNvCxnSpPr>
            <a:cxnSpLocks/>
          </p:cNvCxnSpPr>
          <p:nvPr/>
        </p:nvCxnSpPr>
        <p:spPr>
          <a:xfrm flipV="1">
            <a:off x="5541333" y="1330435"/>
            <a:ext cx="0" cy="50783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双大括号 25"/>
          <p:cNvSpPr/>
          <p:nvPr/>
        </p:nvSpPr>
        <p:spPr>
          <a:xfrm>
            <a:off x="1662022" y="2035833"/>
            <a:ext cx="3760001" cy="1397479"/>
          </a:xfrm>
          <a:prstGeom prst="bracePair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-53047" y="2394156"/>
            <a:ext cx="20349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</a:rPr>
              <a:t>local variables&amp; assignment</a:t>
            </a:r>
          </a:p>
        </p:txBody>
      </p:sp>
      <p:sp>
        <p:nvSpPr>
          <p:cNvPr id="28" name="双大括号 27"/>
          <p:cNvSpPr/>
          <p:nvPr/>
        </p:nvSpPr>
        <p:spPr>
          <a:xfrm flipH="1">
            <a:off x="2737448" y="3975721"/>
            <a:ext cx="2150853" cy="561773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641920" y="4071941"/>
            <a:ext cx="2227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</a:rPr>
              <a:t>change the board</a:t>
            </a:r>
          </a:p>
        </p:txBody>
      </p:sp>
      <p:cxnSp>
        <p:nvCxnSpPr>
          <p:cNvPr id="31" name="直接箭头连接符 30"/>
          <p:cNvCxnSpPr/>
          <p:nvPr/>
        </p:nvCxnSpPr>
        <p:spPr>
          <a:xfrm flipH="1">
            <a:off x="2432649" y="5221857"/>
            <a:ext cx="4370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641920" y="4898691"/>
            <a:ext cx="1989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</a:rPr>
              <a:t>transform the operation in key </a:t>
            </a:r>
          </a:p>
        </p:txBody>
      </p:sp>
      <p:cxnSp>
        <p:nvCxnSpPr>
          <p:cNvPr id="33" name="直接箭头连接符 32"/>
          <p:cNvCxnSpPr/>
          <p:nvPr/>
        </p:nvCxnSpPr>
        <p:spPr>
          <a:xfrm flipH="1">
            <a:off x="3323486" y="6305910"/>
            <a:ext cx="4370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1138688" y="5982744"/>
            <a:ext cx="22710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</a:rPr>
              <a:t>judge the change of the board</a:t>
            </a:r>
          </a:p>
        </p:txBody>
      </p:sp>
      <p:sp>
        <p:nvSpPr>
          <p:cNvPr id="35" name="双大括号 34"/>
          <p:cNvSpPr/>
          <p:nvPr/>
        </p:nvSpPr>
        <p:spPr>
          <a:xfrm>
            <a:off x="5644850" y="1458924"/>
            <a:ext cx="4793111" cy="1439552"/>
          </a:xfrm>
          <a:prstGeom prst="bracePair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10437961" y="1855534"/>
            <a:ext cx="17540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</a:rPr>
              <a:t>assign the </a:t>
            </a:r>
          </a:p>
          <a:p>
            <a:r>
              <a:rPr lang="en-US" altLang="zh-CN" dirty="0">
                <a:solidFill>
                  <a:schemeClr val="accent1"/>
                </a:solidFill>
              </a:rPr>
              <a:t>auxiliary array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8644645" y="2957838"/>
            <a:ext cx="17540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</a:rPr>
              <a:t>operate the </a:t>
            </a:r>
          </a:p>
          <a:p>
            <a:r>
              <a:rPr lang="en-US" altLang="zh-CN" dirty="0">
                <a:solidFill>
                  <a:schemeClr val="accent1"/>
                </a:solidFill>
              </a:rPr>
              <a:t>auxiliary array</a:t>
            </a:r>
          </a:p>
        </p:txBody>
      </p:sp>
      <p:cxnSp>
        <p:nvCxnSpPr>
          <p:cNvPr id="39" name="直接箭头连接符 38"/>
          <p:cNvCxnSpPr/>
          <p:nvPr/>
        </p:nvCxnSpPr>
        <p:spPr>
          <a:xfrm>
            <a:off x="8041405" y="3281004"/>
            <a:ext cx="4888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10205537" y="4196385"/>
            <a:ext cx="20485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</a:rPr>
              <a:t>assign the </a:t>
            </a:r>
          </a:p>
          <a:p>
            <a:r>
              <a:rPr lang="en-US" altLang="zh-CN" dirty="0">
                <a:solidFill>
                  <a:schemeClr val="accent1"/>
                </a:solidFill>
              </a:rPr>
              <a:t>two-dimensional array</a:t>
            </a:r>
          </a:p>
        </p:txBody>
      </p:sp>
      <p:cxnSp>
        <p:nvCxnSpPr>
          <p:cNvPr id="45" name="直接箭头连接符 44"/>
          <p:cNvCxnSpPr/>
          <p:nvPr/>
        </p:nvCxnSpPr>
        <p:spPr>
          <a:xfrm>
            <a:off x="10110646" y="4658050"/>
            <a:ext cx="1897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双大括号 45"/>
          <p:cNvSpPr/>
          <p:nvPr/>
        </p:nvSpPr>
        <p:spPr>
          <a:xfrm>
            <a:off x="5644849" y="5374684"/>
            <a:ext cx="3855709" cy="1342418"/>
          </a:xfrm>
          <a:prstGeom prst="bracePair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文本框 46"/>
          <p:cNvSpPr txBox="1"/>
          <p:nvPr/>
        </p:nvSpPr>
        <p:spPr>
          <a:xfrm>
            <a:off x="9571123" y="5585999"/>
            <a:ext cx="2218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</a:rPr>
              <a:t>create one random number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Primary Design</a:t>
            </a:r>
            <a:r>
              <a:rPr lang="zh-CN" altLang="en-US" b="1" dirty="0"/>
              <a:t>（</a:t>
            </a:r>
            <a:r>
              <a:rPr lang="en-US" altLang="zh-CN" b="1" dirty="0"/>
              <a:t>version 1</a:t>
            </a:r>
            <a:r>
              <a:rPr lang="zh-CN" altLang="en-US" b="1" dirty="0"/>
              <a:t>）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The Main Function</a:t>
            </a:r>
            <a:endParaRPr lang="ko-KR" alt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09E8-EDB3-4BFB-9C63-B01D176D4351}" type="slidenum">
              <a:rPr lang="ko-KR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13</a:t>
            </a:fld>
            <a:endParaRPr lang="ko-KR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50376" y="1675785"/>
            <a:ext cx="545584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</a:rPr>
              <a:t>（</a:t>
            </a:r>
            <a:r>
              <a:rPr lang="en-US" altLang="zh-CN" dirty="0">
                <a:solidFill>
                  <a:srgbClr val="00B050"/>
                </a:solidFill>
              </a:rPr>
              <a:t>the</a:t>
            </a:r>
            <a:r>
              <a:rPr lang="zh-CN" altLang="en-US" dirty="0">
                <a:solidFill>
                  <a:srgbClr val="00B050"/>
                </a:solidFill>
              </a:rPr>
              <a:t> </a:t>
            </a:r>
            <a:r>
              <a:rPr lang="en-US" altLang="zh-CN" dirty="0">
                <a:solidFill>
                  <a:srgbClr val="00B050"/>
                </a:solidFill>
              </a:rPr>
              <a:t>other</a:t>
            </a:r>
            <a:r>
              <a:rPr lang="zh-CN" altLang="en-US" dirty="0">
                <a:solidFill>
                  <a:srgbClr val="00B050"/>
                </a:solidFill>
              </a:rPr>
              <a:t> </a:t>
            </a:r>
            <a:r>
              <a:rPr lang="en-US" altLang="zh-CN" dirty="0">
                <a:solidFill>
                  <a:srgbClr val="00B050"/>
                </a:solidFill>
              </a:rPr>
              <a:t>directions are similar</a:t>
            </a:r>
            <a:r>
              <a:rPr lang="zh-CN" altLang="en-US" dirty="0">
                <a:solidFill>
                  <a:srgbClr val="00B050"/>
                </a:solidFill>
              </a:rPr>
              <a:t>）</a:t>
            </a:r>
            <a:endParaRPr lang="en-US" altLang="zh-CN" dirty="0">
              <a:solidFill>
                <a:srgbClr val="00B050"/>
              </a:solidFill>
            </a:endParaRPr>
          </a:p>
          <a:p>
            <a:r>
              <a:rPr lang="en-US" altLang="zh-CN" dirty="0"/>
              <a:t>	}  </a:t>
            </a:r>
            <a:r>
              <a:rPr lang="en-US" altLang="zh-CN" dirty="0">
                <a:solidFill>
                  <a:srgbClr val="00B050"/>
                </a:solidFill>
              </a:rPr>
              <a:t>//the end of “switch”</a:t>
            </a:r>
          </a:p>
          <a:p>
            <a:r>
              <a:rPr lang="en-US" altLang="zh-CN" dirty="0">
                <a:solidFill>
                  <a:srgbClr val="00B050"/>
                </a:solidFill>
              </a:rPr>
              <a:t>	</a:t>
            </a:r>
            <a:r>
              <a:rPr lang="en-US" altLang="zh-CN" dirty="0"/>
              <a:t>a=judge_1_fun_1();</a:t>
            </a:r>
          </a:p>
          <a:p>
            <a:r>
              <a:rPr lang="en-US" altLang="zh-CN" dirty="0"/>
              <a:t>	b=judge_1_fun_2();</a:t>
            </a:r>
          </a:p>
          <a:p>
            <a:r>
              <a:rPr lang="en-US" altLang="zh-CN" dirty="0"/>
              <a:t>	judge_1=(a&gt;b)?</a:t>
            </a:r>
            <a:r>
              <a:rPr lang="en-US" altLang="zh-CN" dirty="0" err="1"/>
              <a:t>a:b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	judge_2=judge_2_fun();  </a:t>
            </a:r>
          </a:p>
          <a:p>
            <a:endParaRPr lang="en-US" altLang="zh-CN" dirty="0"/>
          </a:p>
          <a:p>
            <a:r>
              <a:rPr lang="en-US" altLang="zh-CN" dirty="0"/>
              <a:t>	if((judge_2==0)&amp;&amp;(judge_1==0))  </a:t>
            </a:r>
          </a:p>
          <a:p>
            <a:r>
              <a:rPr lang="en-US" altLang="zh-CN" dirty="0"/>
              <a:t>		break;  </a:t>
            </a:r>
          </a:p>
          <a:p>
            <a:r>
              <a:rPr lang="en-US" altLang="zh-CN" dirty="0"/>
              <a:t>} //</a:t>
            </a:r>
            <a:r>
              <a:rPr lang="en-US" altLang="zh-CN" dirty="0">
                <a:solidFill>
                  <a:srgbClr val="00B050"/>
                </a:solidFill>
              </a:rPr>
              <a:t>”the end of while”</a:t>
            </a:r>
          </a:p>
          <a:p>
            <a:r>
              <a:rPr lang="en-US" altLang="zh-CN" dirty="0"/>
              <a:t>system("</a:t>
            </a:r>
            <a:r>
              <a:rPr lang="en-US" altLang="zh-CN" dirty="0" err="1"/>
              <a:t>cls</a:t>
            </a:r>
            <a:r>
              <a:rPr lang="en-US" altLang="zh-CN" dirty="0"/>
              <a:t>");</a:t>
            </a:r>
          </a:p>
          <a:p>
            <a:r>
              <a:rPr lang="en-US" altLang="zh-CN" dirty="0" err="1"/>
              <a:t>game_interface</a:t>
            </a:r>
            <a:r>
              <a:rPr lang="en-US" altLang="zh-CN" dirty="0"/>
              <a:t>();  </a:t>
            </a:r>
          </a:p>
          <a:p>
            <a:r>
              <a:rPr lang="en-US" altLang="zh-CN" dirty="0"/>
              <a:t>if(max&gt;=WIN)  </a:t>
            </a:r>
          </a:p>
          <a:p>
            <a:r>
              <a:rPr lang="en-US" altLang="zh-CN" dirty="0"/>
              <a:t>	{  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printf</a:t>
            </a:r>
            <a:r>
              <a:rPr lang="en-US" altLang="zh-CN" dirty="0"/>
              <a:t>("Congratulations, you won!!\n");  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printf</a:t>
            </a:r>
            <a:r>
              <a:rPr lang="en-US" altLang="zh-CN" dirty="0"/>
              <a:t>("you did a really good job!!\n");</a:t>
            </a:r>
          </a:p>
          <a:p>
            <a:r>
              <a:rPr lang="en-US" altLang="zh-CN" dirty="0"/>
              <a:t>	} 	 </a:t>
            </a:r>
          </a:p>
        </p:txBody>
      </p:sp>
      <p:cxnSp>
        <p:nvCxnSpPr>
          <p:cNvPr id="19" name="直接箭头连接符 18"/>
          <p:cNvCxnSpPr/>
          <p:nvPr/>
        </p:nvCxnSpPr>
        <p:spPr>
          <a:xfrm flipH="1">
            <a:off x="1006415" y="2984740"/>
            <a:ext cx="4140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H="1">
            <a:off x="1006415" y="3263661"/>
            <a:ext cx="4140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双大括号 20"/>
          <p:cNvSpPr/>
          <p:nvPr/>
        </p:nvSpPr>
        <p:spPr>
          <a:xfrm flipH="1">
            <a:off x="1322715" y="3661943"/>
            <a:ext cx="4031412" cy="561773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86262" y="3481164"/>
            <a:ext cx="12364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</a:rPr>
              <a:t>Whether the game ends</a:t>
            </a:r>
          </a:p>
        </p:txBody>
      </p:sp>
      <p:cxnSp>
        <p:nvCxnSpPr>
          <p:cNvPr id="23" name="直接连接符 22"/>
          <p:cNvCxnSpPr>
            <a:cxnSpLocks/>
          </p:cNvCxnSpPr>
          <p:nvPr/>
        </p:nvCxnSpPr>
        <p:spPr>
          <a:xfrm flipV="1">
            <a:off x="5731114" y="1324684"/>
            <a:ext cx="0" cy="50783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5906219" y="1675785"/>
            <a:ext cx="59062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else  </a:t>
            </a:r>
          </a:p>
          <a:p>
            <a:r>
              <a:rPr lang="en-US" altLang="zh-CN" dirty="0"/>
              <a:t>{  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printf</a:t>
            </a:r>
            <a:r>
              <a:rPr lang="en-US" altLang="zh-CN" dirty="0"/>
              <a:t>("so sorry that you lost the game\n");  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printf</a:t>
            </a:r>
            <a:r>
              <a:rPr lang="en-US" altLang="zh-CN" dirty="0"/>
              <a:t>("but it is a great try!\n");  </a:t>
            </a:r>
          </a:p>
          <a:p>
            <a:r>
              <a:rPr lang="en-US" altLang="zh-CN" dirty="0"/>
              <a:t>}  </a:t>
            </a:r>
          </a:p>
          <a:p>
            <a:r>
              <a:rPr lang="en-US" altLang="zh-CN" dirty="0"/>
              <a:t>return 0;</a:t>
            </a: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1039985" y="2667001"/>
            <a:ext cx="10112030" cy="2024365"/>
            <a:chOff x="583679" y="1752601"/>
            <a:chExt cx="10112030" cy="2024365"/>
          </a:xfrm>
        </p:grpSpPr>
        <p:sp>
          <p:nvSpPr>
            <p:cNvPr id="5" name="文本框 4"/>
            <p:cNvSpPr txBox="1"/>
            <p:nvPr/>
          </p:nvSpPr>
          <p:spPr>
            <a:xfrm>
              <a:off x="583679" y="2287350"/>
              <a:ext cx="1011203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400" b="1" dirty="0"/>
                <a:t>Improvement (version 2) </a:t>
              </a:r>
              <a:endParaRPr lang="zh-CN" altLang="en-US" sz="4400" b="1" dirty="0"/>
            </a:p>
          </p:txBody>
        </p:sp>
        <p:sp>
          <p:nvSpPr>
            <p:cNvPr id="6" name="Text Placeholder 24"/>
            <p:cNvSpPr txBox="1"/>
            <p:nvPr/>
          </p:nvSpPr>
          <p:spPr>
            <a:xfrm>
              <a:off x="1880949" y="3040727"/>
              <a:ext cx="7517490" cy="736239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400" dirty="0"/>
                <a:t>The Structure Array &amp; M</a:t>
              </a:r>
              <a:r>
                <a:rPr lang="en-US" altLang="zh-CN" sz="1400" dirty="0"/>
                <a:t>ore Operations</a:t>
              </a:r>
            </a:p>
            <a:p>
              <a:pPr algn="ctr"/>
              <a:r>
                <a:rPr lang="en-US" altLang="ko-KR" sz="1400" dirty="0"/>
                <a:t>The Part Code Presentation</a:t>
              </a:r>
            </a:p>
            <a:p>
              <a:pPr algn="ctr"/>
              <a:r>
                <a:rPr lang="en-US" altLang="ko-KR" sz="1400" dirty="0"/>
                <a:t>A Small V</a:t>
              </a:r>
              <a:r>
                <a:rPr lang="en-US" altLang="zh-CN" sz="1400" dirty="0"/>
                <a:t>ideo of</a:t>
              </a:r>
              <a:r>
                <a:rPr lang="zh-CN" altLang="en-US" sz="1400" dirty="0"/>
                <a:t> </a:t>
              </a:r>
              <a:r>
                <a:rPr lang="en-US" altLang="zh-CN" sz="1400" dirty="0"/>
                <a:t>the</a:t>
              </a:r>
              <a:r>
                <a:rPr lang="zh-CN" altLang="en-US" sz="1400" dirty="0"/>
                <a:t> </a:t>
              </a:r>
              <a:r>
                <a:rPr lang="en-US" altLang="zh-CN" sz="1400" dirty="0"/>
                <a:t>Project Execution</a:t>
              </a:r>
              <a:r>
                <a:rPr lang="en-US" altLang="ko-KR" sz="1400" dirty="0"/>
                <a:t> </a:t>
              </a:r>
              <a:endParaRPr lang="ko-KR" altLang="en-US" sz="1400" dirty="0"/>
            </a:p>
            <a:p>
              <a:pPr algn="ctr"/>
              <a:endParaRPr lang="ko-KR" altLang="en-US" sz="1400" dirty="0">
                <a:latin typeface="Calibri" panose="020F0502020204030204" pitchFamily="34" charset="0"/>
              </a:endParaRPr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4214754" y="1752601"/>
              <a:ext cx="2849880" cy="49955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</a:rPr>
                <a:t>PART 3</a:t>
              </a:r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Improvement (version 2) </a:t>
            </a:r>
            <a:endParaRPr lang="zh-CN" alt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The Structure Array &amp; M</a:t>
            </a:r>
            <a:r>
              <a:rPr lang="en-US" altLang="zh-CN" dirty="0"/>
              <a:t>ore Operations</a:t>
            </a:r>
            <a:endParaRPr lang="ko-KR" altLang="en-US" dirty="0">
              <a:latin typeface="Calibri" panose="020F0502020204030204" pitchFamily="34" charset="0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09E8-EDB3-4BFB-9C63-B01D176D4351}" type="slidenum">
              <a:rPr lang="ko-KR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15</a:t>
            </a:fld>
            <a:endParaRPr lang="ko-KR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50376" y="1314020"/>
            <a:ext cx="102873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Then,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think that we can use the structure array to replace the two-dimensional array and auxiliary array  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50376" y="2140641"/>
            <a:ext cx="40012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struct </a:t>
            </a:r>
            <a:r>
              <a:rPr lang="en-US" altLang="zh-CN" dirty="0" err="1"/>
              <a:t>tnode</a:t>
            </a:r>
            <a:endParaRPr lang="en-US" altLang="zh-CN" dirty="0"/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number;</a:t>
            </a:r>
          </a:p>
          <a:p>
            <a:r>
              <a:rPr lang="en-US" altLang="zh-CN" dirty="0"/>
              <a:t>	struct </a:t>
            </a:r>
            <a:r>
              <a:rPr lang="en-US" altLang="zh-CN" dirty="0" err="1"/>
              <a:t>tnode</a:t>
            </a:r>
            <a:r>
              <a:rPr lang="en-US" altLang="zh-CN" dirty="0"/>
              <a:t> *up;</a:t>
            </a:r>
          </a:p>
          <a:p>
            <a:r>
              <a:rPr lang="en-US" altLang="zh-CN" dirty="0"/>
              <a:t>	struct </a:t>
            </a:r>
            <a:r>
              <a:rPr lang="en-US" altLang="zh-CN" dirty="0" err="1"/>
              <a:t>tnode</a:t>
            </a:r>
            <a:r>
              <a:rPr lang="en-US" altLang="zh-CN" dirty="0"/>
              <a:t> *down;</a:t>
            </a:r>
          </a:p>
          <a:p>
            <a:r>
              <a:rPr lang="en-US" altLang="zh-CN" dirty="0"/>
              <a:t>	struct </a:t>
            </a:r>
            <a:r>
              <a:rPr lang="en-US" altLang="zh-CN" dirty="0" err="1"/>
              <a:t>tnode</a:t>
            </a:r>
            <a:r>
              <a:rPr lang="en-US" altLang="zh-CN" dirty="0"/>
              <a:t> *left;</a:t>
            </a:r>
          </a:p>
          <a:p>
            <a:r>
              <a:rPr lang="en-US" altLang="zh-CN" dirty="0"/>
              <a:t>	struct </a:t>
            </a:r>
            <a:r>
              <a:rPr lang="en-US" altLang="zh-CN" dirty="0" err="1"/>
              <a:t>tnode</a:t>
            </a:r>
            <a:r>
              <a:rPr lang="en-US" altLang="zh-CN" dirty="0"/>
              <a:t> *right;</a:t>
            </a:r>
          </a:p>
          <a:p>
            <a:r>
              <a:rPr lang="en-US" altLang="zh-CN" dirty="0"/>
              <a:t>}array[16];</a:t>
            </a:r>
            <a:endParaRPr lang="zh-CN" altLang="en-US" dirty="0"/>
          </a:p>
        </p:txBody>
      </p:sp>
      <p:sp>
        <p:nvSpPr>
          <p:cNvPr id="7" name="双大括号 6"/>
          <p:cNvSpPr/>
          <p:nvPr/>
        </p:nvSpPr>
        <p:spPr>
          <a:xfrm>
            <a:off x="1164842" y="3011113"/>
            <a:ext cx="2661660" cy="1083302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826502" y="3091099"/>
            <a:ext cx="22792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</a:rPr>
              <a:t>Structure pointers point the relevant structure 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50376" y="4629255"/>
            <a:ext cx="10021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And, we design the other three operations and make the game continue when you win 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450375" y="5178877"/>
            <a:ext cx="88974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save(): to save the current 16 numbers</a:t>
            </a:r>
          </a:p>
          <a:p>
            <a:r>
              <a:rPr lang="en-US" altLang="zh-CN" dirty="0"/>
              <a:t>load(): to load the last game record that has been saved</a:t>
            </a:r>
          </a:p>
          <a:p>
            <a:r>
              <a:rPr lang="en-US" altLang="zh-CN" dirty="0"/>
              <a:t>regret(): to withdraw the last step if the “regret time” is bigger than zero </a:t>
            </a:r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Improvement (version 2) </a:t>
            </a:r>
            <a:endParaRPr lang="zh-CN" alt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>
                <a:latin typeface="Calibri" panose="020F0502020204030204" pitchFamily="34" charset="0"/>
              </a:rPr>
              <a:t>The Part Code Presentation</a:t>
            </a:r>
            <a:endParaRPr lang="ko-KR" altLang="en-US" dirty="0">
              <a:latin typeface="Calibri" panose="020F0502020204030204" pitchFamily="34" charset="0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09E8-EDB3-4BFB-9C63-B01D176D4351}" type="slidenum">
              <a:rPr lang="ko-KR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16</a:t>
            </a:fld>
            <a:endParaRPr lang="ko-KR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50376" y="1314020"/>
            <a:ext cx="7370929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void initialization(void)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i,j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	for(</a:t>
            </a:r>
            <a:r>
              <a:rPr lang="en-US" altLang="zh-CN" dirty="0" err="1"/>
              <a:t>i</a:t>
            </a:r>
            <a:r>
              <a:rPr lang="en-US" altLang="zh-CN" dirty="0"/>
              <a:t>=0;i&lt;=3;i++)</a:t>
            </a:r>
          </a:p>
          <a:p>
            <a:r>
              <a:rPr lang="en-US" altLang="zh-CN" dirty="0"/>
              <a:t>	{</a:t>
            </a:r>
          </a:p>
          <a:p>
            <a:r>
              <a:rPr lang="en-US" altLang="zh-CN" dirty="0"/>
              <a:t>		for(j=0;j&lt;=3;j++)</a:t>
            </a:r>
          </a:p>
          <a:p>
            <a:r>
              <a:rPr lang="en-US" altLang="zh-CN" dirty="0"/>
              <a:t>		{</a:t>
            </a:r>
          </a:p>
          <a:p>
            <a:r>
              <a:rPr lang="en-US" altLang="zh-CN" dirty="0"/>
              <a:t>			array[4*</a:t>
            </a:r>
            <a:r>
              <a:rPr lang="en-US" altLang="zh-CN" dirty="0" err="1"/>
              <a:t>i+j</a:t>
            </a:r>
            <a:r>
              <a:rPr lang="en-US" altLang="zh-CN" dirty="0"/>
              <a:t>].number=0;</a:t>
            </a:r>
          </a:p>
          <a:p>
            <a:r>
              <a:rPr lang="en-US" altLang="zh-CN" dirty="0"/>
              <a:t>			if(4*i+j-4&gt;=0)</a:t>
            </a:r>
          </a:p>
          <a:p>
            <a:r>
              <a:rPr lang="en-US" altLang="zh-CN" dirty="0"/>
              <a:t>				array[4*</a:t>
            </a:r>
            <a:r>
              <a:rPr lang="en-US" altLang="zh-CN" dirty="0" err="1"/>
              <a:t>i+j</a:t>
            </a:r>
            <a:r>
              <a:rPr lang="en-US" altLang="zh-CN" dirty="0"/>
              <a:t>].up=&amp;array[4*i+j-4];</a:t>
            </a:r>
          </a:p>
          <a:p>
            <a:r>
              <a:rPr lang="en-US" altLang="zh-CN" dirty="0"/>
              <a:t>			else</a:t>
            </a:r>
          </a:p>
          <a:p>
            <a:r>
              <a:rPr lang="en-US" altLang="zh-CN" dirty="0"/>
              <a:t>				array[4*</a:t>
            </a:r>
            <a:r>
              <a:rPr lang="en-US" altLang="zh-CN" dirty="0" err="1"/>
              <a:t>i+j</a:t>
            </a:r>
            <a:r>
              <a:rPr lang="en-US" altLang="zh-CN" dirty="0"/>
              <a:t>].up=NULL;</a:t>
            </a:r>
          </a:p>
          <a:p>
            <a:r>
              <a:rPr lang="en-US" altLang="zh-CN" dirty="0">
                <a:solidFill>
                  <a:srgbClr val="00B050"/>
                </a:solidFill>
              </a:rPr>
              <a:t>(the other directions are</a:t>
            </a:r>
            <a:r>
              <a:rPr lang="zh-CN" altLang="en-US" dirty="0">
                <a:solidFill>
                  <a:srgbClr val="00B050"/>
                </a:solidFill>
              </a:rPr>
              <a:t> </a:t>
            </a:r>
            <a:r>
              <a:rPr lang="en-US" altLang="zh-CN" dirty="0">
                <a:solidFill>
                  <a:srgbClr val="00B050"/>
                </a:solidFill>
              </a:rPr>
              <a:t>similar)</a:t>
            </a:r>
          </a:p>
          <a:p>
            <a:r>
              <a:rPr lang="zh-CN" altLang="en-US" dirty="0"/>
              <a:t>		</a:t>
            </a:r>
            <a:r>
              <a:rPr lang="en-US" altLang="zh-CN" dirty="0"/>
              <a:t>}</a:t>
            </a:r>
          </a:p>
          <a:p>
            <a:r>
              <a:rPr lang="en-US" altLang="zh-CN" dirty="0"/>
              <a:t>	}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cxnSp>
        <p:nvCxnSpPr>
          <p:cNvPr id="6" name="直接箭头连接符 5"/>
          <p:cNvCxnSpPr/>
          <p:nvPr/>
        </p:nvCxnSpPr>
        <p:spPr>
          <a:xfrm flipH="1">
            <a:off x="3279027" y="3972107"/>
            <a:ext cx="9027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71453" y="3896455"/>
            <a:ext cx="3101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</a:rPr>
              <a:t>assign the address of the structure to the pointer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7821307" y="3319796"/>
            <a:ext cx="1083903" cy="44846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array[00]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8905210" y="3319795"/>
            <a:ext cx="1083903" cy="44846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array[01]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9989112" y="3319795"/>
            <a:ext cx="1083903" cy="44846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array[02]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11073015" y="3319795"/>
            <a:ext cx="1083903" cy="44846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array[03]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7821306" y="3768258"/>
            <a:ext cx="1083903" cy="44846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array[04]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7821306" y="4216721"/>
            <a:ext cx="1083903" cy="44846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array[08]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7821305" y="4665183"/>
            <a:ext cx="1083903" cy="44846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array[12]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8905209" y="4665182"/>
            <a:ext cx="1083903" cy="44846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array[13]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8905209" y="4216720"/>
            <a:ext cx="1083903" cy="44846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array[09]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8905207" y="3768257"/>
            <a:ext cx="1083903" cy="44846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array[05]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9989111" y="3768257"/>
            <a:ext cx="1083903" cy="44846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array[06]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9989110" y="4216718"/>
            <a:ext cx="1083903" cy="44846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array[10]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9989109" y="4665178"/>
            <a:ext cx="1083903" cy="44846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array[14]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11073009" y="3768251"/>
            <a:ext cx="1083903" cy="44846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array[07]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11073003" y="4216707"/>
            <a:ext cx="1083903" cy="44846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array[11]</a:t>
            </a:r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11073002" y="4665156"/>
            <a:ext cx="1083903" cy="44846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array[15]</a:t>
            </a:r>
            <a:endParaRPr lang="zh-CN" altLang="en-US" dirty="0"/>
          </a:p>
        </p:txBody>
      </p:sp>
      <p:cxnSp>
        <p:nvCxnSpPr>
          <p:cNvPr id="41" name="直接箭头连接符 40"/>
          <p:cNvCxnSpPr>
            <a:cxnSpLocks/>
          </p:cNvCxnSpPr>
          <p:nvPr/>
        </p:nvCxnSpPr>
        <p:spPr>
          <a:xfrm flipH="1" flipV="1">
            <a:off x="8368771" y="3616828"/>
            <a:ext cx="2" cy="297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cxnSpLocks/>
          </p:cNvCxnSpPr>
          <p:nvPr/>
        </p:nvCxnSpPr>
        <p:spPr>
          <a:xfrm flipH="1" flipV="1">
            <a:off x="9452669" y="3616828"/>
            <a:ext cx="2" cy="297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cxnSpLocks/>
          </p:cNvCxnSpPr>
          <p:nvPr/>
        </p:nvCxnSpPr>
        <p:spPr>
          <a:xfrm flipH="1" flipV="1">
            <a:off x="10536567" y="3616828"/>
            <a:ext cx="2" cy="297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cxnSpLocks/>
          </p:cNvCxnSpPr>
          <p:nvPr/>
        </p:nvCxnSpPr>
        <p:spPr>
          <a:xfrm flipH="1" flipV="1">
            <a:off x="11616764" y="3616828"/>
            <a:ext cx="2" cy="297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cxnSpLocks/>
          </p:cNvCxnSpPr>
          <p:nvPr/>
        </p:nvCxnSpPr>
        <p:spPr>
          <a:xfrm flipH="1" flipV="1">
            <a:off x="8357740" y="4065291"/>
            <a:ext cx="2" cy="297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cxnSpLocks/>
          </p:cNvCxnSpPr>
          <p:nvPr/>
        </p:nvCxnSpPr>
        <p:spPr>
          <a:xfrm flipH="1" flipV="1">
            <a:off x="9441631" y="4065291"/>
            <a:ext cx="2" cy="297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cxnSpLocks/>
          </p:cNvCxnSpPr>
          <p:nvPr/>
        </p:nvCxnSpPr>
        <p:spPr>
          <a:xfrm flipH="1" flipV="1">
            <a:off x="10536565" y="4062377"/>
            <a:ext cx="2" cy="297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cxnSpLocks/>
          </p:cNvCxnSpPr>
          <p:nvPr/>
        </p:nvCxnSpPr>
        <p:spPr>
          <a:xfrm flipH="1" flipV="1">
            <a:off x="11620458" y="4071105"/>
            <a:ext cx="2" cy="297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cxnSpLocks/>
          </p:cNvCxnSpPr>
          <p:nvPr/>
        </p:nvCxnSpPr>
        <p:spPr>
          <a:xfrm flipH="1" flipV="1">
            <a:off x="8357738" y="4513753"/>
            <a:ext cx="2" cy="297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cxnSpLocks/>
          </p:cNvCxnSpPr>
          <p:nvPr/>
        </p:nvCxnSpPr>
        <p:spPr>
          <a:xfrm flipH="1" flipV="1">
            <a:off x="9452669" y="4513753"/>
            <a:ext cx="2" cy="297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cxnSpLocks/>
          </p:cNvCxnSpPr>
          <p:nvPr/>
        </p:nvCxnSpPr>
        <p:spPr>
          <a:xfrm flipH="1" flipV="1">
            <a:off x="10536561" y="4513751"/>
            <a:ext cx="2" cy="297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cxnSpLocks/>
          </p:cNvCxnSpPr>
          <p:nvPr/>
        </p:nvCxnSpPr>
        <p:spPr>
          <a:xfrm flipH="1" flipV="1">
            <a:off x="11620453" y="4513751"/>
            <a:ext cx="2" cy="297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cxnSpLocks/>
          </p:cNvCxnSpPr>
          <p:nvPr/>
        </p:nvCxnSpPr>
        <p:spPr>
          <a:xfrm flipH="1" flipV="1">
            <a:off x="8357738" y="3171279"/>
            <a:ext cx="2" cy="297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cxnSpLocks/>
          </p:cNvCxnSpPr>
          <p:nvPr/>
        </p:nvCxnSpPr>
        <p:spPr>
          <a:xfrm flipH="1" flipV="1">
            <a:off x="9452667" y="3168366"/>
            <a:ext cx="2" cy="297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cxnSpLocks/>
          </p:cNvCxnSpPr>
          <p:nvPr/>
        </p:nvCxnSpPr>
        <p:spPr>
          <a:xfrm flipH="1" flipV="1">
            <a:off x="10536561" y="3174194"/>
            <a:ext cx="2" cy="297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cxnSpLocks/>
          </p:cNvCxnSpPr>
          <p:nvPr/>
        </p:nvCxnSpPr>
        <p:spPr>
          <a:xfrm flipH="1" flipV="1">
            <a:off x="11609461" y="3172489"/>
            <a:ext cx="2" cy="297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/>
          <p:cNvSpPr txBox="1"/>
          <p:nvPr/>
        </p:nvSpPr>
        <p:spPr>
          <a:xfrm>
            <a:off x="10128866" y="2838092"/>
            <a:ext cx="815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NULL</a:t>
            </a:r>
          </a:p>
        </p:txBody>
      </p:sp>
      <p:sp>
        <p:nvSpPr>
          <p:cNvPr id="58" name="文本框 57"/>
          <p:cNvSpPr txBox="1"/>
          <p:nvPr/>
        </p:nvSpPr>
        <p:spPr>
          <a:xfrm>
            <a:off x="11201766" y="2838092"/>
            <a:ext cx="815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NULL</a:t>
            </a:r>
          </a:p>
        </p:txBody>
      </p:sp>
      <p:sp>
        <p:nvSpPr>
          <p:cNvPr id="59" name="文本框 58"/>
          <p:cNvSpPr txBox="1"/>
          <p:nvPr/>
        </p:nvSpPr>
        <p:spPr>
          <a:xfrm>
            <a:off x="9033936" y="2842326"/>
            <a:ext cx="815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NULL</a:t>
            </a:r>
          </a:p>
        </p:txBody>
      </p:sp>
      <p:sp>
        <p:nvSpPr>
          <p:cNvPr id="60" name="文本框 59"/>
          <p:cNvSpPr txBox="1"/>
          <p:nvPr/>
        </p:nvSpPr>
        <p:spPr>
          <a:xfrm>
            <a:off x="7961038" y="2846447"/>
            <a:ext cx="815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NULL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8427311" y="2202130"/>
            <a:ext cx="2844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Take “up” for instance </a:t>
            </a:r>
            <a:endParaRPr lang="zh-CN" altLang="en-US" dirty="0"/>
          </a:p>
        </p:txBody>
      </p:sp>
      <p:cxnSp>
        <p:nvCxnSpPr>
          <p:cNvPr id="62" name="直接箭头连接符 61"/>
          <p:cNvCxnSpPr/>
          <p:nvPr/>
        </p:nvCxnSpPr>
        <p:spPr>
          <a:xfrm flipH="1">
            <a:off x="3279026" y="4513751"/>
            <a:ext cx="9027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左大括号 63"/>
          <p:cNvSpPr/>
          <p:nvPr/>
        </p:nvSpPr>
        <p:spPr>
          <a:xfrm>
            <a:off x="3075180" y="3913860"/>
            <a:ext cx="139720" cy="751296"/>
          </a:xfrm>
          <a:prstGeom prst="leftBrace">
            <a:avLst>
              <a:gd name="adj1" fmla="val 126983"/>
              <a:gd name="adj2" fmla="val 4933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Improvement (version 2) </a:t>
            </a:r>
            <a:endParaRPr lang="zh-CN" alt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The Part Code Presentation</a:t>
            </a:r>
            <a:endParaRPr lang="ko-KR" alt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09E8-EDB3-4BFB-9C63-B01D176D4351}" type="slidenum">
              <a:rPr lang="ko-KR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17</a:t>
            </a:fld>
            <a:endParaRPr lang="ko-KR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50376" y="1314020"/>
            <a:ext cx="727834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void save(void)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	FILE *</a:t>
            </a:r>
            <a:r>
              <a:rPr lang="en-US" altLang="zh-CN" dirty="0" err="1"/>
              <a:t>fp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	if((</a:t>
            </a:r>
            <a:r>
              <a:rPr lang="en-US" altLang="zh-CN" dirty="0" err="1"/>
              <a:t>fp</a:t>
            </a:r>
            <a:r>
              <a:rPr lang="en-US" altLang="zh-CN" dirty="0"/>
              <a:t>=</a:t>
            </a:r>
            <a:r>
              <a:rPr lang="en-US" altLang="zh-CN" dirty="0" err="1"/>
              <a:t>fopen</a:t>
            </a:r>
            <a:r>
              <a:rPr lang="en-US" altLang="zh-CN" dirty="0"/>
              <a:t>("</a:t>
            </a:r>
            <a:r>
              <a:rPr lang="en-US" altLang="zh-CN" dirty="0" err="1"/>
              <a:t>save.txt","w</a:t>
            </a:r>
            <a:r>
              <a:rPr lang="en-US" altLang="zh-CN" dirty="0"/>
              <a:t>"))!=NULL)</a:t>
            </a:r>
          </a:p>
          <a:p>
            <a:r>
              <a:rPr lang="en-US" altLang="zh-CN" dirty="0"/>
              <a:t>	{</a:t>
            </a:r>
          </a:p>
          <a:p>
            <a:r>
              <a:rPr lang="en-US" altLang="zh-CN" dirty="0"/>
              <a:t>		for(</a:t>
            </a:r>
            <a:r>
              <a:rPr lang="en-US" altLang="zh-CN" dirty="0" err="1"/>
              <a:t>i</a:t>
            </a:r>
            <a:r>
              <a:rPr lang="en-US" altLang="zh-CN" dirty="0"/>
              <a:t>=0;i&lt;=15;i++)</a:t>
            </a:r>
          </a:p>
          <a:p>
            <a:r>
              <a:rPr lang="en-US" altLang="zh-CN" dirty="0"/>
              <a:t>		{</a:t>
            </a:r>
          </a:p>
          <a:p>
            <a:r>
              <a:rPr lang="en-US" altLang="zh-CN" dirty="0"/>
              <a:t>			</a:t>
            </a:r>
            <a:r>
              <a:rPr lang="en-US" altLang="zh-CN" dirty="0" err="1"/>
              <a:t>fwrite</a:t>
            </a:r>
            <a:r>
              <a:rPr lang="en-US" altLang="zh-CN" dirty="0"/>
              <a:t>(&amp;array[</a:t>
            </a:r>
            <a:r>
              <a:rPr lang="en-US" altLang="zh-CN" dirty="0" err="1"/>
              <a:t>i</a:t>
            </a:r>
            <a:r>
              <a:rPr lang="en-US" altLang="zh-CN" dirty="0"/>
              <a:t>].</a:t>
            </a:r>
            <a:r>
              <a:rPr lang="en-US" altLang="zh-CN" dirty="0" err="1"/>
              <a:t>number,sizeof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),1,fp);</a:t>
            </a:r>
          </a:p>
          <a:p>
            <a:r>
              <a:rPr lang="en-US" altLang="zh-CN" dirty="0"/>
              <a:t>		}</a:t>
            </a:r>
          </a:p>
          <a:p>
            <a:r>
              <a:rPr lang="en-US" altLang="zh-CN" dirty="0"/>
              <a:t>		</a:t>
            </a:r>
            <a:r>
              <a:rPr lang="en-US" altLang="zh-CN" dirty="0" err="1"/>
              <a:t>fclose</a:t>
            </a:r>
            <a:r>
              <a:rPr lang="en-US" altLang="zh-CN" dirty="0"/>
              <a:t>(</a:t>
            </a:r>
            <a:r>
              <a:rPr lang="en-US" altLang="zh-CN" dirty="0" err="1"/>
              <a:t>fp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	}</a:t>
            </a:r>
          </a:p>
          <a:p>
            <a:r>
              <a:rPr lang="en-US" altLang="zh-CN" dirty="0"/>
              <a:t>	else</a:t>
            </a:r>
          </a:p>
          <a:p>
            <a:r>
              <a:rPr lang="en-US" altLang="zh-CN" dirty="0"/>
              <a:t>	{</a:t>
            </a:r>
          </a:p>
          <a:p>
            <a:r>
              <a:rPr lang="en-US" altLang="zh-CN" dirty="0"/>
              <a:t>		</a:t>
            </a:r>
            <a:r>
              <a:rPr lang="en-US" altLang="zh-CN" dirty="0" err="1"/>
              <a:t>printf</a:t>
            </a:r>
            <a:r>
              <a:rPr lang="en-US" altLang="zh-CN" dirty="0"/>
              <a:t>("problem opening the file\n");</a:t>
            </a:r>
          </a:p>
          <a:p>
            <a:r>
              <a:rPr lang="en-US" altLang="zh-CN" dirty="0"/>
              <a:t>	}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cxnSp>
        <p:nvCxnSpPr>
          <p:cNvPr id="9" name="直接箭头连接符 8"/>
          <p:cNvCxnSpPr>
            <a:cxnSpLocks/>
          </p:cNvCxnSpPr>
          <p:nvPr/>
        </p:nvCxnSpPr>
        <p:spPr>
          <a:xfrm>
            <a:off x="7612234" y="3714677"/>
            <a:ext cx="4717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8014299" y="3391511"/>
            <a:ext cx="2818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</a:rPr>
              <a:t>write 1 number(</a:t>
            </a:r>
            <a:r>
              <a:rPr lang="en-US" altLang="zh-CN" dirty="0" err="1">
                <a:solidFill>
                  <a:schemeClr val="accent1"/>
                </a:solidFill>
              </a:rPr>
              <a:t>int</a:t>
            </a:r>
            <a:r>
              <a:rPr lang="en-US" altLang="zh-CN" dirty="0">
                <a:solidFill>
                  <a:schemeClr val="accent1"/>
                </a:solidFill>
              </a:rPr>
              <a:t>) into “save.txt” at one time  </a:t>
            </a:r>
            <a:endParaRPr lang="zh-CN" altLang="en-US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Improvement (version 2) </a:t>
            </a:r>
            <a:endParaRPr lang="zh-CN" alt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A Small V</a:t>
            </a:r>
            <a:r>
              <a:rPr lang="en-US" altLang="zh-CN" dirty="0"/>
              <a:t>ideo 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Project Execution</a:t>
            </a:r>
            <a:endParaRPr lang="ko-KR" alt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09E8-EDB3-4BFB-9C63-B01D176D4351}" type="slidenum">
              <a:rPr lang="ko-KR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18</a:t>
            </a:fld>
            <a:endParaRPr lang="ko-KR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2048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50376" y="1810199"/>
            <a:ext cx="10889543" cy="4346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056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1039985" y="2667001"/>
            <a:ext cx="10112030" cy="2024365"/>
            <a:chOff x="583679" y="1752601"/>
            <a:chExt cx="10112030" cy="2024365"/>
          </a:xfrm>
        </p:grpSpPr>
        <p:sp>
          <p:nvSpPr>
            <p:cNvPr id="5" name="文本框 4"/>
            <p:cNvSpPr txBox="1"/>
            <p:nvPr/>
          </p:nvSpPr>
          <p:spPr>
            <a:xfrm>
              <a:off x="583679" y="2287350"/>
              <a:ext cx="1011203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400" b="1" dirty="0"/>
                <a:t>Conclusion &amp; Reflection</a:t>
              </a:r>
              <a:endParaRPr lang="zh-CN" altLang="en-US" sz="4400" b="1" dirty="0"/>
            </a:p>
          </p:txBody>
        </p:sp>
        <p:sp>
          <p:nvSpPr>
            <p:cNvPr id="6" name="Text Placeholder 24"/>
            <p:cNvSpPr txBox="1"/>
            <p:nvPr/>
          </p:nvSpPr>
          <p:spPr>
            <a:xfrm>
              <a:off x="1880949" y="3040727"/>
              <a:ext cx="7517490" cy="736239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endParaRPr lang="en-US" sz="1400" b="1" dirty="0">
                <a:solidFill>
                  <a:schemeClr val="bg1">
                    <a:lumMod val="50000"/>
                  </a:schemeClr>
                </a:solidFill>
                <a:latin typeface="Signika Negative" pitchFamily="2" charset="0"/>
              </a:endParaRPr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4214754" y="1752601"/>
              <a:ext cx="2849880" cy="49955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</a:rPr>
                <a:t>PART 4</a:t>
              </a:r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2703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>
          <a:xfrm>
            <a:off x="6644640" y="1522095"/>
            <a:ext cx="5379720" cy="3813810"/>
            <a:chOff x="5699760" y="2194560"/>
            <a:chExt cx="5379720" cy="3813810"/>
          </a:xfrm>
        </p:grpSpPr>
        <p:sp>
          <p:nvSpPr>
            <p:cNvPr id="3" name="矩形 2"/>
            <p:cNvSpPr/>
            <p:nvPr/>
          </p:nvSpPr>
          <p:spPr>
            <a:xfrm>
              <a:off x="6385560" y="2217420"/>
              <a:ext cx="4693920" cy="640080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5600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chemeClr val="tx1"/>
                  </a:solidFill>
                </a:rPr>
                <a:t>Introduction</a:t>
              </a:r>
              <a:endParaRPr lang="zh-CN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5699760" y="2194560"/>
              <a:ext cx="685800" cy="68580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1">
              <a:schemeClr val="accent5"/>
            </a:lnRef>
            <a:fillRef idx="1001">
              <a:schemeClr val="dk2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>
                  <a:solidFill>
                    <a:schemeClr val="bg1"/>
                  </a:solidFill>
                </a:rPr>
                <a:t>1</a:t>
              </a:r>
              <a:endParaRPr lang="zh-CN" altLang="en-US" sz="2400" b="1">
                <a:solidFill>
                  <a:schemeClr val="bg1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6385560" y="3243348"/>
              <a:ext cx="4693920" cy="640080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5600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chemeClr val="tx1"/>
                  </a:solidFill>
                </a:rPr>
                <a:t>Primary Design</a:t>
              </a:r>
              <a:endParaRPr lang="zh-CN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5699760" y="3220488"/>
              <a:ext cx="685800" cy="68580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1">
              <a:schemeClr val="accent5"/>
            </a:lnRef>
            <a:fillRef idx="1001">
              <a:schemeClr val="dk2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>
                  <a:solidFill>
                    <a:schemeClr val="bg1"/>
                  </a:solidFill>
                </a:rPr>
                <a:t>2</a:t>
              </a:r>
              <a:endParaRPr lang="zh-CN" altLang="en-US" sz="2400" b="1">
                <a:solidFill>
                  <a:schemeClr val="bg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6385560" y="4314996"/>
              <a:ext cx="4693920" cy="640080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5600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chemeClr val="tx1"/>
                  </a:solidFill>
                </a:rPr>
                <a:t>Improvement Design </a:t>
              </a:r>
              <a:endParaRPr lang="zh-CN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5699760" y="4292136"/>
              <a:ext cx="685800" cy="68580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1">
              <a:schemeClr val="accent5"/>
            </a:lnRef>
            <a:fillRef idx="1001">
              <a:schemeClr val="dk2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>
                  <a:solidFill>
                    <a:schemeClr val="bg1"/>
                  </a:solidFill>
                </a:rPr>
                <a:t>3</a:t>
              </a:r>
              <a:endParaRPr lang="zh-CN" altLang="en-US" sz="2400" b="1">
                <a:solidFill>
                  <a:schemeClr val="bg1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6385560" y="5345430"/>
              <a:ext cx="4693920" cy="640080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5600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chemeClr val="tx1"/>
                  </a:solidFill>
                </a:rPr>
                <a:t>Conclusion &amp; Reflection  </a:t>
              </a:r>
              <a:endParaRPr lang="zh-CN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5699760" y="5322570"/>
              <a:ext cx="685800" cy="68580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1">
              <a:schemeClr val="accent5"/>
            </a:lnRef>
            <a:fillRef idx="1001">
              <a:schemeClr val="dk2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>
                  <a:solidFill>
                    <a:schemeClr val="bg1"/>
                  </a:solidFill>
                </a:rPr>
                <a:t>4</a:t>
              </a:r>
              <a:endParaRPr lang="zh-CN" altLang="en-US" sz="2400" b="1">
                <a:solidFill>
                  <a:schemeClr val="bg1"/>
                </a:solidFill>
              </a:endParaRP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2744600" y="1495013"/>
            <a:ext cx="1661993" cy="386798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algn="ctr"/>
            <a:r>
              <a:rPr lang="en-US" altLang="zh-CN" sz="9600">
                <a:solidFill>
                  <a:schemeClr val="tx1">
                    <a:lumMod val="75000"/>
                    <a:lumOff val="25000"/>
                  </a:schemeClr>
                </a:solidFill>
              </a:rPr>
              <a:t>INDEX</a:t>
            </a:r>
            <a:endParaRPr lang="zh-CN" altLang="en-US" sz="96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Conclusion &amp; Reflection</a:t>
            </a:r>
            <a:endParaRPr lang="ko-KR" alt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3509E8-EDB3-4BFB-9C63-B01D176D4351}" type="slidenum"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微软雅黑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ko-KR" altLang="en-US" sz="10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微软雅黑"/>
              <a:cs typeface="+mn-cs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9E72F77-16B8-4E16-BEA0-4ECF6955E6A1}"/>
              </a:ext>
            </a:extLst>
          </p:cNvPr>
          <p:cNvSpPr txBox="1"/>
          <p:nvPr/>
        </p:nvSpPr>
        <p:spPr>
          <a:xfrm>
            <a:off x="363008" y="4669834"/>
            <a:ext cx="10889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dirty="0">
                <a:cs typeface="Calibri" panose="020F0502020204030204" pitchFamily="34" charset="0"/>
              </a:rPr>
              <a:t>5.Our program is still simple, we can add more functions and make the interface more beautiful.</a:t>
            </a:r>
            <a:endParaRPr lang="zh-CN" altLang="zh-CN" dirty="0">
              <a:cs typeface="Calibri" panose="020F050202020403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63013" y="1461461"/>
            <a:ext cx="103204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cs typeface="Calibri" panose="020F0502020204030204" pitchFamily="34" charset="0"/>
              </a:rPr>
              <a:t>1.Through the program, we are familiar with the functions and grammars of the computer. </a:t>
            </a:r>
            <a:endParaRPr lang="zh-CN" altLang="zh-CN" dirty="0">
              <a:cs typeface="Calibri" panose="020F0502020204030204" pitchFamily="34" charset="0"/>
            </a:endParaRPr>
          </a:p>
          <a:p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363009" y="2107792"/>
            <a:ext cx="103204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dirty="0">
                <a:cs typeface="Calibri" panose="020F0502020204030204" pitchFamily="34" charset="0"/>
              </a:rPr>
              <a:t>2.Learning how to design an integrated program ourselves rather than the single function practice.</a:t>
            </a:r>
            <a:endParaRPr lang="zh-CN" altLang="zh-CN" dirty="0">
              <a:cs typeface="Calibri" panose="020F050202020403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63008" y="3054139"/>
            <a:ext cx="103204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dirty="0">
                <a:cs typeface="Calibri" panose="020F0502020204030204" pitchFamily="34" charset="0"/>
              </a:rPr>
              <a:t>3.When we face the problems, we find books and look through the internet by which we know how to learn more knowledge.</a:t>
            </a:r>
            <a:endParaRPr lang="zh-CN" altLang="zh-CN" dirty="0">
              <a:cs typeface="Calibri" panose="020F050202020403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63008" y="4000486"/>
            <a:ext cx="10320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dirty="0">
                <a:cs typeface="Calibri" panose="020F0502020204030204" pitchFamily="34" charset="0"/>
              </a:rPr>
              <a:t>4.When we correct our program, we see more bugs and we know how to correct it.</a:t>
            </a:r>
            <a:endParaRPr lang="zh-CN" altLang="zh-CN" dirty="0"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9454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ext Placeholder 1"/>
          <p:cNvSpPr txBox="1"/>
          <p:nvPr/>
        </p:nvSpPr>
        <p:spPr>
          <a:xfrm>
            <a:off x="1331643" y="1635646"/>
            <a:ext cx="2951748" cy="582916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600" b="1">
                <a:solidFill>
                  <a:schemeClr val="accent1"/>
                </a:solidFill>
              </a:rPr>
              <a:t>THANK YOU</a:t>
            </a:r>
            <a:endParaRPr lang="ko-KR" altLang="en-US" sz="3600" b="1">
              <a:solidFill>
                <a:schemeClr val="accent1"/>
              </a:solidFill>
            </a:endParaRPr>
          </a:p>
        </p:txBody>
      </p:sp>
      <p:cxnSp>
        <p:nvCxnSpPr>
          <p:cNvPr id="11" name="Straight Connector 3"/>
          <p:cNvCxnSpPr/>
          <p:nvPr/>
        </p:nvCxnSpPr>
        <p:spPr>
          <a:xfrm>
            <a:off x="1432005" y="2224448"/>
            <a:ext cx="379717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4"/>
          <p:cNvGrpSpPr/>
          <p:nvPr/>
        </p:nvGrpSpPr>
        <p:grpSpPr>
          <a:xfrm>
            <a:off x="1432005" y="1082279"/>
            <a:ext cx="469497" cy="453931"/>
            <a:chOff x="1101969" y="1465385"/>
            <a:chExt cx="679206" cy="567843"/>
          </a:xfrm>
          <a:solidFill>
            <a:schemeClr val="accent1"/>
          </a:solidFill>
        </p:grpSpPr>
        <p:sp>
          <p:nvSpPr>
            <p:cNvPr id="13" name="Rectangle 5"/>
            <p:cNvSpPr/>
            <p:nvPr/>
          </p:nvSpPr>
          <p:spPr>
            <a:xfrm>
              <a:off x="1101969" y="1465385"/>
              <a:ext cx="269631" cy="5678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14" name="Rectangle 6"/>
            <p:cNvSpPr/>
            <p:nvPr/>
          </p:nvSpPr>
          <p:spPr>
            <a:xfrm>
              <a:off x="1473444" y="1465385"/>
              <a:ext cx="117231" cy="56784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15" name="Rectangle 7"/>
            <p:cNvSpPr/>
            <p:nvPr/>
          </p:nvSpPr>
          <p:spPr>
            <a:xfrm>
              <a:off x="1663944" y="1465385"/>
              <a:ext cx="117231" cy="56784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>
                <a:solidFill>
                  <a:schemeClr val="accent1"/>
                </a:solidFill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1039985" y="2667001"/>
            <a:ext cx="10112030" cy="2024365"/>
            <a:chOff x="583679" y="1752601"/>
            <a:chExt cx="10112030" cy="2024365"/>
          </a:xfrm>
        </p:grpSpPr>
        <p:sp>
          <p:nvSpPr>
            <p:cNvPr id="5" name="文本框 4"/>
            <p:cNvSpPr txBox="1"/>
            <p:nvPr/>
          </p:nvSpPr>
          <p:spPr>
            <a:xfrm>
              <a:off x="583679" y="2287350"/>
              <a:ext cx="1011203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400" b="1" dirty="0"/>
                <a:t>Introduction</a:t>
              </a:r>
              <a:endParaRPr lang="zh-CN" altLang="en-US" sz="4400" b="1" dirty="0"/>
            </a:p>
          </p:txBody>
        </p:sp>
        <p:sp>
          <p:nvSpPr>
            <p:cNvPr id="6" name="Text Placeholder 24"/>
            <p:cNvSpPr txBox="1"/>
            <p:nvPr/>
          </p:nvSpPr>
          <p:spPr>
            <a:xfrm>
              <a:off x="1880949" y="3040727"/>
              <a:ext cx="7517490" cy="736239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600" dirty="0"/>
                <a:t>Brief Introduction for the Rules</a:t>
              </a:r>
              <a:endParaRPr lang="ko-KR" altLang="en-US" sz="1600" dirty="0"/>
            </a:p>
            <a:p>
              <a:pPr algn="ctr"/>
              <a:r>
                <a:rPr lang="en-US" altLang="ko-KR" sz="1600" dirty="0"/>
                <a:t>The Game Loop</a:t>
              </a:r>
            </a:p>
            <a:p>
              <a:pPr algn="ctr"/>
              <a:r>
                <a:rPr lang="en-US" altLang="ko-KR" sz="1600" dirty="0"/>
                <a:t>The Whole Design </a:t>
              </a:r>
            </a:p>
            <a:p>
              <a:pPr algn="ctr"/>
              <a:r>
                <a:rPr lang="en-US" altLang="ko-KR" sz="1600" dirty="0"/>
                <a:t>The Analysis of the Main Operation</a:t>
              </a:r>
            </a:p>
            <a:p>
              <a:pPr algn="ctr"/>
              <a:r>
                <a:rPr lang="en-US" altLang="ko-KR" sz="1600" dirty="0"/>
                <a:t>The Tasks Distribution in Group Members</a:t>
              </a:r>
            </a:p>
            <a:p>
              <a:pPr marL="0" indent="0" algn="ctr">
                <a:buNone/>
              </a:pPr>
              <a:endParaRPr lang="ko-KR" altLang="en-US" sz="1600" dirty="0">
                <a:latin typeface="Calibri" panose="020F0502020204030204" pitchFamily="34" charset="0"/>
              </a:endParaRPr>
            </a:p>
            <a:p>
              <a:pPr algn="ctr"/>
              <a:endParaRPr lang="ko-KR" altLang="en-US" sz="1600" dirty="0">
                <a:latin typeface="Calibri" panose="020F0502020204030204" pitchFamily="34" charset="0"/>
              </a:endParaRPr>
            </a:p>
            <a:p>
              <a:pPr algn="ctr"/>
              <a:endParaRPr lang="ko-KR" altLang="en-US" sz="1600" dirty="0">
                <a:latin typeface="Calibri" panose="020F0502020204030204" pitchFamily="34" charset="0"/>
              </a:endParaRPr>
            </a:p>
            <a:p>
              <a:pPr algn="ctr"/>
              <a:endParaRPr lang="en-US" altLang="ko-KR" sz="1600" dirty="0">
                <a:latin typeface="Calibri" panose="020F0502020204030204" pitchFamily="34" charset="0"/>
              </a:endParaRPr>
            </a:p>
            <a:p>
              <a:pPr algn="ctr"/>
              <a:endParaRPr lang="ko-KR" altLang="en-US" sz="1600" dirty="0">
                <a:latin typeface="Calibri" panose="020F0502020204030204" pitchFamily="34" charset="0"/>
              </a:endParaRPr>
            </a:p>
            <a:p>
              <a:pPr marL="0" indent="0" algn="ctr">
                <a:buNone/>
              </a:pPr>
              <a:endParaRPr lang="en-US" sz="1400" b="1" dirty="0">
                <a:solidFill>
                  <a:schemeClr val="bg1">
                    <a:lumMod val="50000"/>
                  </a:schemeClr>
                </a:solidFill>
                <a:latin typeface="Signika Negative" pitchFamily="2" charset="0"/>
              </a:endParaRPr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4214754" y="1752601"/>
              <a:ext cx="2849880" cy="49955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</a:rPr>
                <a:t>PART 1</a:t>
              </a:r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Introduction</a:t>
            </a:r>
            <a:endParaRPr lang="ko-KR" alt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B</a:t>
            </a:r>
            <a:r>
              <a:rPr lang="en-US" altLang="ko-KR" dirty="0">
                <a:latin typeface="Calibri" panose="020F0502020204030204" pitchFamily="34" charset="0"/>
              </a:rPr>
              <a:t>rief Introduction for the Rules</a:t>
            </a:r>
            <a:endParaRPr lang="ko-KR" altLang="en-US" dirty="0">
              <a:latin typeface="Calibri" panose="020F0502020204030204" pitchFamily="34" charset="0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09E8-EDB3-4BFB-9C63-B01D176D4351}" type="slidenum">
              <a:rPr lang="ko-KR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4</a:t>
            </a:fld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450371" y="2165320"/>
            <a:ext cx="10287399" cy="3651459"/>
            <a:chOff x="450371" y="1470970"/>
            <a:chExt cx="10287399" cy="3651459"/>
          </a:xfrm>
        </p:grpSpPr>
        <p:sp>
          <p:nvSpPr>
            <p:cNvPr id="5" name="文本框 4"/>
            <p:cNvSpPr txBox="1"/>
            <p:nvPr/>
          </p:nvSpPr>
          <p:spPr>
            <a:xfrm>
              <a:off x="450371" y="3800288"/>
              <a:ext cx="10287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4. If the board is full and no more moves are available, the game ends.</a:t>
              </a:r>
              <a:endParaRPr lang="zh-CN" altLang="en-US" dirty="0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450375" y="1470970"/>
              <a:ext cx="102873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1. Initially, we have 1 number on the board whose positions are randomized.</a:t>
              </a:r>
              <a:endParaRPr lang="zh-CN" altLang="en-US" dirty="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450372" y="2159209"/>
              <a:ext cx="1028739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2. When numbers are moved towards one of 4 directions, a pair of the same number on the same row or column will be merged and summed up.</a:t>
              </a:r>
              <a:endParaRPr lang="zh-CN" altLang="en-US" dirty="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450371" y="3119825"/>
              <a:ext cx="102873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3. In the mean time, a new number will be added, which can be 2 or 4.</a:t>
              </a:r>
              <a:endParaRPr lang="zh-CN" altLang="en-US" dirty="0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450371" y="4476098"/>
              <a:ext cx="1028739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5. Moreover</a:t>
              </a:r>
              <a:r>
                <a:rPr lang="zh-CN" altLang="en-US" dirty="0"/>
                <a:t>，</a:t>
              </a:r>
              <a:r>
                <a:rPr lang="en-US" altLang="zh-CN" dirty="0"/>
                <a:t>our group designs more operations to make the game more interesting, which will be mentioned later.  </a:t>
              </a:r>
              <a:endParaRPr lang="zh-CN" altLang="en-US" dirty="0"/>
            </a:p>
          </p:txBody>
        </p:sp>
      </p:grpSp>
      <p:sp>
        <p:nvSpPr>
          <p:cNvPr id="22" name="文本框 21"/>
          <p:cNvSpPr txBox="1"/>
          <p:nvPr/>
        </p:nvSpPr>
        <p:spPr>
          <a:xfrm>
            <a:off x="450374" y="1472030"/>
            <a:ext cx="3450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Basic rules for the game: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Introduction</a:t>
            </a:r>
            <a:endParaRPr lang="ko-KR" alt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The Game Loop</a:t>
            </a:r>
            <a:endParaRPr lang="ko-KR" altLang="en-US" dirty="0">
              <a:latin typeface="Calibri" panose="020F0502020204030204" pitchFamily="34" charset="0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09E8-EDB3-4BFB-9C63-B01D176D4351}" type="slidenum">
              <a:rPr lang="ko-KR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5</a:t>
            </a:fld>
            <a:endParaRPr lang="ko-KR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50376" y="1491119"/>
            <a:ext cx="7044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 game loop: (the</a:t>
            </a:r>
            <a:r>
              <a:rPr lang="zh-CN" altLang="en-US" dirty="0"/>
              <a:t> </a:t>
            </a:r>
            <a:r>
              <a:rPr lang="en-US" altLang="zh-CN" dirty="0"/>
              <a:t>graph can help to understand)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944957" y="2212091"/>
            <a:ext cx="1608462" cy="885645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Game starts</a:t>
            </a:r>
            <a:endParaRPr lang="zh-CN" altLang="en-US" dirty="0"/>
          </a:p>
        </p:txBody>
      </p:sp>
      <p:cxnSp>
        <p:nvCxnSpPr>
          <p:cNvPr id="8" name="直接箭头连接符 7"/>
          <p:cNvCxnSpPr>
            <a:cxnSpLocks/>
          </p:cNvCxnSpPr>
          <p:nvPr/>
        </p:nvCxnSpPr>
        <p:spPr>
          <a:xfrm>
            <a:off x="2553419" y="2660663"/>
            <a:ext cx="5520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矩形: 圆角 8"/>
          <p:cNvSpPr/>
          <p:nvPr/>
        </p:nvSpPr>
        <p:spPr>
          <a:xfrm>
            <a:off x="3120960" y="2217840"/>
            <a:ext cx="2081842" cy="885645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Put one number on the board</a:t>
            </a:r>
            <a:endParaRPr lang="zh-CN" altLang="en-US" dirty="0"/>
          </a:p>
        </p:txBody>
      </p:sp>
      <p:cxnSp>
        <p:nvCxnSpPr>
          <p:cNvPr id="11" name="直接箭头连接符 10"/>
          <p:cNvCxnSpPr>
            <a:cxnSpLocks/>
          </p:cNvCxnSpPr>
          <p:nvPr/>
        </p:nvCxnSpPr>
        <p:spPr>
          <a:xfrm>
            <a:off x="5202802" y="2654913"/>
            <a:ext cx="5675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矩形: 圆角 32"/>
          <p:cNvSpPr/>
          <p:nvPr/>
        </p:nvSpPr>
        <p:spPr>
          <a:xfrm>
            <a:off x="5770343" y="2212091"/>
            <a:ext cx="2478657" cy="885645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Move up/down/left/right</a:t>
            </a:r>
            <a:endParaRPr lang="zh-CN" altLang="en-US" dirty="0"/>
          </a:p>
        </p:txBody>
      </p:sp>
      <p:sp>
        <p:nvSpPr>
          <p:cNvPr id="59" name="流程图: 决策 58"/>
          <p:cNvSpPr/>
          <p:nvPr/>
        </p:nvSpPr>
        <p:spPr>
          <a:xfrm>
            <a:off x="8483008" y="3998593"/>
            <a:ext cx="2856912" cy="1547003"/>
          </a:xfrm>
          <a:prstGeom prst="flowChartDecisi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Board unchanged</a:t>
            </a:r>
            <a:endParaRPr lang="zh-CN" altLang="en-US" dirty="0"/>
          </a:p>
        </p:txBody>
      </p:sp>
      <p:sp>
        <p:nvSpPr>
          <p:cNvPr id="62" name="文本框 61"/>
          <p:cNvSpPr txBox="1"/>
          <p:nvPr/>
        </p:nvSpPr>
        <p:spPr>
          <a:xfrm>
            <a:off x="1701801" y="4398698"/>
            <a:ext cx="515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</a:t>
            </a:r>
            <a:endParaRPr lang="zh-CN" altLang="en-US" dirty="0"/>
          </a:p>
        </p:txBody>
      </p:sp>
      <p:sp>
        <p:nvSpPr>
          <p:cNvPr id="63" name="流程图: 决策 62"/>
          <p:cNvSpPr/>
          <p:nvPr/>
        </p:nvSpPr>
        <p:spPr>
          <a:xfrm>
            <a:off x="5547772" y="3994529"/>
            <a:ext cx="2550842" cy="1547003"/>
          </a:xfrm>
          <a:prstGeom prst="flowChartDecisi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Empty slots exist</a:t>
            </a:r>
            <a:endParaRPr lang="zh-CN" altLang="en-US" dirty="0"/>
          </a:p>
        </p:txBody>
      </p:sp>
      <p:cxnSp>
        <p:nvCxnSpPr>
          <p:cNvPr id="66" name="直接箭头连接符 65"/>
          <p:cNvCxnSpPr>
            <a:cxnSpLocks/>
          </p:cNvCxnSpPr>
          <p:nvPr/>
        </p:nvCxnSpPr>
        <p:spPr>
          <a:xfrm>
            <a:off x="11339919" y="2654913"/>
            <a:ext cx="0" cy="2113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流程图: 决策 68"/>
          <p:cNvSpPr/>
          <p:nvPr/>
        </p:nvSpPr>
        <p:spPr>
          <a:xfrm>
            <a:off x="2156604" y="3998593"/>
            <a:ext cx="3001992" cy="1547003"/>
          </a:xfrm>
          <a:prstGeom prst="flowChartDecisi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Next moves available</a:t>
            </a:r>
            <a:endParaRPr lang="zh-CN" altLang="en-US" dirty="0"/>
          </a:p>
        </p:txBody>
      </p:sp>
      <p:sp>
        <p:nvSpPr>
          <p:cNvPr id="71" name="矩形: 圆角 70"/>
          <p:cNvSpPr/>
          <p:nvPr/>
        </p:nvSpPr>
        <p:spPr>
          <a:xfrm>
            <a:off x="850335" y="4329271"/>
            <a:ext cx="917094" cy="885645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Game ends</a:t>
            </a:r>
            <a:endParaRPr lang="zh-CN" altLang="en-US" dirty="0"/>
          </a:p>
        </p:txBody>
      </p:sp>
      <p:cxnSp>
        <p:nvCxnSpPr>
          <p:cNvPr id="73" name="直接箭头连接符 72"/>
          <p:cNvCxnSpPr>
            <a:cxnSpLocks/>
            <a:endCxn id="63" idx="3"/>
          </p:cNvCxnSpPr>
          <p:nvPr/>
        </p:nvCxnSpPr>
        <p:spPr>
          <a:xfrm flipH="1">
            <a:off x="8098614" y="4768031"/>
            <a:ext cx="3843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>
            <a:cxnSpLocks/>
            <a:endCxn id="69" idx="3"/>
          </p:cNvCxnSpPr>
          <p:nvPr/>
        </p:nvCxnSpPr>
        <p:spPr>
          <a:xfrm flipH="1">
            <a:off x="5158596" y="4772094"/>
            <a:ext cx="38917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>
            <a:cxnSpLocks/>
            <a:endCxn id="71" idx="3"/>
          </p:cNvCxnSpPr>
          <p:nvPr/>
        </p:nvCxnSpPr>
        <p:spPr>
          <a:xfrm flipH="1" flipV="1">
            <a:off x="1767429" y="4772094"/>
            <a:ext cx="389176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文本框 91"/>
          <p:cNvSpPr txBox="1"/>
          <p:nvPr/>
        </p:nvSpPr>
        <p:spPr>
          <a:xfrm>
            <a:off x="8112466" y="4395409"/>
            <a:ext cx="515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</a:t>
            </a:r>
            <a:endParaRPr lang="zh-CN" altLang="en-US" dirty="0"/>
          </a:p>
        </p:txBody>
      </p:sp>
      <p:sp>
        <p:nvSpPr>
          <p:cNvPr id="93" name="文本框 92"/>
          <p:cNvSpPr txBox="1"/>
          <p:nvPr/>
        </p:nvSpPr>
        <p:spPr>
          <a:xfrm>
            <a:off x="5095360" y="4382745"/>
            <a:ext cx="515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</a:t>
            </a:r>
            <a:endParaRPr lang="zh-CN" altLang="en-US" dirty="0"/>
          </a:p>
        </p:txBody>
      </p:sp>
      <p:cxnSp>
        <p:nvCxnSpPr>
          <p:cNvPr id="95" name="直接箭头连接符 94"/>
          <p:cNvCxnSpPr>
            <a:stCxn id="63" idx="0"/>
          </p:cNvCxnSpPr>
          <p:nvPr/>
        </p:nvCxnSpPr>
        <p:spPr>
          <a:xfrm flipV="1">
            <a:off x="6823193" y="3097736"/>
            <a:ext cx="0" cy="896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>
            <a:cxnSpLocks/>
          </p:cNvCxnSpPr>
          <p:nvPr/>
        </p:nvCxnSpPr>
        <p:spPr>
          <a:xfrm flipH="1">
            <a:off x="6829117" y="3449376"/>
            <a:ext cx="30823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直接连接符 108"/>
          <p:cNvCxnSpPr>
            <a:stCxn id="59" idx="0"/>
          </p:cNvCxnSpPr>
          <p:nvPr/>
        </p:nvCxnSpPr>
        <p:spPr>
          <a:xfrm flipV="1">
            <a:off x="9911464" y="3449376"/>
            <a:ext cx="0" cy="5492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直接连接符 109"/>
          <p:cNvCxnSpPr/>
          <p:nvPr/>
        </p:nvCxnSpPr>
        <p:spPr>
          <a:xfrm flipV="1">
            <a:off x="3657600" y="3449376"/>
            <a:ext cx="0" cy="5492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直接箭头连接符 111"/>
          <p:cNvCxnSpPr/>
          <p:nvPr/>
        </p:nvCxnSpPr>
        <p:spPr>
          <a:xfrm>
            <a:off x="3657600" y="3449376"/>
            <a:ext cx="31655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文本框 113"/>
          <p:cNvSpPr txBox="1"/>
          <p:nvPr/>
        </p:nvSpPr>
        <p:spPr>
          <a:xfrm>
            <a:off x="6829117" y="3572397"/>
            <a:ext cx="577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Yes</a:t>
            </a:r>
            <a:endParaRPr lang="zh-CN" altLang="en-US" dirty="0"/>
          </a:p>
        </p:txBody>
      </p:sp>
      <p:sp>
        <p:nvSpPr>
          <p:cNvPr id="115" name="文本框 114"/>
          <p:cNvSpPr txBox="1"/>
          <p:nvPr/>
        </p:nvSpPr>
        <p:spPr>
          <a:xfrm>
            <a:off x="9897132" y="3572397"/>
            <a:ext cx="577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Yes</a:t>
            </a:r>
            <a:endParaRPr lang="zh-CN" altLang="en-US" dirty="0"/>
          </a:p>
        </p:txBody>
      </p:sp>
      <p:sp>
        <p:nvSpPr>
          <p:cNvPr id="116" name="文本框 115"/>
          <p:cNvSpPr txBox="1"/>
          <p:nvPr/>
        </p:nvSpPr>
        <p:spPr>
          <a:xfrm>
            <a:off x="3650435" y="3572397"/>
            <a:ext cx="577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Yes</a:t>
            </a:r>
            <a:endParaRPr lang="zh-CN" altLang="en-US" dirty="0"/>
          </a:p>
        </p:txBody>
      </p:sp>
      <p:sp>
        <p:nvSpPr>
          <p:cNvPr id="117" name="矩形: 圆角 116"/>
          <p:cNvSpPr/>
          <p:nvPr/>
        </p:nvSpPr>
        <p:spPr>
          <a:xfrm>
            <a:off x="8744689" y="2212091"/>
            <a:ext cx="2099124" cy="885645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Create one random</a:t>
            </a:r>
            <a:r>
              <a:rPr lang="zh-CN" altLang="en-US" dirty="0"/>
              <a:t> </a:t>
            </a:r>
            <a:r>
              <a:rPr lang="en-US" altLang="zh-CN" dirty="0"/>
              <a:t>number</a:t>
            </a:r>
          </a:p>
        </p:txBody>
      </p:sp>
      <p:cxnSp>
        <p:nvCxnSpPr>
          <p:cNvPr id="118" name="直接箭头连接符 117"/>
          <p:cNvCxnSpPr>
            <a:cxnSpLocks/>
            <a:endCxn id="117" idx="1"/>
          </p:cNvCxnSpPr>
          <p:nvPr/>
        </p:nvCxnSpPr>
        <p:spPr>
          <a:xfrm>
            <a:off x="8249000" y="2654913"/>
            <a:ext cx="49568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直接连接符 121"/>
          <p:cNvCxnSpPr>
            <a:stCxn id="117" idx="3"/>
          </p:cNvCxnSpPr>
          <p:nvPr/>
        </p:nvCxnSpPr>
        <p:spPr>
          <a:xfrm flipV="1">
            <a:off x="10843813" y="2654913"/>
            <a:ext cx="496106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Introduction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The Whole Design</a:t>
            </a:r>
            <a:endParaRPr lang="ko-KR" altLang="en-US" dirty="0">
              <a:latin typeface="Calibri" panose="020F0502020204030204" pitchFamily="34" charset="0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09E8-EDB3-4BFB-9C63-B01D176D4351}" type="slidenum">
              <a:rPr lang="ko-KR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6</a:t>
            </a:fld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50375" y="2041994"/>
            <a:ext cx="10287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 We decide on one two-dimensional array(4*4) and one auxiliary array as the main tool.</a:t>
            </a:r>
            <a:endParaRPr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450375" y="2601719"/>
            <a:ext cx="5986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 The functions that we need to use:</a:t>
            </a:r>
          </a:p>
        </p:txBody>
      </p:sp>
      <p:sp>
        <p:nvSpPr>
          <p:cNvPr id="31" name="矩形 30"/>
          <p:cNvSpPr/>
          <p:nvPr/>
        </p:nvSpPr>
        <p:spPr>
          <a:xfrm>
            <a:off x="450375" y="3161444"/>
            <a:ext cx="99225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game_interface</a:t>
            </a:r>
            <a:r>
              <a:rPr lang="en-US" altLang="zh-CN" dirty="0"/>
              <a:t>(): to print the game interface</a:t>
            </a:r>
          </a:p>
          <a:p>
            <a:r>
              <a:rPr lang="en-US" altLang="zh-CN" dirty="0" err="1"/>
              <a:t>create_random</a:t>
            </a:r>
            <a:r>
              <a:rPr lang="en-US" altLang="zh-CN" dirty="0"/>
              <a:t>(): to create a random number after one movement if empty slot exists</a:t>
            </a:r>
          </a:p>
          <a:p>
            <a:r>
              <a:rPr lang="en-US" altLang="zh-CN" dirty="0" err="1"/>
              <a:t>basic_fun</a:t>
            </a:r>
            <a:r>
              <a:rPr lang="en-US" altLang="zh-CN" dirty="0"/>
              <a:t>(): to achieve the basic operation that will be mention later</a:t>
            </a:r>
            <a:endParaRPr lang="zh-CN" altLang="en-US" dirty="0"/>
          </a:p>
          <a:p>
            <a:r>
              <a:rPr lang="en-US" altLang="zh-CN" dirty="0" err="1"/>
              <a:t>judge_fun</a:t>
            </a:r>
            <a:r>
              <a:rPr lang="en-US" altLang="zh-CN" dirty="0"/>
              <a:t>(): to judge whether the game ends 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0375" y="1482269"/>
            <a:ext cx="2312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Primary Design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0375" y="4552166"/>
            <a:ext cx="9825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3.In the main function, we use the while statement and switch statement to transform the operation in keyboard into the change of the board.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9040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Introduction</a:t>
            </a:r>
            <a:endParaRPr lang="ko-KR" alt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T</a:t>
            </a:r>
            <a:r>
              <a:rPr lang="en-US" altLang="ko-KR" dirty="0">
                <a:latin typeface="Calibri" panose="020F0502020204030204" pitchFamily="34" charset="0"/>
              </a:rPr>
              <a:t>he Whole </a:t>
            </a:r>
            <a:r>
              <a:rPr lang="en-US" altLang="ko-KR" dirty="0"/>
              <a:t>D</a:t>
            </a:r>
            <a:r>
              <a:rPr lang="en-US" altLang="ko-KR" dirty="0">
                <a:latin typeface="Calibri" panose="020F0502020204030204" pitchFamily="34" charset="0"/>
              </a:rPr>
              <a:t>esign </a:t>
            </a:r>
            <a:endParaRPr lang="ko-KR" altLang="en-US" dirty="0">
              <a:latin typeface="Calibri" panose="020F0502020204030204" pitchFamily="34" charset="0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09E8-EDB3-4BFB-9C63-B01D176D4351}" type="slidenum">
              <a:rPr lang="ko-KR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7</a:t>
            </a:fld>
            <a:endParaRPr lang="ko-KR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0375" y="2120378"/>
            <a:ext cx="10481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 To increase the interest of the game, we design more functions to achieve “save”, ”load” and “</a:t>
            </a:r>
            <a:r>
              <a:rPr lang="en-US" altLang="zh-CN" dirty="0" err="1"/>
              <a:t>regret”operations</a:t>
            </a:r>
            <a:r>
              <a:rPr lang="en-US" altLang="zh-CN" dirty="0"/>
              <a:t>. And we want to make the game continue when player wins.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0375" y="3075367"/>
            <a:ext cx="8858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 we use structure array and pointer to replace two-dimensional array and auxiliary array. 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50375" y="4030356"/>
            <a:ext cx="88582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3. The functions that we add:</a:t>
            </a:r>
          </a:p>
          <a:p>
            <a:endParaRPr lang="en-US" altLang="zh-CN" dirty="0"/>
          </a:p>
          <a:p>
            <a:r>
              <a:rPr lang="en-US" altLang="zh-CN" dirty="0"/>
              <a:t>save(): to save the current 16 numbers</a:t>
            </a:r>
            <a:br>
              <a:rPr lang="en-US" altLang="zh-CN" dirty="0"/>
            </a:br>
            <a:r>
              <a:rPr lang="en-US" altLang="zh-CN" dirty="0"/>
              <a:t>load(): to load the last game record that has been saved</a:t>
            </a:r>
            <a:br>
              <a:rPr lang="en-US" altLang="zh-CN" dirty="0"/>
            </a:br>
            <a:r>
              <a:rPr lang="en-US" altLang="zh-CN" dirty="0"/>
              <a:t>regret(): to withdraw the last step if the “regret time” is bigger than zero</a:t>
            </a:r>
          </a:p>
          <a:p>
            <a:r>
              <a:rPr lang="en-US" altLang="zh-CN" dirty="0"/>
              <a:t>initialization():to initialize the structure array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0376" y="1442388"/>
            <a:ext cx="2784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Improvement Design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50375" y="5908674"/>
            <a:ext cx="8241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4. We text our project with the help of debug.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4600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Introduction</a:t>
            </a:r>
            <a:endParaRPr lang="ko-KR" alt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The Analysis of the Main Operation</a:t>
            </a:r>
            <a:endParaRPr lang="ko-KR" altLang="en-US" dirty="0">
              <a:latin typeface="Calibri" panose="020F0502020204030204" pitchFamily="34" charset="0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09E8-EDB3-4BFB-9C63-B01D176D4351}" type="slidenum">
              <a:rPr lang="ko-KR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8</a:t>
            </a:fld>
            <a:endParaRPr lang="ko-KR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50375" y="1446182"/>
            <a:ext cx="102873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Of course, the primary operation in the game is to achieve the change of the board When numbers are moved towards one of 4 directions.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50375" y="2404965"/>
            <a:ext cx="10287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For instance, we will take one row to break down the operations:</a:t>
            </a:r>
            <a:endParaRPr lang="zh-CN" altLang="en-US" dirty="0"/>
          </a:p>
        </p:txBody>
      </p:sp>
      <p:grpSp>
        <p:nvGrpSpPr>
          <p:cNvPr id="11" name="组合 10"/>
          <p:cNvGrpSpPr/>
          <p:nvPr/>
        </p:nvGrpSpPr>
        <p:grpSpPr>
          <a:xfrm>
            <a:off x="450375" y="3857374"/>
            <a:ext cx="2530416" cy="465827"/>
            <a:chOff x="1075426" y="4359215"/>
            <a:chExt cx="2530416" cy="465827"/>
          </a:xfrm>
        </p:grpSpPr>
        <p:sp>
          <p:nvSpPr>
            <p:cNvPr id="10" name="矩形 9"/>
            <p:cNvSpPr/>
            <p:nvPr/>
          </p:nvSpPr>
          <p:spPr>
            <a:xfrm>
              <a:off x="1075426" y="4359215"/>
              <a:ext cx="632604" cy="465827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103" name="矩形 102"/>
            <p:cNvSpPr/>
            <p:nvPr/>
          </p:nvSpPr>
          <p:spPr>
            <a:xfrm>
              <a:off x="1708030" y="4359215"/>
              <a:ext cx="632604" cy="465827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104" name="矩形 103"/>
            <p:cNvSpPr/>
            <p:nvPr/>
          </p:nvSpPr>
          <p:spPr>
            <a:xfrm>
              <a:off x="2340634" y="4359215"/>
              <a:ext cx="632604" cy="465827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105" name="矩形 104"/>
            <p:cNvSpPr/>
            <p:nvPr/>
          </p:nvSpPr>
          <p:spPr>
            <a:xfrm>
              <a:off x="2973238" y="4359215"/>
              <a:ext cx="632604" cy="465827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8</a:t>
              </a:r>
              <a:endParaRPr lang="zh-CN" altLang="en-US" dirty="0"/>
            </a:p>
          </p:txBody>
        </p:sp>
      </p:grpSp>
      <p:grpSp>
        <p:nvGrpSpPr>
          <p:cNvPr id="106" name="组合 105"/>
          <p:cNvGrpSpPr/>
          <p:nvPr/>
        </p:nvGrpSpPr>
        <p:grpSpPr>
          <a:xfrm>
            <a:off x="7081215" y="3857372"/>
            <a:ext cx="2530416" cy="465827"/>
            <a:chOff x="1075426" y="4359215"/>
            <a:chExt cx="2530416" cy="465827"/>
          </a:xfrm>
        </p:grpSpPr>
        <p:sp>
          <p:nvSpPr>
            <p:cNvPr id="107" name="矩形 106"/>
            <p:cNvSpPr/>
            <p:nvPr/>
          </p:nvSpPr>
          <p:spPr>
            <a:xfrm>
              <a:off x="1075426" y="4359215"/>
              <a:ext cx="632604" cy="465827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108" name="矩形 107"/>
            <p:cNvSpPr/>
            <p:nvPr/>
          </p:nvSpPr>
          <p:spPr>
            <a:xfrm>
              <a:off x="1708030" y="4359215"/>
              <a:ext cx="632604" cy="465827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109" name="矩形 108"/>
            <p:cNvSpPr/>
            <p:nvPr/>
          </p:nvSpPr>
          <p:spPr>
            <a:xfrm>
              <a:off x="2340634" y="4359215"/>
              <a:ext cx="632604" cy="465827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110" name="矩形 109"/>
            <p:cNvSpPr/>
            <p:nvPr/>
          </p:nvSpPr>
          <p:spPr>
            <a:xfrm>
              <a:off x="2973238" y="4359215"/>
              <a:ext cx="632604" cy="465827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8</a:t>
              </a:r>
              <a:endParaRPr lang="zh-CN" altLang="en-US" dirty="0"/>
            </a:p>
          </p:txBody>
        </p:sp>
      </p:grpSp>
      <p:grpSp>
        <p:nvGrpSpPr>
          <p:cNvPr id="111" name="组合 110"/>
          <p:cNvGrpSpPr/>
          <p:nvPr/>
        </p:nvGrpSpPr>
        <p:grpSpPr>
          <a:xfrm>
            <a:off x="3765795" y="3857373"/>
            <a:ext cx="2530416" cy="465827"/>
            <a:chOff x="1075426" y="4359215"/>
            <a:chExt cx="2530416" cy="465827"/>
          </a:xfrm>
        </p:grpSpPr>
        <p:sp>
          <p:nvSpPr>
            <p:cNvPr id="112" name="矩形 111"/>
            <p:cNvSpPr/>
            <p:nvPr/>
          </p:nvSpPr>
          <p:spPr>
            <a:xfrm>
              <a:off x="1075426" y="4359215"/>
              <a:ext cx="632604" cy="465827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113" name="矩形 112"/>
            <p:cNvSpPr/>
            <p:nvPr/>
          </p:nvSpPr>
          <p:spPr>
            <a:xfrm>
              <a:off x="1708030" y="4359215"/>
              <a:ext cx="632604" cy="465827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114" name="矩形 113"/>
            <p:cNvSpPr/>
            <p:nvPr/>
          </p:nvSpPr>
          <p:spPr>
            <a:xfrm>
              <a:off x="2340634" y="4359215"/>
              <a:ext cx="632604" cy="465827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115" name="矩形 114"/>
            <p:cNvSpPr/>
            <p:nvPr/>
          </p:nvSpPr>
          <p:spPr>
            <a:xfrm>
              <a:off x="2973238" y="4359215"/>
              <a:ext cx="632604" cy="465827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8</a:t>
              </a:r>
              <a:endParaRPr lang="zh-CN" altLang="en-US" dirty="0"/>
            </a:p>
          </p:txBody>
        </p:sp>
      </p:grpSp>
      <p:cxnSp>
        <p:nvCxnSpPr>
          <p:cNvPr id="13" name="直接箭头连接符 12"/>
          <p:cNvCxnSpPr>
            <a:stCxn id="105" idx="3"/>
            <a:endCxn id="112" idx="1"/>
          </p:cNvCxnSpPr>
          <p:nvPr/>
        </p:nvCxnSpPr>
        <p:spPr>
          <a:xfrm flipV="1">
            <a:off x="2980791" y="4090287"/>
            <a:ext cx="78500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直接箭头连接符 115"/>
          <p:cNvCxnSpPr/>
          <p:nvPr/>
        </p:nvCxnSpPr>
        <p:spPr>
          <a:xfrm flipV="1">
            <a:off x="6293700" y="4090284"/>
            <a:ext cx="78500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7" name="组合 116"/>
          <p:cNvGrpSpPr/>
          <p:nvPr/>
        </p:nvGrpSpPr>
        <p:grpSpPr>
          <a:xfrm>
            <a:off x="450375" y="3086749"/>
            <a:ext cx="2530416" cy="465827"/>
            <a:chOff x="1075426" y="4359215"/>
            <a:chExt cx="2530416" cy="465827"/>
          </a:xfrm>
        </p:grpSpPr>
        <p:sp>
          <p:nvSpPr>
            <p:cNvPr id="118" name="矩形 117"/>
            <p:cNvSpPr/>
            <p:nvPr/>
          </p:nvSpPr>
          <p:spPr>
            <a:xfrm>
              <a:off x="1075426" y="4359215"/>
              <a:ext cx="632604" cy="465827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119" name="矩形 118"/>
            <p:cNvSpPr/>
            <p:nvPr/>
          </p:nvSpPr>
          <p:spPr>
            <a:xfrm>
              <a:off x="1708030" y="4359215"/>
              <a:ext cx="632604" cy="465827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120" name="矩形 119"/>
            <p:cNvSpPr/>
            <p:nvPr/>
          </p:nvSpPr>
          <p:spPr>
            <a:xfrm>
              <a:off x="2340634" y="4359215"/>
              <a:ext cx="632604" cy="465827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121" name="矩形 120"/>
            <p:cNvSpPr/>
            <p:nvPr/>
          </p:nvSpPr>
          <p:spPr>
            <a:xfrm>
              <a:off x="2973238" y="4359215"/>
              <a:ext cx="632604" cy="465827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8</a:t>
              </a:r>
              <a:endParaRPr lang="zh-CN" altLang="en-US" dirty="0"/>
            </a:p>
          </p:txBody>
        </p:sp>
      </p:grpSp>
      <p:grpSp>
        <p:nvGrpSpPr>
          <p:cNvPr id="122" name="组合 121"/>
          <p:cNvGrpSpPr/>
          <p:nvPr/>
        </p:nvGrpSpPr>
        <p:grpSpPr>
          <a:xfrm>
            <a:off x="4429664" y="3086749"/>
            <a:ext cx="2530416" cy="465827"/>
            <a:chOff x="1075426" y="4359215"/>
            <a:chExt cx="2530416" cy="465827"/>
          </a:xfrm>
        </p:grpSpPr>
        <p:sp>
          <p:nvSpPr>
            <p:cNvPr id="123" name="矩形 122"/>
            <p:cNvSpPr/>
            <p:nvPr/>
          </p:nvSpPr>
          <p:spPr>
            <a:xfrm>
              <a:off x="1075426" y="4359215"/>
              <a:ext cx="632604" cy="465827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124" name="矩形 123"/>
            <p:cNvSpPr/>
            <p:nvPr/>
          </p:nvSpPr>
          <p:spPr>
            <a:xfrm>
              <a:off x="1708030" y="4359215"/>
              <a:ext cx="632604" cy="465827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125" name="矩形 124"/>
            <p:cNvSpPr/>
            <p:nvPr/>
          </p:nvSpPr>
          <p:spPr>
            <a:xfrm>
              <a:off x="2340634" y="4359215"/>
              <a:ext cx="632604" cy="465827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126" name="矩形 125"/>
            <p:cNvSpPr/>
            <p:nvPr/>
          </p:nvSpPr>
          <p:spPr>
            <a:xfrm>
              <a:off x="2973238" y="4359215"/>
              <a:ext cx="632604" cy="465827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8</a:t>
              </a:r>
              <a:endParaRPr lang="zh-CN" altLang="en-US" dirty="0"/>
            </a:p>
          </p:txBody>
        </p:sp>
      </p:grpSp>
      <p:cxnSp>
        <p:nvCxnSpPr>
          <p:cNvPr id="127" name="直接箭头连接符 126"/>
          <p:cNvCxnSpPr>
            <a:cxnSpLocks/>
            <a:endCxn id="123" idx="1"/>
          </p:cNvCxnSpPr>
          <p:nvPr/>
        </p:nvCxnSpPr>
        <p:spPr>
          <a:xfrm flipV="1">
            <a:off x="2983302" y="3319663"/>
            <a:ext cx="1446362" cy="4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2980791" y="2910109"/>
            <a:ext cx="1414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Move right</a:t>
            </a:r>
            <a:endParaRPr lang="zh-CN" altLang="en-US" dirty="0"/>
          </a:p>
        </p:txBody>
      </p:sp>
      <p:grpSp>
        <p:nvGrpSpPr>
          <p:cNvPr id="128" name="组合 127"/>
          <p:cNvGrpSpPr/>
          <p:nvPr/>
        </p:nvGrpSpPr>
        <p:grpSpPr>
          <a:xfrm>
            <a:off x="450375" y="4668217"/>
            <a:ext cx="2530416" cy="465827"/>
            <a:chOff x="1075426" y="4359215"/>
            <a:chExt cx="2530416" cy="465827"/>
          </a:xfrm>
        </p:grpSpPr>
        <p:sp>
          <p:nvSpPr>
            <p:cNvPr id="129" name="矩形 128"/>
            <p:cNvSpPr/>
            <p:nvPr/>
          </p:nvSpPr>
          <p:spPr>
            <a:xfrm>
              <a:off x="1075426" y="4359215"/>
              <a:ext cx="632604" cy="465827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130" name="矩形 129"/>
            <p:cNvSpPr/>
            <p:nvPr/>
          </p:nvSpPr>
          <p:spPr>
            <a:xfrm>
              <a:off x="1708030" y="4359215"/>
              <a:ext cx="632604" cy="465827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131" name="矩形 130"/>
            <p:cNvSpPr/>
            <p:nvPr/>
          </p:nvSpPr>
          <p:spPr>
            <a:xfrm>
              <a:off x="2340634" y="4359215"/>
              <a:ext cx="632604" cy="465827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132" name="矩形 131"/>
            <p:cNvSpPr/>
            <p:nvPr/>
          </p:nvSpPr>
          <p:spPr>
            <a:xfrm>
              <a:off x="2973238" y="4359215"/>
              <a:ext cx="632604" cy="465827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</p:grpSp>
      <p:grpSp>
        <p:nvGrpSpPr>
          <p:cNvPr id="133" name="组合 132"/>
          <p:cNvGrpSpPr/>
          <p:nvPr/>
        </p:nvGrpSpPr>
        <p:grpSpPr>
          <a:xfrm>
            <a:off x="4429664" y="4668217"/>
            <a:ext cx="2530416" cy="465827"/>
            <a:chOff x="1075426" y="4359215"/>
            <a:chExt cx="2530416" cy="465827"/>
          </a:xfrm>
        </p:grpSpPr>
        <p:sp>
          <p:nvSpPr>
            <p:cNvPr id="134" name="矩形 133"/>
            <p:cNvSpPr/>
            <p:nvPr/>
          </p:nvSpPr>
          <p:spPr>
            <a:xfrm>
              <a:off x="1075426" y="4359215"/>
              <a:ext cx="632604" cy="465827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135" name="矩形 134"/>
            <p:cNvSpPr/>
            <p:nvPr/>
          </p:nvSpPr>
          <p:spPr>
            <a:xfrm>
              <a:off x="1708030" y="4359215"/>
              <a:ext cx="632604" cy="465827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136" name="矩形 135"/>
            <p:cNvSpPr/>
            <p:nvPr/>
          </p:nvSpPr>
          <p:spPr>
            <a:xfrm>
              <a:off x="2340634" y="4359215"/>
              <a:ext cx="632604" cy="465827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137" name="矩形 136"/>
            <p:cNvSpPr/>
            <p:nvPr/>
          </p:nvSpPr>
          <p:spPr>
            <a:xfrm>
              <a:off x="2973238" y="4359215"/>
              <a:ext cx="632604" cy="465827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8</a:t>
              </a:r>
              <a:endParaRPr lang="zh-CN" altLang="en-US" dirty="0"/>
            </a:p>
          </p:txBody>
        </p:sp>
      </p:grpSp>
      <p:cxnSp>
        <p:nvCxnSpPr>
          <p:cNvPr id="138" name="直接箭头连接符 137"/>
          <p:cNvCxnSpPr>
            <a:cxnSpLocks/>
            <a:endCxn id="134" idx="1"/>
          </p:cNvCxnSpPr>
          <p:nvPr/>
        </p:nvCxnSpPr>
        <p:spPr>
          <a:xfrm flipV="1">
            <a:off x="2983302" y="4901131"/>
            <a:ext cx="1446362" cy="4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" name="文本框 138"/>
          <p:cNvSpPr txBox="1"/>
          <p:nvPr/>
        </p:nvSpPr>
        <p:spPr>
          <a:xfrm>
            <a:off x="2980791" y="4491577"/>
            <a:ext cx="1414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Move right</a:t>
            </a:r>
            <a:endParaRPr lang="zh-CN" altLang="en-US" dirty="0"/>
          </a:p>
        </p:txBody>
      </p:sp>
      <p:grpSp>
        <p:nvGrpSpPr>
          <p:cNvPr id="140" name="组合 139"/>
          <p:cNvGrpSpPr/>
          <p:nvPr/>
        </p:nvGrpSpPr>
        <p:grpSpPr>
          <a:xfrm>
            <a:off x="450375" y="5479061"/>
            <a:ext cx="2530416" cy="465827"/>
            <a:chOff x="1075426" y="4359215"/>
            <a:chExt cx="2530416" cy="465827"/>
          </a:xfrm>
        </p:grpSpPr>
        <p:sp>
          <p:nvSpPr>
            <p:cNvPr id="141" name="矩形 140"/>
            <p:cNvSpPr/>
            <p:nvPr/>
          </p:nvSpPr>
          <p:spPr>
            <a:xfrm>
              <a:off x="1075426" y="4359215"/>
              <a:ext cx="632604" cy="465827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142" name="矩形 141"/>
            <p:cNvSpPr/>
            <p:nvPr/>
          </p:nvSpPr>
          <p:spPr>
            <a:xfrm>
              <a:off x="1708030" y="4359215"/>
              <a:ext cx="632604" cy="465827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143" name="矩形 142"/>
            <p:cNvSpPr/>
            <p:nvPr/>
          </p:nvSpPr>
          <p:spPr>
            <a:xfrm>
              <a:off x="2340634" y="4359215"/>
              <a:ext cx="632604" cy="465827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144" name="矩形 143"/>
            <p:cNvSpPr/>
            <p:nvPr/>
          </p:nvSpPr>
          <p:spPr>
            <a:xfrm>
              <a:off x="2973238" y="4359215"/>
              <a:ext cx="632604" cy="465827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</p:grpSp>
      <p:grpSp>
        <p:nvGrpSpPr>
          <p:cNvPr id="145" name="组合 144"/>
          <p:cNvGrpSpPr/>
          <p:nvPr/>
        </p:nvGrpSpPr>
        <p:grpSpPr>
          <a:xfrm>
            <a:off x="7081215" y="5479059"/>
            <a:ext cx="2530416" cy="465827"/>
            <a:chOff x="1075426" y="4359215"/>
            <a:chExt cx="2530416" cy="465827"/>
          </a:xfrm>
        </p:grpSpPr>
        <p:sp>
          <p:nvSpPr>
            <p:cNvPr id="146" name="矩形 145"/>
            <p:cNvSpPr/>
            <p:nvPr/>
          </p:nvSpPr>
          <p:spPr>
            <a:xfrm>
              <a:off x="1075426" y="4359215"/>
              <a:ext cx="632604" cy="465827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147" name="矩形 146"/>
            <p:cNvSpPr/>
            <p:nvPr/>
          </p:nvSpPr>
          <p:spPr>
            <a:xfrm>
              <a:off x="1708030" y="4359215"/>
              <a:ext cx="632604" cy="465827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148" name="矩形 147"/>
            <p:cNvSpPr/>
            <p:nvPr/>
          </p:nvSpPr>
          <p:spPr>
            <a:xfrm>
              <a:off x="2340634" y="4359215"/>
              <a:ext cx="632604" cy="465827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149" name="矩形 148"/>
            <p:cNvSpPr/>
            <p:nvPr/>
          </p:nvSpPr>
          <p:spPr>
            <a:xfrm>
              <a:off x="2973238" y="4359215"/>
              <a:ext cx="632604" cy="465827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8</a:t>
              </a:r>
              <a:endParaRPr lang="zh-CN" altLang="en-US" dirty="0"/>
            </a:p>
          </p:txBody>
        </p:sp>
      </p:grpSp>
      <p:grpSp>
        <p:nvGrpSpPr>
          <p:cNvPr id="150" name="组合 149"/>
          <p:cNvGrpSpPr/>
          <p:nvPr/>
        </p:nvGrpSpPr>
        <p:grpSpPr>
          <a:xfrm>
            <a:off x="3765795" y="5479060"/>
            <a:ext cx="2530416" cy="465827"/>
            <a:chOff x="1075426" y="4359215"/>
            <a:chExt cx="2530416" cy="465827"/>
          </a:xfrm>
        </p:grpSpPr>
        <p:sp>
          <p:nvSpPr>
            <p:cNvPr id="151" name="矩形 150"/>
            <p:cNvSpPr/>
            <p:nvPr/>
          </p:nvSpPr>
          <p:spPr>
            <a:xfrm>
              <a:off x="1075426" y="4359215"/>
              <a:ext cx="632604" cy="465827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152" name="矩形 151"/>
            <p:cNvSpPr/>
            <p:nvPr/>
          </p:nvSpPr>
          <p:spPr>
            <a:xfrm>
              <a:off x="1708030" y="4359215"/>
              <a:ext cx="632604" cy="465827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153" name="矩形 152"/>
            <p:cNvSpPr/>
            <p:nvPr/>
          </p:nvSpPr>
          <p:spPr>
            <a:xfrm>
              <a:off x="2340634" y="4359215"/>
              <a:ext cx="632604" cy="465827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154" name="矩形 153"/>
            <p:cNvSpPr/>
            <p:nvPr/>
          </p:nvSpPr>
          <p:spPr>
            <a:xfrm>
              <a:off x="2973238" y="4359215"/>
              <a:ext cx="632604" cy="465827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8</a:t>
              </a:r>
              <a:endParaRPr lang="zh-CN" altLang="en-US" dirty="0"/>
            </a:p>
          </p:txBody>
        </p:sp>
      </p:grpSp>
      <p:cxnSp>
        <p:nvCxnSpPr>
          <p:cNvPr id="155" name="直接箭头连接符 154"/>
          <p:cNvCxnSpPr>
            <a:stCxn id="144" idx="3"/>
            <a:endCxn id="151" idx="1"/>
          </p:cNvCxnSpPr>
          <p:nvPr/>
        </p:nvCxnSpPr>
        <p:spPr>
          <a:xfrm flipV="1">
            <a:off x="2980791" y="5711974"/>
            <a:ext cx="78500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直接箭头连接符 155"/>
          <p:cNvCxnSpPr/>
          <p:nvPr/>
        </p:nvCxnSpPr>
        <p:spPr>
          <a:xfrm flipV="1">
            <a:off x="6293700" y="5711971"/>
            <a:ext cx="78500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>
            <a:off x="3219637" y="3688999"/>
            <a:ext cx="304800" cy="28483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08" name="椭圆 207"/>
          <p:cNvSpPr/>
          <p:nvPr/>
        </p:nvSpPr>
        <p:spPr>
          <a:xfrm>
            <a:off x="6491378" y="5296423"/>
            <a:ext cx="304800" cy="28483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09" name="椭圆 208"/>
          <p:cNvSpPr/>
          <p:nvPr/>
        </p:nvSpPr>
        <p:spPr>
          <a:xfrm>
            <a:off x="6462280" y="3684366"/>
            <a:ext cx="304800" cy="28483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10" name="椭圆 209"/>
          <p:cNvSpPr/>
          <p:nvPr/>
        </p:nvSpPr>
        <p:spPr>
          <a:xfrm>
            <a:off x="3219637" y="5296423"/>
            <a:ext cx="304800" cy="28483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11" name="椭圆 210"/>
          <p:cNvSpPr/>
          <p:nvPr/>
        </p:nvSpPr>
        <p:spPr>
          <a:xfrm>
            <a:off x="8194023" y="2447215"/>
            <a:ext cx="304800" cy="28483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8498822" y="2404965"/>
            <a:ext cx="3452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Operation 1: eliminate zero </a:t>
            </a:r>
            <a:endParaRPr lang="zh-CN" altLang="en-US" dirty="0"/>
          </a:p>
        </p:txBody>
      </p:sp>
      <p:sp>
        <p:nvSpPr>
          <p:cNvPr id="213" name="椭圆 212"/>
          <p:cNvSpPr/>
          <p:nvPr/>
        </p:nvSpPr>
        <p:spPr>
          <a:xfrm>
            <a:off x="8194023" y="2906589"/>
            <a:ext cx="304800" cy="28483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14" name="文本框 213"/>
          <p:cNvSpPr txBox="1"/>
          <p:nvPr/>
        </p:nvSpPr>
        <p:spPr>
          <a:xfrm>
            <a:off x="8498823" y="2878292"/>
            <a:ext cx="3295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Operation 2: combine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Introduction</a:t>
            </a:r>
            <a:endParaRPr lang="ko-KR" alt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The Tasks Distribution in Group Members</a:t>
            </a:r>
            <a:endParaRPr lang="ko-KR" altLang="en-US" dirty="0">
              <a:latin typeface="Calibri" panose="020F0502020204030204" pitchFamily="34" charset="0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09E8-EDB3-4BFB-9C63-B01D176D4351}" type="slidenum">
              <a:rPr lang="ko-KR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9</a:t>
            </a:fld>
            <a:endParaRPr lang="ko-KR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50374" y="1314020"/>
            <a:ext cx="1028739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Group leader: </a:t>
            </a:r>
            <a:r>
              <a:rPr lang="en-US" altLang="zh-CN" dirty="0" err="1"/>
              <a:t>Peiqi</a:t>
            </a:r>
            <a:r>
              <a:rPr lang="en-US" altLang="zh-CN" dirty="0"/>
              <a:t> Chen (major in math) 33160131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Design the main function (1/2)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Test the project to find and rectify the bug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Add more functions (save, load, regret) and make the game continue when player wins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Write the second version of the project with structure array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50374" y="2971638"/>
            <a:ext cx="102873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Group member: </a:t>
            </a:r>
            <a:r>
              <a:rPr lang="en-US" altLang="zh-CN" dirty="0" err="1"/>
              <a:t>Jianqiao</a:t>
            </a:r>
            <a:r>
              <a:rPr lang="en-US" altLang="zh-CN" dirty="0"/>
              <a:t> Zhang (major in math</a:t>
            </a:r>
            <a:r>
              <a:rPr lang="en-US" altLang="zh-CN"/>
              <a:t>) 31161203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Find out solution in the book/Internet for the problems we faced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Design the main function (1/2)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Design the basic function (eliminate zero and combination)</a:t>
            </a:r>
            <a:r>
              <a:rPr lang="zh-CN" altLang="en-US" dirty="0"/>
              <a:t>（</a:t>
            </a:r>
            <a:r>
              <a:rPr lang="en-US" altLang="zh-CN" dirty="0"/>
              <a:t>1/2</a:t>
            </a:r>
            <a:r>
              <a:rPr lang="zh-CN" altLang="en-US" dirty="0"/>
              <a:t>）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50373" y="4352257"/>
            <a:ext cx="102873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Group member: </a:t>
            </a:r>
            <a:r>
              <a:rPr lang="en-US" altLang="zh-CN" dirty="0" err="1"/>
              <a:t>Kaiwen</a:t>
            </a:r>
            <a:r>
              <a:rPr lang="en-US" altLang="zh-CN" dirty="0"/>
              <a:t> Zhao (major in math) 31160820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Design the </a:t>
            </a:r>
            <a:r>
              <a:rPr lang="en-US" altLang="zh-CN" dirty="0" err="1"/>
              <a:t>game_interface</a:t>
            </a:r>
            <a:r>
              <a:rPr lang="en-US" altLang="zh-CN" dirty="0"/>
              <a:t>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Design the </a:t>
            </a:r>
            <a:r>
              <a:rPr lang="en-US" altLang="zh-CN" dirty="0" err="1"/>
              <a:t>create_random</a:t>
            </a:r>
            <a:r>
              <a:rPr lang="en-US" altLang="zh-CN" dirty="0"/>
              <a:t> function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50373" y="5455877"/>
            <a:ext cx="111365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Group member: </a:t>
            </a:r>
            <a:r>
              <a:rPr lang="en-US" altLang="zh-CN" dirty="0" err="1"/>
              <a:t>Liangting</a:t>
            </a:r>
            <a:r>
              <a:rPr lang="en-US" altLang="zh-CN" dirty="0"/>
              <a:t> Ye (major in physics) 32160901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Design the </a:t>
            </a:r>
            <a:r>
              <a:rPr lang="en-US" altLang="zh-CN" dirty="0" err="1"/>
              <a:t>judge_fun</a:t>
            </a:r>
            <a:r>
              <a:rPr lang="en-US" altLang="zh-CN" dirty="0"/>
              <a:t> function (including judge_1_fun function and judge_2_fun function)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Design the basic function (eliminate zero and combination)</a:t>
            </a:r>
            <a:r>
              <a:rPr lang="zh-CN" altLang="en-US" dirty="0"/>
              <a:t>（</a:t>
            </a:r>
            <a:r>
              <a:rPr lang="en-US" altLang="zh-CN" dirty="0"/>
              <a:t>1/2</a:t>
            </a:r>
            <a:r>
              <a:rPr lang="zh-CN" altLang="en-US" dirty="0"/>
              <a:t>）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Check and combine the separated parts together to make the whole statement consistent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046">
      <a:dk1>
        <a:srgbClr val="000000"/>
      </a:dk1>
      <a:lt1>
        <a:srgbClr val="FFFFFF"/>
      </a:lt1>
      <a:dk2>
        <a:srgbClr val="5E5E5E"/>
      </a:dk2>
      <a:lt2>
        <a:srgbClr val="DDDDDD"/>
      </a:lt2>
      <a:accent1>
        <a:srgbClr val="0063BE"/>
      </a:accent1>
      <a:accent2>
        <a:srgbClr val="0178D9"/>
      </a:accent2>
      <a:accent3>
        <a:srgbClr val="3688F7"/>
      </a:accent3>
      <a:accent4>
        <a:srgbClr val="47A1FE"/>
      </a:accent4>
      <a:accent5>
        <a:srgbClr val="6EB8FF"/>
      </a:accent5>
      <a:accent6>
        <a:srgbClr val="9FD2FF"/>
      </a:accent6>
      <a:hlink>
        <a:srgbClr val="F59E00"/>
      </a:hlink>
      <a:folHlink>
        <a:srgbClr val="B2B2B2"/>
      </a:folHlink>
    </a:clrScheme>
    <a:fontScheme name="微软雅黑">
      <a:majorFont>
        <a:latin typeface="微软雅黑"/>
        <a:ea typeface="Microsoft YaHei UI"/>
        <a:cs typeface=""/>
      </a:majorFont>
      <a:minorFont>
        <a:latin typeface="微软雅黑"/>
        <a:ea typeface="Microsoft YaHei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1941</TotalTime>
  <Words>1362</Words>
  <Application>Microsoft Office PowerPoint</Application>
  <PresentationFormat>宽屏</PresentationFormat>
  <Paragraphs>362</Paragraphs>
  <Slides>21</Slides>
  <Notes>14</Notes>
  <HiddenSlides>0</HiddenSlides>
  <MMClips>1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0" baseType="lpstr">
      <vt:lpstr>맑은 고딕</vt:lpstr>
      <vt:lpstr>Microsoft YaHei UI</vt:lpstr>
      <vt:lpstr>Signika Negative</vt:lpstr>
      <vt:lpstr>宋体</vt:lpstr>
      <vt:lpstr>微软雅黑</vt:lpstr>
      <vt:lpstr>Arial</vt:lpstr>
      <vt:lpstr>Calibri</vt:lpstr>
      <vt:lpstr>Tahoma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18672</dc:creator>
  <cp:lastModifiedBy>18672552240@163.com</cp:lastModifiedBy>
  <cp:revision>302</cp:revision>
  <dcterms:created xsi:type="dcterms:W3CDTF">2015-12-24T07:33:00Z</dcterms:created>
  <dcterms:modified xsi:type="dcterms:W3CDTF">2017-06-22T13:57:09Z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2052-10.1.0.6490</vt:lpwstr>
  </property>
</Properties>
</file>