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89" r:id="rId2"/>
  </p:sldMasterIdLst>
  <p:notesMasterIdLst>
    <p:notesMasterId r:id="rId22"/>
  </p:notesMasterIdLst>
  <p:sldIdLst>
    <p:sldId id="421" r:id="rId3"/>
    <p:sldId id="429" r:id="rId4"/>
    <p:sldId id="422" r:id="rId5"/>
    <p:sldId id="294" r:id="rId6"/>
    <p:sldId id="446" r:id="rId7"/>
    <p:sldId id="447" r:id="rId8"/>
    <p:sldId id="434" r:id="rId9"/>
    <p:sldId id="435" r:id="rId10"/>
    <p:sldId id="426" r:id="rId11"/>
    <p:sldId id="425" r:id="rId12"/>
    <p:sldId id="449" r:id="rId13"/>
    <p:sldId id="439" r:id="rId14"/>
    <p:sldId id="436" r:id="rId15"/>
    <p:sldId id="441" r:id="rId16"/>
    <p:sldId id="337" r:id="rId17"/>
    <p:sldId id="438" r:id="rId18"/>
    <p:sldId id="437" r:id="rId19"/>
    <p:sldId id="448" r:id="rId20"/>
    <p:sldId id="443"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60D"/>
    <a:srgbClr val="FAF0D2"/>
    <a:srgbClr val="FFFFFF"/>
    <a:srgbClr val="D9D9D9"/>
    <a:srgbClr val="5AC8AD"/>
    <a:srgbClr val="16856B"/>
    <a:srgbClr val="117A68"/>
    <a:srgbClr val="0E6254"/>
    <a:srgbClr val="28967B"/>
    <a:srgbClr val="4094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94637"/>
  </p:normalViewPr>
  <p:slideViewPr>
    <p:cSldViewPr snapToGrid="0">
      <p:cViewPr varScale="1">
        <p:scale>
          <a:sx n="63" d="100"/>
          <a:sy n="63" d="100"/>
        </p:scale>
        <p:origin x="58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等线" pitchFamily="2" charset="-122"/>
                <a:ea typeface="等线"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等线" pitchFamily="2" charset="-122"/>
                <a:ea typeface="等线" pitchFamily="2" charset="-122"/>
              </a:defRPr>
            </a:lvl1pPr>
          </a:lstStyle>
          <a:p>
            <a:pPr>
              <a:defRPr/>
            </a:pPr>
            <a:fld id="{FDDFD52B-EA8C-431E-A4F0-37E758CCB8BB}" type="datetimeFigureOut">
              <a:rPr lang="zh-CN" altLang="en-US"/>
              <a:pPr>
                <a:defRPr/>
              </a:pPr>
              <a:t>2021/7/9</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等线" pitchFamily="2" charset="-122"/>
                <a:ea typeface="等线"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等线" pitchFamily="2" charset="-122"/>
                <a:ea typeface="等线" pitchFamily="2" charset="-122"/>
              </a:defRPr>
            </a:lvl1pPr>
          </a:lstStyle>
          <a:p>
            <a:pPr>
              <a:defRPr/>
            </a:pPr>
            <a:fld id="{45E0B53C-16D9-49D8-BFDC-C10B08B0FD5E}" type="slidenum">
              <a:rPr lang="zh-CN" altLang="en-US"/>
              <a:pPr>
                <a:defRPr/>
              </a:pPr>
              <a:t>‹#›</a:t>
            </a:fld>
            <a:endParaRPr lang="zh-CN" altLang="en-US"/>
          </a:p>
        </p:txBody>
      </p:sp>
    </p:spTree>
    <p:extLst>
      <p:ext uri="{BB962C8B-B14F-4D97-AF65-F5344CB8AC3E}">
        <p14:creationId xmlns:p14="http://schemas.microsoft.com/office/powerpoint/2010/main" val="20040726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1pPr>
    <a:lvl2pPr marL="4572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2pPr>
    <a:lvl3pPr marL="9144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3pPr>
    <a:lvl4pPr marL="13716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4pPr>
    <a:lvl5pPr marL="1828800" algn="l" rtl="0" eaLnBrk="0" fontAlgn="base" hangingPunct="0">
      <a:spcBef>
        <a:spcPct val="30000"/>
      </a:spcBef>
      <a:spcAft>
        <a:spcPct val="0"/>
      </a:spcAft>
      <a:defRPr sz="1200" kern="1200">
        <a:solidFill>
          <a:schemeClr val="tx1"/>
        </a:solidFill>
        <a:latin typeface="等线" pitchFamily="2" charset="-122"/>
        <a:ea typeface="等线"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b="1">
              <a:latin typeface="Arial" panose="020B0604020202020204" pitchFamily="34" charset="0"/>
              <a:ea typeface="微软雅黑" panose="020B0503020204020204" pitchFamily="34" charset="-122"/>
              <a:sym typeface="Arial" panose="020B0604020202020204" pitchFamily="34" charset="0"/>
            </a:endParaRPr>
          </a:p>
        </p:txBody>
      </p:sp>
      <p:sp>
        <p:nvSpPr>
          <p:cNvPr id="819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79B0B32-82D4-4F14-BB85-C7191CA9EEBB}" type="slidenum">
              <a:rPr lang="zh-CN" altLang="en-US" sz="1200">
                <a:latin typeface="等线" pitchFamily="2" charset="-122"/>
                <a:ea typeface="等线" pitchFamily="2" charset="-122"/>
              </a:rPr>
              <a:pPr algn="r" eaLnBrk="1" hangingPunct="1"/>
              <a:t>4</a:t>
            </a:fld>
            <a:endParaRPr lang="zh-CN" altLang="en-US" sz="1200">
              <a:latin typeface="等线" pitchFamily="2" charset="-122"/>
              <a:ea typeface="等线" pitchFamily="2" charset="-122"/>
            </a:endParaRPr>
          </a:p>
        </p:txBody>
      </p:sp>
    </p:spTree>
    <p:extLst>
      <p:ext uri="{BB962C8B-B14F-4D97-AF65-F5344CB8AC3E}">
        <p14:creationId xmlns:p14="http://schemas.microsoft.com/office/powerpoint/2010/main" val="2748689577"/>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17</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876918120"/>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18</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2805362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19</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13249221"/>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245378549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a:p>
            <a:pPr eaLnBrk="1" hangingPunct="1">
              <a:spcBef>
                <a:spcPct val="0"/>
              </a:spcBef>
            </a:pPr>
            <a:endParaRPr lang="zh-CN" altLang="en-US" dirty="0"/>
          </a:p>
        </p:txBody>
      </p:sp>
      <p:sp>
        <p:nvSpPr>
          <p:cNvPr id="3174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38F52DC1-FCBA-4BF2-B788-0836042F434B}"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74352192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5565543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12</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5143201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22968888"/>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14</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129514796"/>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EBEFCB92-616A-4CAB-8BAA-80C8BC55AB93}" type="slidenum">
              <a:rPr lang="zh-CN" altLang="en-US" sz="1200">
                <a:latin typeface="等线" pitchFamily="2" charset="-122"/>
                <a:ea typeface="等线" pitchFamily="2" charset="-122"/>
              </a:rPr>
              <a:pPr algn="r" eaLnBrk="1" hangingPunct="1"/>
              <a:t>15</a:t>
            </a:fld>
            <a:endParaRPr lang="zh-CN" altLang="en-US" sz="1200">
              <a:latin typeface="等线" pitchFamily="2" charset="-122"/>
              <a:ea typeface="等线" pitchFamily="2" charset="-122"/>
            </a:endParaRPr>
          </a:p>
        </p:txBody>
      </p:sp>
    </p:spTree>
    <p:extLst>
      <p:ext uri="{BB962C8B-B14F-4D97-AF65-F5344CB8AC3E}">
        <p14:creationId xmlns:p14="http://schemas.microsoft.com/office/powerpoint/2010/main" val="3163745761"/>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BEFCB92-616A-4CAB-8BAA-80C8BC55AB93}" type="slidenum">
              <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16</a:t>
            </a:fld>
            <a:endParaRPr kumimoji="0" lang="zh-CN" altLang="en-US" sz="1200" b="0" i="0" u="none" strike="noStrike" kern="1200" cap="none" spc="0" normalizeH="0" baseline="0" noProof="0">
              <a:ln>
                <a:noFill/>
              </a:ln>
              <a:solidFill>
                <a:srgbClr val="000000"/>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339464274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477505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527310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6225610"/>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3FDB5F02-E5EC-413F-B109-5F2900CEA1D3}" type="datetimeFigureOut">
              <a:rPr lang="zh-CN" altLang="en-US"/>
              <a:pPr>
                <a:defRPr/>
              </a:pPr>
              <a:t>2021/7/9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D5A3135-A25A-44CA-B5CE-34F3C544FF52}" type="slidenum">
              <a:rPr lang="zh-CN" altLang="en-US"/>
              <a:pPr>
                <a:defRPr/>
              </a:pPr>
              <a:t>‹#›</a:t>
            </a:fld>
            <a:endParaRPr lang="zh-CN" altLang="en-US"/>
          </a:p>
        </p:txBody>
      </p:sp>
    </p:spTree>
    <p:extLst>
      <p:ext uri="{BB962C8B-B14F-4D97-AF65-F5344CB8AC3E}">
        <p14:creationId xmlns:p14="http://schemas.microsoft.com/office/powerpoint/2010/main" val="259536400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1CE501B8-4C17-4FF4-8D09-76FE56468662}" type="datetimeFigureOut">
              <a:rPr lang="zh-CN" altLang="en-US"/>
              <a:pPr>
                <a:defRPr/>
              </a:pPr>
              <a:t>2021/7/9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17912AB-667E-4BDC-A313-5182C2528BA1}" type="slidenum">
              <a:rPr lang="zh-CN" altLang="en-US"/>
              <a:pPr>
                <a:defRPr/>
              </a:pPr>
              <a:t>‹#›</a:t>
            </a:fld>
            <a:endParaRPr lang="zh-CN" altLang="en-US"/>
          </a:p>
        </p:txBody>
      </p:sp>
    </p:spTree>
    <p:extLst>
      <p:ext uri="{BB962C8B-B14F-4D97-AF65-F5344CB8AC3E}">
        <p14:creationId xmlns:p14="http://schemas.microsoft.com/office/powerpoint/2010/main" val="189630064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AA956D3-5DC8-4190-968F-94024EC09E19}" type="datetimeFigureOut">
              <a:rPr lang="zh-CN" altLang="en-US"/>
              <a:pPr>
                <a:defRPr/>
              </a:pPr>
              <a:t>2021/7/9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A7207D2-6D9E-4B03-B86E-1AA83CBE027A}" type="slidenum">
              <a:rPr lang="zh-CN" altLang="en-US"/>
              <a:pPr>
                <a:defRPr/>
              </a:pPr>
              <a:t>‹#›</a:t>
            </a:fld>
            <a:endParaRPr lang="zh-CN" altLang="en-US"/>
          </a:p>
        </p:txBody>
      </p:sp>
    </p:spTree>
    <p:extLst>
      <p:ext uri="{BB962C8B-B14F-4D97-AF65-F5344CB8AC3E}">
        <p14:creationId xmlns:p14="http://schemas.microsoft.com/office/powerpoint/2010/main" val="1293470151"/>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B6BCD63-454B-427D-B29A-8A4452C954A8}" type="datetimeFigureOut">
              <a:rPr lang="zh-CN" altLang="en-US"/>
              <a:pPr>
                <a:defRPr/>
              </a:pPr>
              <a:t>2021/7/9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7A69F0E-4DB8-4BCC-8F0E-F4BBA9F683E5}" type="slidenum">
              <a:rPr lang="zh-CN" altLang="en-US"/>
              <a:pPr>
                <a:defRPr/>
              </a:pPr>
              <a:t>‹#›</a:t>
            </a:fld>
            <a:endParaRPr lang="zh-CN" altLang="en-US"/>
          </a:p>
        </p:txBody>
      </p:sp>
    </p:spTree>
    <p:extLst>
      <p:ext uri="{BB962C8B-B14F-4D97-AF65-F5344CB8AC3E}">
        <p14:creationId xmlns:p14="http://schemas.microsoft.com/office/powerpoint/2010/main" val="183835902"/>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1B033DE2-B121-4305-89FD-361C23941AB4}" type="datetimeFigureOut">
              <a:rPr lang="zh-CN" altLang="en-US"/>
              <a:pPr>
                <a:defRPr/>
              </a:pPr>
              <a:t>2021/7/9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E315EA9-52E1-4B5D-AA60-1C59081DAB05}" type="slidenum">
              <a:rPr lang="zh-CN" altLang="en-US"/>
              <a:pPr>
                <a:defRPr/>
              </a:pPr>
              <a:t>‹#›</a:t>
            </a:fld>
            <a:endParaRPr lang="zh-CN" altLang="en-US"/>
          </a:p>
        </p:txBody>
      </p:sp>
    </p:spTree>
    <p:extLst>
      <p:ext uri="{BB962C8B-B14F-4D97-AF65-F5344CB8AC3E}">
        <p14:creationId xmlns:p14="http://schemas.microsoft.com/office/powerpoint/2010/main" val="323059865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AA60A2A8-4BD7-4992-9A35-DF02F0808C50}" type="datetimeFigureOut">
              <a:rPr lang="zh-CN" altLang="en-US"/>
              <a:pPr>
                <a:defRPr/>
              </a:pPr>
              <a:t>2021/7/9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59C272D-B717-40F0-9A20-0399190A25A7}" type="slidenum">
              <a:rPr lang="zh-CN" altLang="en-US"/>
              <a:pPr>
                <a:defRPr/>
              </a:pPr>
              <a:t>‹#›</a:t>
            </a:fld>
            <a:endParaRPr lang="zh-CN" altLang="en-US"/>
          </a:p>
        </p:txBody>
      </p:sp>
    </p:spTree>
    <p:extLst>
      <p:ext uri="{BB962C8B-B14F-4D97-AF65-F5344CB8AC3E}">
        <p14:creationId xmlns:p14="http://schemas.microsoft.com/office/powerpoint/2010/main" val="31972706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D8BFD0ED-5B6C-4382-A5F8-A3F7D8D0DD16}" type="datetimeFigureOut">
              <a:rPr lang="zh-CN" altLang="en-US"/>
              <a:pPr>
                <a:defRPr/>
              </a:pPr>
              <a:t>2021/7/9</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07624BE-1BB0-4FE1-A1AA-F13F16824BF2}" type="slidenum">
              <a:rPr lang="zh-CN" altLang="en-US"/>
              <a:pPr>
                <a:defRPr/>
              </a:pPr>
              <a:t>‹#›</a:t>
            </a:fld>
            <a:endParaRPr lang="zh-CN" altLang="en-US"/>
          </a:p>
        </p:txBody>
      </p:sp>
    </p:spTree>
    <p:extLst>
      <p:ext uri="{BB962C8B-B14F-4D97-AF65-F5344CB8AC3E}">
        <p14:creationId xmlns:p14="http://schemas.microsoft.com/office/powerpoint/2010/main" val="2205299507"/>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0DA3BC8-D95E-4B37-958A-4F5FAF7212CF}" type="datetimeFigureOut">
              <a:rPr lang="zh-CN" altLang="en-US"/>
              <a:pPr>
                <a:defRPr/>
              </a:pPr>
              <a:t>2021/7/9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579818F-3237-40F8-A082-AEB9A46413F9}" type="slidenum">
              <a:rPr lang="zh-CN" altLang="en-US"/>
              <a:pPr>
                <a:defRPr/>
              </a:pPr>
              <a:t>‹#›</a:t>
            </a:fld>
            <a:endParaRPr lang="zh-CN" altLang="en-US"/>
          </a:p>
        </p:txBody>
      </p:sp>
    </p:spTree>
    <p:extLst>
      <p:ext uri="{BB962C8B-B14F-4D97-AF65-F5344CB8AC3E}">
        <p14:creationId xmlns:p14="http://schemas.microsoft.com/office/powerpoint/2010/main" val="232302809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0960782"/>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906B497-BC27-43F9-9E65-C52FCFAA2655}" type="datetimeFigureOut">
              <a:rPr lang="zh-CN" altLang="en-US"/>
              <a:pPr>
                <a:defRPr/>
              </a:pPr>
              <a:t>2021/7/9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2891A71-6E20-423E-B139-26235E14C5BC}" type="slidenum">
              <a:rPr lang="zh-CN" altLang="en-US"/>
              <a:pPr>
                <a:defRPr/>
              </a:pPr>
              <a:t>‹#›</a:t>
            </a:fld>
            <a:endParaRPr lang="zh-CN" altLang="en-US"/>
          </a:p>
        </p:txBody>
      </p:sp>
    </p:spTree>
    <p:extLst>
      <p:ext uri="{BB962C8B-B14F-4D97-AF65-F5344CB8AC3E}">
        <p14:creationId xmlns:p14="http://schemas.microsoft.com/office/powerpoint/2010/main" val="1923229036"/>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CDAB8CC9-2F33-41BA-8167-046B8A61FF96}" type="datetimeFigureOut">
              <a:rPr lang="zh-CN" altLang="en-US"/>
              <a:pPr>
                <a:defRPr/>
              </a:pPr>
              <a:t>2021/7/9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480937F-61A5-44A3-9B5D-98355755FBAE}" type="slidenum">
              <a:rPr lang="zh-CN" altLang="en-US"/>
              <a:pPr>
                <a:defRPr/>
              </a:pPr>
              <a:t>‹#›</a:t>
            </a:fld>
            <a:endParaRPr lang="zh-CN" altLang="en-US"/>
          </a:p>
        </p:txBody>
      </p:sp>
    </p:spTree>
    <p:extLst>
      <p:ext uri="{BB962C8B-B14F-4D97-AF65-F5344CB8AC3E}">
        <p14:creationId xmlns:p14="http://schemas.microsoft.com/office/powerpoint/2010/main" val="400863650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AE4CE82-955C-4DCA-AAE5-79EF219FC475}" type="datetimeFigureOut">
              <a:rPr lang="zh-CN" altLang="en-US"/>
              <a:pPr>
                <a:defRPr/>
              </a:pPr>
              <a:t>2021/7/9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4AFDAD0-B781-45C2-BCCA-47FF4C55F64F}" type="slidenum">
              <a:rPr lang="zh-CN" altLang="en-US"/>
              <a:pPr>
                <a:defRPr/>
              </a:pPr>
              <a:t>‹#›</a:t>
            </a:fld>
            <a:endParaRPr lang="zh-CN" altLang="en-US"/>
          </a:p>
        </p:txBody>
      </p:sp>
    </p:spTree>
    <p:extLst>
      <p:ext uri="{BB962C8B-B14F-4D97-AF65-F5344CB8AC3E}">
        <p14:creationId xmlns:p14="http://schemas.microsoft.com/office/powerpoint/2010/main" val="280129611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3740449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2876228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505995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03012864"/>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38347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3264996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645542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Arial" pitchFamily="34" charset="0"/>
          <a:ea typeface="微软雅黑" pitchFamily="34" charset="-122"/>
        </a:defRPr>
      </a:lvl6pPr>
      <a:lvl7pPr marL="914400" algn="l" rtl="0" fontAlgn="base">
        <a:lnSpc>
          <a:spcPct val="90000"/>
        </a:lnSpc>
        <a:spcBef>
          <a:spcPct val="0"/>
        </a:spcBef>
        <a:spcAft>
          <a:spcPct val="0"/>
        </a:spcAft>
        <a:defRPr sz="4400">
          <a:solidFill>
            <a:schemeClr val="tx1"/>
          </a:solidFill>
          <a:latin typeface="Arial" pitchFamily="34" charset="0"/>
          <a:ea typeface="微软雅黑" pitchFamily="34" charset="-122"/>
        </a:defRPr>
      </a:lvl7pPr>
      <a:lvl8pPr marL="1371600" algn="l" rtl="0" fontAlgn="base">
        <a:lnSpc>
          <a:spcPct val="90000"/>
        </a:lnSpc>
        <a:spcBef>
          <a:spcPct val="0"/>
        </a:spcBef>
        <a:spcAft>
          <a:spcPct val="0"/>
        </a:spcAft>
        <a:defRPr sz="4400">
          <a:solidFill>
            <a:schemeClr val="tx1"/>
          </a:solidFill>
          <a:latin typeface="Arial" pitchFamily="34" charset="0"/>
          <a:ea typeface="微软雅黑" pitchFamily="34" charset="-122"/>
        </a:defRPr>
      </a:lvl8pPr>
      <a:lvl9pPr marL="1828800" algn="l" rtl="0" fontAlgn="base">
        <a:lnSpc>
          <a:spcPct val="90000"/>
        </a:lnSpc>
        <a:spcBef>
          <a:spcPct val="0"/>
        </a:spcBef>
        <a:spcAft>
          <a:spcPct val="0"/>
        </a:spcAft>
        <a:defRPr sz="4400">
          <a:solidFill>
            <a:schemeClr val="tx1"/>
          </a:solidFill>
          <a:latin typeface="Arial" pitchFamily="34" charset="0"/>
          <a:ea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9646B966-7ECA-426D-AA34-DBA94C45310C}" type="datetimeFigureOut">
              <a:rPr lang="zh-CN" altLang="en-US"/>
              <a:pPr>
                <a:defRPr/>
              </a:pPr>
              <a:t>2021/7/9</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smtClean="0">
                <a:solidFill>
                  <a:srgbClr val="898989"/>
                </a:solidFill>
              </a:defRPr>
            </a:lvl1pPr>
          </a:lstStyle>
          <a:p>
            <a:pPr>
              <a:defRPr/>
            </a:pPr>
            <a:fld id="{EAA965BD-7B4F-4DE0-BF25-52F2745C263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spd="slow"/>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Arial" pitchFamily="34" charset="0"/>
          <a:ea typeface="微软雅黑" pitchFamily="34" charset="-122"/>
        </a:defRPr>
      </a:lvl6pPr>
      <a:lvl7pPr marL="914400" algn="l" rtl="0" fontAlgn="base">
        <a:lnSpc>
          <a:spcPct val="90000"/>
        </a:lnSpc>
        <a:spcBef>
          <a:spcPct val="0"/>
        </a:spcBef>
        <a:spcAft>
          <a:spcPct val="0"/>
        </a:spcAft>
        <a:defRPr sz="4400">
          <a:solidFill>
            <a:schemeClr val="tx1"/>
          </a:solidFill>
          <a:latin typeface="Arial" pitchFamily="34" charset="0"/>
          <a:ea typeface="微软雅黑" pitchFamily="34" charset="-122"/>
        </a:defRPr>
      </a:lvl7pPr>
      <a:lvl8pPr marL="1371600" algn="l" rtl="0" fontAlgn="base">
        <a:lnSpc>
          <a:spcPct val="90000"/>
        </a:lnSpc>
        <a:spcBef>
          <a:spcPct val="0"/>
        </a:spcBef>
        <a:spcAft>
          <a:spcPct val="0"/>
        </a:spcAft>
        <a:defRPr sz="4400">
          <a:solidFill>
            <a:schemeClr val="tx1"/>
          </a:solidFill>
          <a:latin typeface="Arial" pitchFamily="34" charset="0"/>
          <a:ea typeface="微软雅黑" pitchFamily="34" charset="-122"/>
        </a:defRPr>
      </a:lvl8pPr>
      <a:lvl9pPr marL="1828800" algn="l" rtl="0" fontAlgn="base">
        <a:lnSpc>
          <a:spcPct val="90000"/>
        </a:lnSpc>
        <a:spcBef>
          <a:spcPct val="0"/>
        </a:spcBef>
        <a:spcAft>
          <a:spcPct val="0"/>
        </a:spcAft>
        <a:defRPr sz="4400">
          <a:solidFill>
            <a:schemeClr val="tx1"/>
          </a:solidFill>
          <a:latin typeface="Arial" pitchFamily="34" charset="0"/>
          <a:ea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098" name="稻壳儿小白白(http://dwz.cn/Wu2UP)"/>
          <p:cNvSpPr txBox="1">
            <a:spLocks noChangeArrowheads="1"/>
          </p:cNvSpPr>
          <p:nvPr/>
        </p:nvSpPr>
        <p:spPr bwMode="auto">
          <a:xfrm>
            <a:off x="6096000" y="2553639"/>
            <a:ext cx="6096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6000" dirty="0">
                <a:solidFill>
                  <a:srgbClr val="6D560D"/>
                </a:solidFill>
                <a:latin typeface="方正粗活意简体" panose="03000509000000000000" pitchFamily="65" charset="-122"/>
                <a:ea typeface="方正粗活意简体" panose="03000509000000000000" pitchFamily="65" charset="-122"/>
                <a:sym typeface="Arial" panose="020B0604020202020204" pitchFamily="34" charset="0"/>
              </a:rPr>
              <a:t>3D 2048</a:t>
            </a:r>
          </a:p>
          <a:p>
            <a:pPr algn="r" eaLnBrk="1" hangingPunct="1"/>
            <a:r>
              <a:rPr lang="en-US" altLang="zh-CN" sz="2800" dirty="0">
                <a:solidFill>
                  <a:schemeClr val="accent6"/>
                </a:solidFill>
                <a:latin typeface="方正粗活意简体" panose="03000509000000000000" pitchFamily="65" charset="-122"/>
                <a:ea typeface="方正粗活意简体" panose="03000509000000000000" pitchFamily="65" charset="-122"/>
                <a:sym typeface="Arial" panose="020B0604020202020204" pitchFamily="34" charset="0"/>
              </a:rPr>
              <a:t>——C  Project</a:t>
            </a:r>
            <a:r>
              <a:rPr lang="zh-CN" altLang="en-US" sz="2800" dirty="0">
                <a:solidFill>
                  <a:schemeClr val="accent6"/>
                </a:solidFill>
                <a:latin typeface="方正粗活意简体" panose="03000509000000000000" pitchFamily="65" charset="-122"/>
                <a:ea typeface="方正粗活意简体" panose="03000509000000000000" pitchFamily="65" charset="-122"/>
                <a:sym typeface="Arial" panose="020B0604020202020204" pitchFamily="34" charset="0"/>
              </a:rPr>
              <a:t>期末答辩</a:t>
            </a:r>
            <a:endParaRPr lang="zh-CN" altLang="en-US" sz="2400" dirty="0">
              <a:solidFill>
                <a:schemeClr val="accent6"/>
              </a:solidFill>
              <a:latin typeface="方正粗活意简体" panose="03000509000000000000" pitchFamily="65" charset="-122"/>
              <a:ea typeface="方正粗活意简体" panose="03000509000000000000" pitchFamily="65" charset="-122"/>
              <a:sym typeface="Arial" panose="020B0604020202020204" pitchFamily="34" charset="0"/>
            </a:endParaRPr>
          </a:p>
        </p:txBody>
      </p:sp>
      <p:pic>
        <p:nvPicPr>
          <p:cNvPr id="4099" name="图片 4"/>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24423">
            <a:off x="261617" y="1408510"/>
            <a:ext cx="575945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稻壳儿小白白(http://dwz.cn/Wu2UP)">
            <a:extLst>
              <a:ext uri="{FF2B5EF4-FFF2-40B4-BE49-F238E27FC236}">
                <a16:creationId xmlns:a16="http://schemas.microsoft.com/office/drawing/2014/main" id="{075D127A-495F-45C7-BB31-6E051A453D18}"/>
              </a:ext>
            </a:extLst>
          </p:cNvPr>
          <p:cNvSpPr txBox="1">
            <a:spLocks noChangeArrowheads="1"/>
          </p:cNvSpPr>
          <p:nvPr/>
        </p:nvSpPr>
        <p:spPr bwMode="auto">
          <a:xfrm>
            <a:off x="5607773" y="4844573"/>
            <a:ext cx="6096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r>
              <a:rPr lang="zh-CN" altLang="en-US" sz="2800" dirty="0">
                <a:solidFill>
                  <a:srgbClr val="6D560D"/>
                </a:solidFill>
                <a:latin typeface="方正粗活意简体" panose="03000509000000000000" pitchFamily="65" charset="-122"/>
                <a:ea typeface="方正粗活意简体" panose="03000509000000000000" pitchFamily="65" charset="-122"/>
                <a:sym typeface="Arial" panose="020B0604020202020204" pitchFamily="34" charset="0"/>
              </a:rPr>
              <a:t>组员： 詹宜泽  赵锴芃  陈野</a:t>
            </a:r>
            <a:endParaRPr lang="en-US" altLang="zh-CN" sz="2800" dirty="0">
              <a:solidFill>
                <a:srgbClr val="6D560D"/>
              </a:solidFill>
              <a:latin typeface="方正粗活意简体" panose="03000509000000000000" pitchFamily="65" charset="-122"/>
              <a:ea typeface="方正粗活意简体" panose="03000509000000000000" pitchFamily="65" charset="-122"/>
              <a:sym typeface="Arial" panose="020B0604020202020204" pitchFamily="34" charset="0"/>
            </a:endParaRPr>
          </a:p>
          <a:p>
            <a:pPr algn="r" eaLnBrk="1" hangingPunct="1"/>
            <a:r>
              <a:rPr lang="zh-CN" altLang="en-US" sz="2800" dirty="0">
                <a:solidFill>
                  <a:srgbClr val="6D560D"/>
                </a:solidFill>
                <a:latin typeface="方正粗活意简体" panose="03000509000000000000" pitchFamily="65" charset="-122"/>
                <a:ea typeface="方正粗活意简体" panose="03000509000000000000" pitchFamily="65" charset="-122"/>
                <a:sym typeface="Arial" panose="020B0604020202020204" pitchFamily="34" charset="0"/>
              </a:rPr>
              <a:t>汇报日期：</a:t>
            </a:r>
            <a:r>
              <a:rPr lang="en-US" altLang="zh-CN" sz="2800" dirty="0">
                <a:solidFill>
                  <a:srgbClr val="6D560D"/>
                </a:solidFill>
                <a:latin typeface="方正粗活意简体" panose="03000509000000000000" pitchFamily="65" charset="-122"/>
                <a:ea typeface="方正粗活意简体" panose="03000509000000000000" pitchFamily="65" charset="-122"/>
                <a:sym typeface="Arial" panose="020B0604020202020204" pitchFamily="34" charset="0"/>
              </a:rPr>
              <a:t>2021 /7/9</a:t>
            </a:r>
          </a:p>
        </p:txBody>
      </p:sp>
      <p:sp>
        <p:nvSpPr>
          <p:cNvPr id="6" name="矩形 5">
            <a:extLst>
              <a:ext uri="{FF2B5EF4-FFF2-40B4-BE49-F238E27FC236}">
                <a16:creationId xmlns:a16="http://schemas.microsoft.com/office/drawing/2014/main" id="{C1BD2D7C-E83B-1744-BC12-1BF7326D5932}"/>
              </a:ext>
            </a:extLst>
          </p:cNvPr>
          <p:cNvSpPr/>
          <p:nvPr/>
        </p:nvSpPr>
        <p:spPr>
          <a:xfrm>
            <a:off x="842241" y="1738031"/>
            <a:ext cx="4598202" cy="3046988"/>
          </a:xfrm>
          <a:prstGeom prst="rect">
            <a:avLst/>
          </a:prstGeom>
        </p:spPr>
        <p:txBody>
          <a:bodyPr wrap="square">
            <a:spAutoFit/>
          </a:bodyPr>
          <a:lstStyle/>
          <a:p>
            <a:pPr algn="ctr" eaLnBrk="1" hangingPunct="1"/>
            <a:r>
              <a:rPr lang="en-US" altLang="zh-CN" sz="9600" dirty="0">
                <a:solidFill>
                  <a:srgbClr val="FAF0D2"/>
                </a:solidFill>
                <a:latin typeface="Impact" panose="020B0806030902050204" pitchFamily="34" charset="0"/>
              </a:rPr>
              <a:t>Group</a:t>
            </a:r>
          </a:p>
          <a:p>
            <a:pPr algn="ctr" eaLnBrk="1" hangingPunct="1"/>
            <a:r>
              <a:rPr lang="en-US" altLang="zh-CN" sz="9600" dirty="0">
                <a:solidFill>
                  <a:srgbClr val="FAF0D2"/>
                </a:solidFill>
                <a:latin typeface="Impact" panose="020B0806030902050204" pitchFamily="34" charset="0"/>
              </a:rPr>
              <a:t> 13</a:t>
            </a:r>
            <a:endParaRPr lang="zh-CN" altLang="en-US" sz="9600" dirty="0">
              <a:solidFill>
                <a:srgbClr val="FAF0D2"/>
              </a:solidFill>
              <a:latin typeface="Impact" panose="020B0806030902050204" pitchFamily="34" charset="0"/>
            </a:endParaRPr>
          </a:p>
        </p:txBody>
      </p:sp>
      <p:pic>
        <p:nvPicPr>
          <p:cNvPr id="4" name="图片 3">
            <a:extLst>
              <a:ext uri="{FF2B5EF4-FFF2-40B4-BE49-F238E27FC236}">
                <a16:creationId xmlns:a16="http://schemas.microsoft.com/office/drawing/2014/main" id="{A28D5836-0352-4E34-80FB-BC13E8083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36866"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dirty="0">
                <a:solidFill>
                  <a:srgbClr val="6D560D"/>
                </a:solidFill>
                <a:latin typeface="微软雅黑" panose="020B0503020204020204" pitchFamily="34" charset="-122"/>
              </a:rPr>
              <a:t>关键代码展示</a:t>
            </a:r>
          </a:p>
        </p:txBody>
      </p:sp>
      <p:grpSp>
        <p:nvGrpSpPr>
          <p:cNvPr id="36867" name="组合 4"/>
          <p:cNvGrpSpPr>
            <a:grpSpLocks noChangeAspect="1"/>
          </p:cNvGrpSpPr>
          <p:nvPr/>
        </p:nvGrpSpPr>
        <p:grpSpPr bwMode="auto">
          <a:xfrm>
            <a:off x="4357688" y="1117600"/>
            <a:ext cx="3155950" cy="2946400"/>
            <a:chOff x="0" y="0"/>
            <a:chExt cx="6822015" cy="6383223"/>
          </a:xfrm>
        </p:grpSpPr>
        <p:pic>
          <p:nvPicPr>
            <p:cNvPr id="36870" name="图片 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图片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rgbClr val="FAF0D2"/>
                </a:solidFill>
                <a:latin typeface="Impact" panose="020B0806030902050204" pitchFamily="34" charset="0"/>
              </a:rPr>
              <a:t>5</a:t>
            </a:r>
            <a:endParaRPr lang="zh-CN" altLang="en-US" sz="16600" dirty="0">
              <a:solidFill>
                <a:srgbClr val="FAF0D2"/>
              </a:solidFill>
              <a:latin typeface="Impact" panose="020B0806030902050204" pitchFamily="34" charset="0"/>
            </a:endParaRPr>
          </a:p>
        </p:txBody>
      </p:sp>
      <p:pic>
        <p:nvPicPr>
          <p:cNvPr id="9" name="图片 8">
            <a:extLst>
              <a:ext uri="{FF2B5EF4-FFF2-40B4-BE49-F238E27FC236}">
                <a16:creationId xmlns:a16="http://schemas.microsoft.com/office/drawing/2014/main" id="{D137145D-DD40-4E2B-A64D-B51AEEFB0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3" name="文本框 2">
            <a:extLst>
              <a:ext uri="{FF2B5EF4-FFF2-40B4-BE49-F238E27FC236}">
                <a16:creationId xmlns:a16="http://schemas.microsoft.com/office/drawing/2014/main" id="{46A1FE46-5D61-448C-A02A-44D6A653F4AE}"/>
              </a:ext>
            </a:extLst>
          </p:cNvPr>
          <p:cNvSpPr txBox="1"/>
          <p:nvPr/>
        </p:nvSpPr>
        <p:spPr>
          <a:xfrm>
            <a:off x="504144" y="687048"/>
            <a:ext cx="5591855"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①地图构建：</a:t>
            </a:r>
          </a:p>
        </p:txBody>
      </p:sp>
      <p:pic>
        <p:nvPicPr>
          <p:cNvPr id="4" name="图片 3">
            <a:extLst>
              <a:ext uri="{FF2B5EF4-FFF2-40B4-BE49-F238E27FC236}">
                <a16:creationId xmlns:a16="http://schemas.microsoft.com/office/drawing/2014/main" id="{3E85A961-6C83-4760-A3E1-23190E932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841" y="1271823"/>
            <a:ext cx="5065302" cy="5445760"/>
          </a:xfrm>
          <a:prstGeom prst="rect">
            <a:avLst/>
          </a:prstGeom>
        </p:spPr>
      </p:pic>
      <p:sp>
        <p:nvSpPr>
          <p:cNvPr id="7" name="文本框 6">
            <a:extLst>
              <a:ext uri="{FF2B5EF4-FFF2-40B4-BE49-F238E27FC236}">
                <a16:creationId xmlns:a16="http://schemas.microsoft.com/office/drawing/2014/main" id="{7387F1D4-B6A2-4DAC-896F-5E3BDCA96348}"/>
              </a:ext>
            </a:extLst>
          </p:cNvPr>
          <p:cNvSpPr txBox="1"/>
          <p:nvPr/>
        </p:nvSpPr>
        <p:spPr>
          <a:xfrm>
            <a:off x="7936411" y="5466080"/>
            <a:ext cx="3164386" cy="523220"/>
          </a:xfrm>
          <a:prstGeom prst="rect">
            <a:avLst/>
          </a:prstGeom>
          <a:noFill/>
        </p:spPr>
        <p:txBody>
          <a:bodyPr wrap="square" rtlCol="0">
            <a:spAutoFit/>
          </a:bodyPr>
          <a:lstStyle/>
          <a:p>
            <a:r>
              <a:rPr lang="zh-CN" altLang="en-US" sz="2800" dirty="0"/>
              <a:t>地图的初始构建。</a:t>
            </a:r>
          </a:p>
        </p:txBody>
      </p:sp>
    </p:spTree>
    <p:extLst>
      <p:ext uri="{BB962C8B-B14F-4D97-AF65-F5344CB8AC3E}">
        <p14:creationId xmlns:p14="http://schemas.microsoft.com/office/powerpoint/2010/main" val="36037379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6" name="文本框 5">
            <a:extLst>
              <a:ext uri="{FF2B5EF4-FFF2-40B4-BE49-F238E27FC236}">
                <a16:creationId xmlns:a16="http://schemas.microsoft.com/office/drawing/2014/main" id="{4E9F4ACD-B9B0-466B-B898-94C3F3938445}"/>
              </a:ext>
            </a:extLst>
          </p:cNvPr>
          <p:cNvSpPr txBox="1"/>
          <p:nvPr/>
        </p:nvSpPr>
        <p:spPr>
          <a:xfrm>
            <a:off x="504144" y="687048"/>
            <a:ext cx="5591855" cy="584775"/>
          </a:xfrm>
          <a:prstGeom prst="rect">
            <a:avLst/>
          </a:prstGeom>
          <a:noFill/>
        </p:spPr>
        <p:txBody>
          <a:bodyPr wrap="square" rtlCol="0">
            <a:spAutoFit/>
          </a:bodyPr>
          <a:lstStyle/>
          <a:p>
            <a:r>
              <a:rPr lang="zh-CN" altLang="en-US" sz="3200" b="1" dirty="0"/>
              <a:t>②核心算法：</a:t>
            </a:r>
          </a:p>
        </p:txBody>
      </p:sp>
      <p:pic>
        <p:nvPicPr>
          <p:cNvPr id="7" name="图片 6">
            <a:extLst>
              <a:ext uri="{FF2B5EF4-FFF2-40B4-BE49-F238E27FC236}">
                <a16:creationId xmlns:a16="http://schemas.microsoft.com/office/drawing/2014/main" id="{5CCDB7EE-E2C5-43A1-8DF0-49F5E994CBE3}"/>
              </a:ext>
            </a:extLst>
          </p:cNvPr>
          <p:cNvPicPr>
            <a:picLocks noChangeAspect="1"/>
          </p:cNvPicPr>
          <p:nvPr/>
        </p:nvPicPr>
        <p:blipFill rotWithShape="1">
          <a:blip r:embed="rId4"/>
          <a:srcRect l="10135"/>
          <a:stretch/>
        </p:blipFill>
        <p:spPr>
          <a:xfrm>
            <a:off x="741680" y="1271823"/>
            <a:ext cx="8144465" cy="3347422"/>
          </a:xfrm>
          <a:prstGeom prst="rect">
            <a:avLst/>
          </a:prstGeom>
        </p:spPr>
      </p:pic>
      <p:pic>
        <p:nvPicPr>
          <p:cNvPr id="8" name="图片 7">
            <a:extLst>
              <a:ext uri="{FF2B5EF4-FFF2-40B4-BE49-F238E27FC236}">
                <a16:creationId xmlns:a16="http://schemas.microsoft.com/office/drawing/2014/main" id="{D97850D0-A345-4C45-883E-9B2095D6F2C9}"/>
              </a:ext>
            </a:extLst>
          </p:cNvPr>
          <p:cNvPicPr>
            <a:picLocks noChangeAspect="1"/>
          </p:cNvPicPr>
          <p:nvPr/>
        </p:nvPicPr>
        <p:blipFill rotWithShape="1">
          <a:blip r:embed="rId5"/>
          <a:srcRect l="18793"/>
          <a:stretch/>
        </p:blipFill>
        <p:spPr>
          <a:xfrm>
            <a:off x="1584961" y="4018280"/>
            <a:ext cx="2568256" cy="2595562"/>
          </a:xfrm>
          <a:prstGeom prst="rect">
            <a:avLst/>
          </a:prstGeom>
        </p:spPr>
      </p:pic>
      <p:sp>
        <p:nvSpPr>
          <p:cNvPr id="5" name="文本框 4">
            <a:extLst>
              <a:ext uri="{FF2B5EF4-FFF2-40B4-BE49-F238E27FC236}">
                <a16:creationId xmlns:a16="http://schemas.microsoft.com/office/drawing/2014/main" id="{F28F787E-9796-41D5-AE98-D772F1373876}"/>
              </a:ext>
            </a:extLst>
          </p:cNvPr>
          <p:cNvSpPr txBox="1"/>
          <p:nvPr/>
        </p:nvSpPr>
        <p:spPr>
          <a:xfrm>
            <a:off x="4602480" y="5049520"/>
            <a:ext cx="7011851" cy="954107"/>
          </a:xfrm>
          <a:prstGeom prst="rect">
            <a:avLst/>
          </a:prstGeom>
          <a:noFill/>
        </p:spPr>
        <p:txBody>
          <a:bodyPr wrap="square" rtlCol="0">
            <a:spAutoFit/>
          </a:bodyPr>
          <a:lstStyle/>
          <a:p>
            <a:r>
              <a:rPr lang="zh-CN" altLang="en-US" sz="2800" dirty="0"/>
              <a:t>判断方块是否能在选中格子里生成，并随机生成方块</a:t>
            </a:r>
            <a:r>
              <a:rPr lang="en-US" altLang="zh-CN" sz="2800" dirty="0"/>
              <a:t>2</a:t>
            </a:r>
            <a:r>
              <a:rPr lang="zh-CN" altLang="en-US" sz="2800" dirty="0"/>
              <a:t>和</a:t>
            </a:r>
            <a:r>
              <a:rPr lang="en-US" altLang="zh-CN" sz="2800" dirty="0"/>
              <a:t>4</a:t>
            </a:r>
            <a:r>
              <a:rPr lang="zh-CN" altLang="en-US" sz="2800" dirty="0"/>
              <a:t>。</a:t>
            </a:r>
          </a:p>
        </p:txBody>
      </p:sp>
    </p:spTree>
    <p:extLst>
      <p:ext uri="{BB962C8B-B14F-4D97-AF65-F5344CB8AC3E}">
        <p14:creationId xmlns:p14="http://schemas.microsoft.com/office/powerpoint/2010/main" val="199244674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2" name="文本框 1">
            <a:extLst>
              <a:ext uri="{FF2B5EF4-FFF2-40B4-BE49-F238E27FC236}">
                <a16:creationId xmlns:a16="http://schemas.microsoft.com/office/drawing/2014/main" id="{5C8D7857-F634-4D55-B843-14B10102410C}"/>
              </a:ext>
            </a:extLst>
          </p:cNvPr>
          <p:cNvSpPr txBox="1"/>
          <p:nvPr/>
        </p:nvSpPr>
        <p:spPr>
          <a:xfrm>
            <a:off x="8778239" y="4158726"/>
            <a:ext cx="3486332" cy="954107"/>
          </a:xfrm>
          <a:prstGeom prst="rect">
            <a:avLst/>
          </a:prstGeom>
          <a:noFill/>
        </p:spPr>
        <p:txBody>
          <a:bodyPr wrap="square" rtlCol="0">
            <a:spAutoFit/>
          </a:bodyPr>
          <a:lstStyle/>
          <a:p>
            <a:pPr algn="ctr"/>
            <a:r>
              <a:rPr lang="zh-CN" altLang="en-US" sz="2800" dirty="0"/>
              <a:t>方块的移动和合成，并计分</a:t>
            </a:r>
          </a:p>
        </p:txBody>
      </p:sp>
      <p:pic>
        <p:nvPicPr>
          <p:cNvPr id="7" name="图片 6">
            <a:extLst>
              <a:ext uri="{FF2B5EF4-FFF2-40B4-BE49-F238E27FC236}">
                <a16:creationId xmlns:a16="http://schemas.microsoft.com/office/drawing/2014/main" id="{43AE297A-A362-467C-9191-0954D1FC72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89" y="160208"/>
            <a:ext cx="3062476" cy="2054672"/>
          </a:xfrm>
          <a:prstGeom prst="rect">
            <a:avLst/>
          </a:prstGeom>
        </p:spPr>
      </p:pic>
      <p:sp>
        <p:nvSpPr>
          <p:cNvPr id="8" name="文本框 7">
            <a:extLst>
              <a:ext uri="{FF2B5EF4-FFF2-40B4-BE49-F238E27FC236}">
                <a16:creationId xmlns:a16="http://schemas.microsoft.com/office/drawing/2014/main" id="{31B7DE4B-AF62-4D88-81B7-C1B08167E237}"/>
              </a:ext>
            </a:extLst>
          </p:cNvPr>
          <p:cNvSpPr txBox="1"/>
          <p:nvPr/>
        </p:nvSpPr>
        <p:spPr>
          <a:xfrm>
            <a:off x="3535680" y="870226"/>
            <a:ext cx="4612640" cy="523220"/>
          </a:xfrm>
          <a:prstGeom prst="rect">
            <a:avLst/>
          </a:prstGeom>
          <a:noFill/>
        </p:spPr>
        <p:txBody>
          <a:bodyPr wrap="square" rtlCol="0">
            <a:spAutoFit/>
          </a:bodyPr>
          <a:lstStyle/>
          <a:p>
            <a:r>
              <a:rPr lang="zh-CN" altLang="en-US" sz="2800" dirty="0"/>
              <a:t>初始化分数和最高分。</a:t>
            </a:r>
          </a:p>
        </p:txBody>
      </p:sp>
      <p:pic>
        <p:nvPicPr>
          <p:cNvPr id="3" name="图片 2">
            <a:extLst>
              <a:ext uri="{FF2B5EF4-FFF2-40B4-BE49-F238E27FC236}">
                <a16:creationId xmlns:a16="http://schemas.microsoft.com/office/drawing/2014/main" id="{45EC9BC4-540E-4B7E-A02B-F6726145C0AA}"/>
              </a:ext>
            </a:extLst>
          </p:cNvPr>
          <p:cNvPicPr>
            <a:picLocks noChangeAspect="1"/>
          </p:cNvPicPr>
          <p:nvPr/>
        </p:nvPicPr>
        <p:blipFill>
          <a:blip r:embed="rId5"/>
          <a:stretch>
            <a:fillRect/>
          </a:stretch>
        </p:blipFill>
        <p:spPr>
          <a:xfrm>
            <a:off x="140789" y="2214880"/>
            <a:ext cx="8719314" cy="4643120"/>
          </a:xfrm>
          <a:prstGeom prst="rect">
            <a:avLst/>
          </a:prstGeom>
        </p:spPr>
      </p:pic>
    </p:spTree>
    <p:extLst>
      <p:ext uri="{BB962C8B-B14F-4D97-AF65-F5344CB8AC3E}">
        <p14:creationId xmlns:p14="http://schemas.microsoft.com/office/powerpoint/2010/main" val="425739747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pic>
        <p:nvPicPr>
          <p:cNvPr id="3" name="图片 2">
            <a:extLst>
              <a:ext uri="{FF2B5EF4-FFF2-40B4-BE49-F238E27FC236}">
                <a16:creationId xmlns:a16="http://schemas.microsoft.com/office/drawing/2014/main" id="{2C282E39-D055-4491-91F4-5F575602EA9D}"/>
              </a:ext>
            </a:extLst>
          </p:cNvPr>
          <p:cNvPicPr>
            <a:picLocks noChangeAspect="1"/>
          </p:cNvPicPr>
          <p:nvPr/>
        </p:nvPicPr>
        <p:blipFill rotWithShape="1">
          <a:blip r:embed="rId4"/>
          <a:srcRect l="8311"/>
          <a:stretch/>
        </p:blipFill>
        <p:spPr>
          <a:xfrm>
            <a:off x="587829" y="345806"/>
            <a:ext cx="6181375" cy="3891306"/>
          </a:xfrm>
          <a:prstGeom prst="rect">
            <a:avLst/>
          </a:prstGeom>
        </p:spPr>
      </p:pic>
      <p:pic>
        <p:nvPicPr>
          <p:cNvPr id="4" name="图片 3">
            <a:extLst>
              <a:ext uri="{FF2B5EF4-FFF2-40B4-BE49-F238E27FC236}">
                <a16:creationId xmlns:a16="http://schemas.microsoft.com/office/drawing/2014/main" id="{B0BFC51D-7C53-48E0-BDE2-3267B3D9F3BC}"/>
              </a:ext>
            </a:extLst>
          </p:cNvPr>
          <p:cNvPicPr>
            <a:picLocks noChangeAspect="1"/>
          </p:cNvPicPr>
          <p:nvPr/>
        </p:nvPicPr>
        <p:blipFill rotWithShape="1">
          <a:blip r:embed="rId5"/>
          <a:srcRect l="7361"/>
          <a:stretch/>
        </p:blipFill>
        <p:spPr>
          <a:xfrm>
            <a:off x="587829" y="4237112"/>
            <a:ext cx="7112000" cy="1616224"/>
          </a:xfrm>
          <a:prstGeom prst="rect">
            <a:avLst/>
          </a:prstGeom>
        </p:spPr>
      </p:pic>
      <p:sp>
        <p:nvSpPr>
          <p:cNvPr id="2" name="文本框 1">
            <a:extLst>
              <a:ext uri="{FF2B5EF4-FFF2-40B4-BE49-F238E27FC236}">
                <a16:creationId xmlns:a16="http://schemas.microsoft.com/office/drawing/2014/main" id="{8D1E3FF8-9025-46A2-A36D-817F4C48C24C}"/>
              </a:ext>
            </a:extLst>
          </p:cNvPr>
          <p:cNvSpPr txBox="1"/>
          <p:nvPr/>
        </p:nvSpPr>
        <p:spPr>
          <a:xfrm>
            <a:off x="8016240" y="2489200"/>
            <a:ext cx="3434080" cy="3108543"/>
          </a:xfrm>
          <a:prstGeom prst="rect">
            <a:avLst/>
          </a:prstGeom>
          <a:noFill/>
        </p:spPr>
        <p:txBody>
          <a:bodyPr wrap="square" rtlCol="0">
            <a:spAutoFit/>
          </a:bodyPr>
          <a:lstStyle/>
          <a:p>
            <a:pPr algn="ctr"/>
            <a:r>
              <a:rPr lang="zh-CN" altLang="en-US" sz="2800" dirty="0"/>
              <a:t>判断游戏的结束</a:t>
            </a:r>
            <a:endParaRPr lang="en-US" altLang="zh-CN" sz="2800" dirty="0"/>
          </a:p>
          <a:p>
            <a:pPr algn="ctr"/>
            <a:r>
              <a:rPr lang="zh-CN" altLang="en-US" sz="2800" dirty="0"/>
              <a:t>（即玩家的死亡）</a:t>
            </a:r>
            <a:endParaRPr lang="en-US" altLang="zh-CN" sz="2800" dirty="0"/>
          </a:p>
          <a:p>
            <a:pPr algn="ctr"/>
            <a:endParaRPr lang="en-US" altLang="zh-CN" sz="2800" dirty="0"/>
          </a:p>
          <a:p>
            <a:pPr algn="ctr"/>
            <a:r>
              <a:rPr lang="zh-CN" altLang="en-US" sz="2800" dirty="0"/>
              <a:t>（使用较暴力的算法，检查</a:t>
            </a:r>
            <a:r>
              <a:rPr lang="en-US" altLang="zh-CN" sz="2800" dirty="0"/>
              <a:t>4*4*4</a:t>
            </a:r>
            <a:r>
              <a:rPr lang="zh-CN" altLang="en-US" sz="2800" dirty="0"/>
              <a:t>区域每个方块的毗邻方块是否与此方块等值）</a:t>
            </a:r>
          </a:p>
        </p:txBody>
      </p:sp>
    </p:spTree>
    <p:extLst>
      <p:ext uri="{BB962C8B-B14F-4D97-AF65-F5344CB8AC3E}">
        <p14:creationId xmlns:p14="http://schemas.microsoft.com/office/powerpoint/2010/main" val="411363540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39" name="文本框 38">
            <a:extLst>
              <a:ext uri="{FF2B5EF4-FFF2-40B4-BE49-F238E27FC236}">
                <a16:creationId xmlns:a16="http://schemas.microsoft.com/office/drawing/2014/main" id="{E5E12D6B-94F1-4D94-A6FF-C62A2586A380}"/>
              </a:ext>
            </a:extLst>
          </p:cNvPr>
          <p:cNvSpPr txBox="1"/>
          <p:nvPr/>
        </p:nvSpPr>
        <p:spPr>
          <a:xfrm>
            <a:off x="504144" y="687048"/>
            <a:ext cx="4697775" cy="584775"/>
          </a:xfrm>
          <a:prstGeom prst="rect">
            <a:avLst/>
          </a:prstGeom>
          <a:noFill/>
        </p:spPr>
        <p:txBody>
          <a:bodyPr wrap="square" rtlCol="0">
            <a:spAutoFit/>
          </a:bodyPr>
          <a:lstStyle/>
          <a:p>
            <a:r>
              <a:rPr lang="zh-CN" altLang="en-US" sz="3200" b="1" dirty="0"/>
              <a:t>③自由视角转换部分：</a:t>
            </a:r>
          </a:p>
        </p:txBody>
      </p:sp>
      <p:pic>
        <p:nvPicPr>
          <p:cNvPr id="3" name="图片 2">
            <a:extLst>
              <a:ext uri="{FF2B5EF4-FFF2-40B4-BE49-F238E27FC236}">
                <a16:creationId xmlns:a16="http://schemas.microsoft.com/office/drawing/2014/main" id="{29170D85-C01D-468A-8973-66DDD3B0C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478" y="1695467"/>
            <a:ext cx="6682295" cy="5086300"/>
          </a:xfrm>
          <a:prstGeom prst="rect">
            <a:avLst/>
          </a:prstGeom>
        </p:spPr>
      </p:pic>
      <p:sp>
        <p:nvSpPr>
          <p:cNvPr id="6" name="文本框 5">
            <a:extLst>
              <a:ext uri="{FF2B5EF4-FFF2-40B4-BE49-F238E27FC236}">
                <a16:creationId xmlns:a16="http://schemas.microsoft.com/office/drawing/2014/main" id="{540F7FDF-05DA-47E6-A731-9B319F965D21}"/>
              </a:ext>
            </a:extLst>
          </p:cNvPr>
          <p:cNvSpPr txBox="1"/>
          <p:nvPr/>
        </p:nvSpPr>
        <p:spPr>
          <a:xfrm>
            <a:off x="504145" y="2579914"/>
            <a:ext cx="3254829" cy="954107"/>
          </a:xfrm>
          <a:prstGeom prst="rect">
            <a:avLst/>
          </a:prstGeom>
          <a:noFill/>
        </p:spPr>
        <p:txBody>
          <a:bodyPr wrap="square" rtlCol="0">
            <a:spAutoFit/>
          </a:bodyPr>
          <a:lstStyle/>
          <a:p>
            <a:r>
              <a:rPr lang="zh-CN" altLang="en-US" sz="2800" dirty="0"/>
              <a:t>主界面的随机生成地图动画的实现：</a:t>
            </a:r>
          </a:p>
        </p:txBody>
      </p:sp>
    </p:spTree>
    <p:extLst>
      <p:ext uri="{BB962C8B-B14F-4D97-AF65-F5344CB8AC3E}">
        <p14:creationId xmlns:p14="http://schemas.microsoft.com/office/powerpoint/2010/main" val="301590989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pic>
        <p:nvPicPr>
          <p:cNvPr id="3" name="图片 2">
            <a:extLst>
              <a:ext uri="{FF2B5EF4-FFF2-40B4-BE49-F238E27FC236}">
                <a16:creationId xmlns:a16="http://schemas.microsoft.com/office/drawing/2014/main" id="{29F0A46E-8CC0-4011-9234-3AAA72F5C1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594" y="1589315"/>
            <a:ext cx="7786492" cy="3494591"/>
          </a:xfrm>
          <a:prstGeom prst="rect">
            <a:avLst/>
          </a:prstGeom>
        </p:spPr>
      </p:pic>
      <p:sp>
        <p:nvSpPr>
          <p:cNvPr id="2" name="文本框 1">
            <a:extLst>
              <a:ext uri="{FF2B5EF4-FFF2-40B4-BE49-F238E27FC236}">
                <a16:creationId xmlns:a16="http://schemas.microsoft.com/office/drawing/2014/main" id="{D18CEBCE-7B84-4802-AED6-532652E33516}"/>
              </a:ext>
            </a:extLst>
          </p:cNvPr>
          <p:cNvSpPr txBox="1"/>
          <p:nvPr/>
        </p:nvSpPr>
        <p:spPr>
          <a:xfrm>
            <a:off x="1813323" y="5385375"/>
            <a:ext cx="8038249" cy="584775"/>
          </a:xfrm>
          <a:prstGeom prst="rect">
            <a:avLst/>
          </a:prstGeom>
          <a:noFill/>
        </p:spPr>
        <p:txBody>
          <a:bodyPr wrap="square" rtlCol="0">
            <a:spAutoFit/>
          </a:bodyPr>
          <a:lstStyle/>
          <a:p>
            <a:r>
              <a:rPr lang="zh-CN" altLang="en-US" sz="3200" dirty="0"/>
              <a:t>（借此实现平滑的地图旋转动画）</a:t>
            </a:r>
          </a:p>
        </p:txBody>
      </p:sp>
    </p:spTree>
    <p:extLst>
      <p:ext uri="{BB962C8B-B14F-4D97-AF65-F5344CB8AC3E}">
        <p14:creationId xmlns:p14="http://schemas.microsoft.com/office/powerpoint/2010/main" val="186999186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3" name="文本框 2">
            <a:extLst>
              <a:ext uri="{FF2B5EF4-FFF2-40B4-BE49-F238E27FC236}">
                <a16:creationId xmlns:a16="http://schemas.microsoft.com/office/drawing/2014/main" id="{46A1FE46-5D61-448C-A02A-44D6A653F4AE}"/>
              </a:ext>
            </a:extLst>
          </p:cNvPr>
          <p:cNvSpPr txBox="1"/>
          <p:nvPr/>
        </p:nvSpPr>
        <p:spPr>
          <a:xfrm>
            <a:off x="504144" y="687048"/>
            <a:ext cx="5591855" cy="584775"/>
          </a:xfrm>
          <a:prstGeom prst="rect">
            <a:avLst/>
          </a:prstGeom>
          <a:noFill/>
        </p:spPr>
        <p:txBody>
          <a:bodyPr wrap="square" rtlCol="0">
            <a:spAutoFit/>
          </a:bodyPr>
          <a:lstStyle/>
          <a:p>
            <a:r>
              <a:rPr lang="zh-CN" altLang="en-US" sz="3200" b="1" dirty="0"/>
              <a:t>④方块参数及设置：</a:t>
            </a:r>
          </a:p>
        </p:txBody>
      </p:sp>
      <p:sp>
        <p:nvSpPr>
          <p:cNvPr id="5" name="文本框 4">
            <a:extLst>
              <a:ext uri="{FF2B5EF4-FFF2-40B4-BE49-F238E27FC236}">
                <a16:creationId xmlns:a16="http://schemas.microsoft.com/office/drawing/2014/main" id="{62CF525A-5B96-44AB-B281-C2227F7E9ECD}"/>
              </a:ext>
            </a:extLst>
          </p:cNvPr>
          <p:cNvSpPr txBox="1"/>
          <p:nvPr/>
        </p:nvSpPr>
        <p:spPr>
          <a:xfrm>
            <a:off x="2359148" y="5847786"/>
            <a:ext cx="4757107" cy="646331"/>
          </a:xfrm>
          <a:prstGeom prst="rect">
            <a:avLst/>
          </a:prstGeom>
          <a:noFill/>
        </p:spPr>
        <p:txBody>
          <a:bodyPr wrap="square" rtlCol="0">
            <a:spAutoFit/>
          </a:bodyPr>
          <a:lstStyle/>
          <a:p>
            <a:r>
              <a:rPr lang="zh-CN" altLang="en-US" dirty="0"/>
              <a:t>各个方块的</a:t>
            </a:r>
            <a:r>
              <a:rPr lang="en-US" altLang="zh-CN" dirty="0"/>
              <a:t>RGB</a:t>
            </a:r>
            <a:r>
              <a:rPr lang="zh-CN" altLang="en-US" dirty="0"/>
              <a:t>颜色，其中大于</a:t>
            </a:r>
            <a:r>
              <a:rPr lang="en-US" altLang="zh-CN" dirty="0"/>
              <a:t>2048</a:t>
            </a:r>
            <a:r>
              <a:rPr lang="zh-CN" altLang="en-US" dirty="0"/>
              <a:t>的方块为黑色（</a:t>
            </a:r>
            <a:r>
              <a:rPr lang="en-US" altLang="zh-CN" dirty="0"/>
              <a:t>#000000</a:t>
            </a:r>
            <a:r>
              <a:rPr lang="zh-CN" altLang="en-US" dirty="0"/>
              <a:t>）。</a:t>
            </a:r>
          </a:p>
        </p:txBody>
      </p:sp>
      <p:pic>
        <p:nvPicPr>
          <p:cNvPr id="6" name="图片 5">
            <a:extLst>
              <a:ext uri="{FF2B5EF4-FFF2-40B4-BE49-F238E27FC236}">
                <a16:creationId xmlns:a16="http://schemas.microsoft.com/office/drawing/2014/main" id="{275F02CE-A88A-4D4C-BF1C-4865F7EA4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884" y="1266485"/>
            <a:ext cx="5452676" cy="4485535"/>
          </a:xfrm>
          <a:prstGeom prst="rect">
            <a:avLst/>
          </a:prstGeom>
        </p:spPr>
      </p:pic>
      <p:pic>
        <p:nvPicPr>
          <p:cNvPr id="13" name="图片 12">
            <a:extLst>
              <a:ext uri="{FF2B5EF4-FFF2-40B4-BE49-F238E27FC236}">
                <a16:creationId xmlns:a16="http://schemas.microsoft.com/office/drawing/2014/main" id="{84F1ED43-AA85-4DDD-AB03-59C181C85C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702" y="3035974"/>
            <a:ext cx="5984607" cy="2708630"/>
          </a:xfrm>
          <a:prstGeom prst="rect">
            <a:avLst/>
          </a:prstGeom>
        </p:spPr>
      </p:pic>
    </p:spTree>
    <p:extLst>
      <p:ext uri="{BB962C8B-B14F-4D97-AF65-F5344CB8AC3E}">
        <p14:creationId xmlns:p14="http://schemas.microsoft.com/office/powerpoint/2010/main" val="43773627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pic>
        <p:nvPicPr>
          <p:cNvPr id="10" name="图片 9">
            <a:extLst>
              <a:ext uri="{FF2B5EF4-FFF2-40B4-BE49-F238E27FC236}">
                <a16:creationId xmlns:a16="http://schemas.microsoft.com/office/drawing/2014/main" id="{401A3FC2-481A-4CAA-8641-4F35397D9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780" y="679376"/>
            <a:ext cx="6722864" cy="3577664"/>
          </a:xfrm>
          <a:prstGeom prst="rect">
            <a:avLst/>
          </a:prstGeom>
        </p:spPr>
      </p:pic>
      <p:sp>
        <p:nvSpPr>
          <p:cNvPr id="15" name="文本框 14">
            <a:extLst>
              <a:ext uri="{FF2B5EF4-FFF2-40B4-BE49-F238E27FC236}">
                <a16:creationId xmlns:a16="http://schemas.microsoft.com/office/drawing/2014/main" id="{D5FD767A-5C38-4810-BF08-8DECF2789EFE}"/>
              </a:ext>
            </a:extLst>
          </p:cNvPr>
          <p:cNvSpPr txBox="1"/>
          <p:nvPr/>
        </p:nvSpPr>
        <p:spPr>
          <a:xfrm>
            <a:off x="1338893" y="4465493"/>
            <a:ext cx="4757107"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各个方块上显示数字的</a:t>
            </a:r>
            <a:r>
              <a:rPr kumimoji="0" lang="en-US" altLang="zh-CN" sz="1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RGB</a:t>
            </a:r>
            <a:r>
              <a:rPr kumimoji="0" lang="zh-CN" altLang="en-US" sz="1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颜色。</a:t>
            </a:r>
            <a:r>
              <a:rPr kumimoji="0" lang="en-US" altLang="zh-CN" sz="1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2</a:t>
            </a:r>
            <a:r>
              <a:rPr kumimoji="0" lang="zh-CN" altLang="en-US" sz="1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和</a:t>
            </a:r>
            <a:r>
              <a:rPr kumimoji="0" lang="en-US" altLang="zh-CN" sz="1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4</a:t>
            </a:r>
            <a:r>
              <a:rPr kumimoji="0" lang="zh-CN" altLang="en-US" sz="1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为黑，其他为米黄。</a:t>
            </a:r>
          </a:p>
        </p:txBody>
      </p:sp>
      <p:pic>
        <p:nvPicPr>
          <p:cNvPr id="4" name="图片 3">
            <a:extLst>
              <a:ext uri="{FF2B5EF4-FFF2-40B4-BE49-F238E27FC236}">
                <a16:creationId xmlns:a16="http://schemas.microsoft.com/office/drawing/2014/main" id="{A74FBA19-F3B5-4DD0-8E97-7D042AD3E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4170" y="3256367"/>
            <a:ext cx="5353050" cy="2209800"/>
          </a:xfrm>
          <a:prstGeom prst="rect">
            <a:avLst/>
          </a:prstGeom>
        </p:spPr>
      </p:pic>
      <p:sp>
        <p:nvSpPr>
          <p:cNvPr id="7" name="文本框 6">
            <a:extLst>
              <a:ext uri="{FF2B5EF4-FFF2-40B4-BE49-F238E27FC236}">
                <a16:creationId xmlns:a16="http://schemas.microsoft.com/office/drawing/2014/main" id="{BB6B1BC8-A7A6-49E9-BD1B-9805951BF906}"/>
              </a:ext>
            </a:extLst>
          </p:cNvPr>
          <p:cNvSpPr txBox="1"/>
          <p:nvPr/>
        </p:nvSpPr>
        <p:spPr>
          <a:xfrm>
            <a:off x="6583680" y="5616694"/>
            <a:ext cx="5100320" cy="369332"/>
          </a:xfrm>
          <a:prstGeom prst="rect">
            <a:avLst/>
          </a:prstGeom>
          <a:noFill/>
        </p:spPr>
        <p:txBody>
          <a:bodyPr wrap="square" rtlCol="0">
            <a:spAutoFit/>
          </a:bodyPr>
          <a:lstStyle/>
          <a:p>
            <a:pPr algn="ctr"/>
            <a:r>
              <a:rPr lang="zh-CN" altLang="en-US" dirty="0"/>
              <a:t>让数字本体与方块的大小比例平衡</a:t>
            </a:r>
          </a:p>
        </p:txBody>
      </p:sp>
    </p:spTree>
    <p:extLst>
      <p:ext uri="{BB962C8B-B14F-4D97-AF65-F5344CB8AC3E}">
        <p14:creationId xmlns:p14="http://schemas.microsoft.com/office/powerpoint/2010/main" val="390029803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3" name="文本框 2">
            <a:extLst>
              <a:ext uri="{FF2B5EF4-FFF2-40B4-BE49-F238E27FC236}">
                <a16:creationId xmlns:a16="http://schemas.microsoft.com/office/drawing/2014/main" id="{7D45998F-E022-4C01-A3F8-BC3866CE33CB}"/>
              </a:ext>
            </a:extLst>
          </p:cNvPr>
          <p:cNvSpPr txBox="1"/>
          <p:nvPr/>
        </p:nvSpPr>
        <p:spPr>
          <a:xfrm>
            <a:off x="2352675" y="2219325"/>
            <a:ext cx="7029450" cy="1200329"/>
          </a:xfrm>
          <a:prstGeom prst="rect">
            <a:avLst/>
          </a:prstGeom>
          <a:noFill/>
        </p:spPr>
        <p:txBody>
          <a:bodyPr wrap="square" rtlCol="0">
            <a:spAutoFit/>
          </a:bodyPr>
          <a:lstStyle/>
          <a:p>
            <a:pPr algn="ctr"/>
            <a:r>
              <a:rPr lang="zh-CN" altLang="en-US" sz="7200" dirty="0">
                <a:latin typeface="华光姚体_CNKI" panose="02000500000000000000" pitchFamily="2" charset="-122"/>
                <a:ea typeface="华光姚体_CNKI" panose="02000500000000000000" pitchFamily="2" charset="-122"/>
              </a:rPr>
              <a:t>感谢聆听</a:t>
            </a:r>
          </a:p>
        </p:txBody>
      </p:sp>
      <p:pic>
        <p:nvPicPr>
          <p:cNvPr id="5" name="图片 4">
            <a:extLst>
              <a:ext uri="{FF2B5EF4-FFF2-40B4-BE49-F238E27FC236}">
                <a16:creationId xmlns:a16="http://schemas.microsoft.com/office/drawing/2014/main" id="{BD16C273-742D-4553-9D44-F4050A2E7E4E}"/>
              </a:ext>
            </a:extLst>
          </p:cNvPr>
          <p:cNvPicPr>
            <a:picLocks noChangeAspect="1"/>
          </p:cNvPicPr>
          <p:nvPr/>
        </p:nvPicPr>
        <p:blipFill>
          <a:blip r:embed="rId4"/>
          <a:stretch>
            <a:fillRect/>
          </a:stretch>
        </p:blipFill>
        <p:spPr>
          <a:xfrm>
            <a:off x="4710112" y="4056969"/>
            <a:ext cx="2314575" cy="2314575"/>
          </a:xfrm>
          <a:prstGeom prst="rect">
            <a:avLst/>
          </a:prstGeom>
        </p:spPr>
      </p:pic>
    </p:spTree>
    <p:extLst>
      <p:ext uri="{BB962C8B-B14F-4D97-AF65-F5344CB8AC3E}">
        <p14:creationId xmlns:p14="http://schemas.microsoft.com/office/powerpoint/2010/main" val="386346449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5122" name="图片 19"/>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l="13632" t="9293" r="6709" b="5219"/>
          <a:stretch>
            <a:fillRect/>
          </a:stretch>
        </p:blipFill>
        <p:spPr bwMode="auto">
          <a:xfrm>
            <a:off x="6819900" y="1235075"/>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文本框 20"/>
          <p:cNvSpPr txBox="1">
            <a:spLocks noChangeArrowheads="1"/>
          </p:cNvSpPr>
          <p:nvPr/>
        </p:nvSpPr>
        <p:spPr bwMode="auto">
          <a:xfrm>
            <a:off x="7672388" y="1338263"/>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6D560D"/>
                </a:solidFill>
                <a:latin typeface="微软雅黑" panose="020B0503020204020204" pitchFamily="34" charset="-122"/>
              </a:rPr>
              <a:t>项目设计思路</a:t>
            </a:r>
          </a:p>
        </p:txBody>
      </p:sp>
      <p:sp>
        <p:nvSpPr>
          <p:cNvPr id="5124" name="文本框 21"/>
          <p:cNvSpPr txBox="1">
            <a:spLocks noChangeArrowheads="1"/>
          </p:cNvSpPr>
          <p:nvPr/>
        </p:nvSpPr>
        <p:spPr bwMode="auto">
          <a:xfrm>
            <a:off x="6819900" y="1247775"/>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rgbClr val="FAF0D2"/>
                </a:solidFill>
                <a:latin typeface="Impact" panose="020B0806030902050204" pitchFamily="34" charset="0"/>
              </a:rPr>
              <a:t>1</a:t>
            </a:r>
            <a:endParaRPr lang="zh-CN" altLang="en-US" sz="3600" dirty="0">
              <a:solidFill>
                <a:srgbClr val="FAF0D2"/>
              </a:solidFill>
              <a:latin typeface="Impact" panose="020B0806030902050204" pitchFamily="34" charset="0"/>
            </a:endParaRPr>
          </a:p>
        </p:txBody>
      </p:sp>
      <p:pic>
        <p:nvPicPr>
          <p:cNvPr id="5125" name="图片 24"/>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l="13632" t="9293" r="6709" b="5219"/>
          <a:stretch>
            <a:fillRect/>
          </a:stretch>
        </p:blipFill>
        <p:spPr bwMode="auto">
          <a:xfrm>
            <a:off x="6819900" y="2146300"/>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文本框 25"/>
          <p:cNvSpPr txBox="1">
            <a:spLocks noChangeArrowheads="1"/>
          </p:cNvSpPr>
          <p:nvPr/>
        </p:nvSpPr>
        <p:spPr bwMode="auto">
          <a:xfrm>
            <a:off x="7672388" y="2320375"/>
            <a:ext cx="342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6D560D"/>
                </a:solidFill>
                <a:latin typeface="微软雅黑" panose="020B0503020204020204" pitchFamily="34" charset="-122"/>
              </a:rPr>
              <a:t>需求分析</a:t>
            </a:r>
          </a:p>
        </p:txBody>
      </p:sp>
      <p:sp>
        <p:nvSpPr>
          <p:cNvPr id="5127" name="文本框 26"/>
          <p:cNvSpPr txBox="1">
            <a:spLocks noChangeArrowheads="1"/>
          </p:cNvSpPr>
          <p:nvPr/>
        </p:nvSpPr>
        <p:spPr bwMode="auto">
          <a:xfrm>
            <a:off x="6819900" y="2159000"/>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rgbClr val="FAF0D2"/>
                </a:solidFill>
                <a:latin typeface="Impact" panose="020B0806030902050204" pitchFamily="34" charset="0"/>
              </a:rPr>
              <a:t>2</a:t>
            </a:r>
            <a:endParaRPr lang="zh-CN" altLang="en-US" sz="3600" dirty="0">
              <a:solidFill>
                <a:srgbClr val="FAF0D2"/>
              </a:solidFill>
              <a:latin typeface="Impact" panose="020B0806030902050204" pitchFamily="34" charset="0"/>
            </a:endParaRPr>
          </a:p>
        </p:txBody>
      </p:sp>
      <p:pic>
        <p:nvPicPr>
          <p:cNvPr id="5128" name="图片 27"/>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l="13632" t="9293" r="6709" b="5219"/>
          <a:stretch>
            <a:fillRect/>
          </a:stretch>
        </p:blipFill>
        <p:spPr bwMode="auto">
          <a:xfrm>
            <a:off x="6819900" y="3033713"/>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文本框 28"/>
          <p:cNvSpPr txBox="1">
            <a:spLocks noChangeArrowheads="1"/>
          </p:cNvSpPr>
          <p:nvPr/>
        </p:nvSpPr>
        <p:spPr bwMode="auto">
          <a:xfrm>
            <a:off x="7672388" y="4005262"/>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6D560D"/>
                </a:solidFill>
                <a:latin typeface="微软雅黑" panose="020B0503020204020204" pitchFamily="34" charset="-122"/>
              </a:rPr>
              <a:t>项目展示</a:t>
            </a:r>
          </a:p>
        </p:txBody>
      </p:sp>
      <p:sp>
        <p:nvSpPr>
          <p:cNvPr id="5130" name="文本框 29"/>
          <p:cNvSpPr txBox="1">
            <a:spLocks noChangeArrowheads="1"/>
          </p:cNvSpPr>
          <p:nvPr/>
        </p:nvSpPr>
        <p:spPr bwMode="auto">
          <a:xfrm>
            <a:off x="6819900" y="3046413"/>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rgbClr val="FAF0D2"/>
                </a:solidFill>
                <a:latin typeface="Impact" panose="020B0806030902050204" pitchFamily="34" charset="0"/>
              </a:rPr>
              <a:t>3</a:t>
            </a:r>
            <a:endParaRPr lang="zh-CN" altLang="en-US" sz="3600" dirty="0">
              <a:solidFill>
                <a:srgbClr val="FAF0D2"/>
              </a:solidFill>
              <a:latin typeface="Impact" panose="020B0806030902050204" pitchFamily="34" charset="0"/>
            </a:endParaRPr>
          </a:p>
        </p:txBody>
      </p:sp>
      <p:pic>
        <p:nvPicPr>
          <p:cNvPr id="5131" name="图片 30"/>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l="13632" t="9293" r="6709" b="5219"/>
          <a:stretch>
            <a:fillRect/>
          </a:stretch>
        </p:blipFill>
        <p:spPr bwMode="auto">
          <a:xfrm>
            <a:off x="6819900" y="3946525"/>
            <a:ext cx="7254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文本框 31"/>
          <p:cNvSpPr txBox="1">
            <a:spLocks noChangeArrowheads="1"/>
          </p:cNvSpPr>
          <p:nvPr/>
        </p:nvSpPr>
        <p:spPr bwMode="auto">
          <a:xfrm>
            <a:off x="7672388" y="4916487"/>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6D560D"/>
                </a:solidFill>
                <a:latin typeface="微软雅黑" panose="020B0503020204020204" pitchFamily="34" charset="-122"/>
              </a:rPr>
              <a:t>关键代码展示</a:t>
            </a:r>
          </a:p>
        </p:txBody>
      </p:sp>
      <p:sp>
        <p:nvSpPr>
          <p:cNvPr id="5133" name="文本框 33"/>
          <p:cNvSpPr txBox="1">
            <a:spLocks noChangeArrowheads="1"/>
          </p:cNvSpPr>
          <p:nvPr/>
        </p:nvSpPr>
        <p:spPr bwMode="auto">
          <a:xfrm>
            <a:off x="6819900" y="3959225"/>
            <a:ext cx="5969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rgbClr val="FAF0D2"/>
                </a:solidFill>
                <a:latin typeface="Impact" panose="020B0806030902050204" pitchFamily="34" charset="0"/>
              </a:rPr>
              <a:t>4</a:t>
            </a:r>
            <a:endParaRPr lang="zh-CN" altLang="en-US" sz="3600" dirty="0">
              <a:solidFill>
                <a:srgbClr val="FAF0D2"/>
              </a:solidFill>
              <a:latin typeface="Impact" panose="020B0806030902050204" pitchFamily="34" charset="0"/>
            </a:endParaRPr>
          </a:p>
        </p:txBody>
      </p:sp>
      <p:pic>
        <p:nvPicPr>
          <p:cNvPr id="5137" name="图片 18"/>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24423">
            <a:off x="423863" y="1516063"/>
            <a:ext cx="575945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文本框 32"/>
          <p:cNvSpPr txBox="1">
            <a:spLocks noChangeArrowheads="1"/>
          </p:cNvSpPr>
          <p:nvPr/>
        </p:nvSpPr>
        <p:spPr bwMode="auto">
          <a:xfrm>
            <a:off x="1378038" y="2711450"/>
            <a:ext cx="4317911"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6600" dirty="0">
                <a:solidFill>
                  <a:srgbClr val="FAF0D2"/>
                </a:solidFill>
                <a:latin typeface="+mj-ea"/>
                <a:ea typeface="+mj-ea"/>
              </a:rPr>
              <a:t>目录</a:t>
            </a:r>
          </a:p>
        </p:txBody>
      </p:sp>
      <p:pic>
        <p:nvPicPr>
          <p:cNvPr id="20" name="图片 19">
            <a:extLst>
              <a:ext uri="{FF2B5EF4-FFF2-40B4-BE49-F238E27FC236}">
                <a16:creationId xmlns:a16="http://schemas.microsoft.com/office/drawing/2014/main" id="{E754EA03-B6FB-45FA-A71E-605EC683A0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17" name="文本框 25">
            <a:extLst>
              <a:ext uri="{FF2B5EF4-FFF2-40B4-BE49-F238E27FC236}">
                <a16:creationId xmlns:a16="http://schemas.microsoft.com/office/drawing/2014/main" id="{C05B9985-DBB8-4094-B2C1-5E641D91B4B4}"/>
              </a:ext>
            </a:extLst>
          </p:cNvPr>
          <p:cNvSpPr txBox="1">
            <a:spLocks noChangeArrowheads="1"/>
          </p:cNvSpPr>
          <p:nvPr/>
        </p:nvSpPr>
        <p:spPr bwMode="auto">
          <a:xfrm>
            <a:off x="7672388" y="3198019"/>
            <a:ext cx="342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6D560D"/>
                </a:solidFill>
                <a:latin typeface="微软雅黑" panose="020B0503020204020204" pitchFamily="34" charset="-122"/>
              </a:rPr>
              <a:t>人员分工</a:t>
            </a:r>
          </a:p>
        </p:txBody>
      </p:sp>
      <p:pic>
        <p:nvPicPr>
          <p:cNvPr id="18" name="图片 30">
            <a:extLst>
              <a:ext uri="{FF2B5EF4-FFF2-40B4-BE49-F238E27FC236}">
                <a16:creationId xmlns:a16="http://schemas.microsoft.com/office/drawing/2014/main" id="{468A9157-DBB1-462E-AB2F-2B6EEDE56E01}"/>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l="13632" t="9293" r="6709" b="5219"/>
          <a:stretch>
            <a:fillRect/>
          </a:stretch>
        </p:blipFill>
        <p:spPr bwMode="auto">
          <a:xfrm>
            <a:off x="6819900" y="4764017"/>
            <a:ext cx="7254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33">
            <a:extLst>
              <a:ext uri="{FF2B5EF4-FFF2-40B4-BE49-F238E27FC236}">
                <a16:creationId xmlns:a16="http://schemas.microsoft.com/office/drawing/2014/main" id="{4FF781E8-277A-4AD2-9DDA-9C45FEF6A507}"/>
              </a:ext>
            </a:extLst>
          </p:cNvPr>
          <p:cNvSpPr txBox="1">
            <a:spLocks noChangeArrowheads="1"/>
          </p:cNvSpPr>
          <p:nvPr/>
        </p:nvSpPr>
        <p:spPr bwMode="auto">
          <a:xfrm>
            <a:off x="6819900" y="4776717"/>
            <a:ext cx="5969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rgbClr val="FAF0D2"/>
                </a:solidFill>
                <a:latin typeface="Impact" panose="020B0806030902050204" pitchFamily="34" charset="0"/>
              </a:rPr>
              <a:t>5</a:t>
            </a:r>
            <a:endParaRPr lang="zh-CN" altLang="en-US" sz="3600" dirty="0">
              <a:solidFill>
                <a:srgbClr val="FAF0D2"/>
              </a:solidFill>
              <a:latin typeface="Impact" panose="020B080603090205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dirty="0">
                <a:solidFill>
                  <a:srgbClr val="6D560D"/>
                </a:solidFill>
                <a:latin typeface="微软雅黑" panose="020B0503020204020204" pitchFamily="34" charset="-122"/>
              </a:rPr>
              <a:t>项目设计思路</a:t>
            </a:r>
          </a:p>
        </p:txBody>
      </p:sp>
      <p:grpSp>
        <p:nvGrpSpPr>
          <p:cNvPr id="6147" name="组合 4"/>
          <p:cNvGrpSpPr>
            <a:grpSpLocks noChangeAspect="1"/>
          </p:cNvGrpSpPr>
          <p:nvPr/>
        </p:nvGrpSpPr>
        <p:grpSpPr bwMode="auto">
          <a:xfrm>
            <a:off x="4357688" y="1117600"/>
            <a:ext cx="3155950" cy="2946400"/>
            <a:chOff x="0" y="0"/>
            <a:chExt cx="6822015" cy="6383223"/>
          </a:xfrm>
        </p:grpSpPr>
        <p:pic>
          <p:nvPicPr>
            <p:cNvPr id="6150" name="图片 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rgbClr val="FAF0D2"/>
                </a:solidFill>
                <a:latin typeface="Impact" panose="020B0806030902050204" pitchFamily="34" charset="0"/>
              </a:rPr>
              <a:t>1</a:t>
            </a:r>
            <a:endParaRPr lang="zh-CN" altLang="en-US" sz="16600" dirty="0">
              <a:solidFill>
                <a:srgbClr val="FAF0D2"/>
              </a:solidFill>
              <a:latin typeface="Impact" panose="020B0806030902050204" pitchFamily="34" charset="0"/>
            </a:endParaRPr>
          </a:p>
        </p:txBody>
      </p:sp>
      <p:pic>
        <p:nvPicPr>
          <p:cNvPr id="9" name="图片 8">
            <a:extLst>
              <a:ext uri="{FF2B5EF4-FFF2-40B4-BE49-F238E27FC236}">
                <a16:creationId xmlns:a16="http://schemas.microsoft.com/office/drawing/2014/main" id="{AAE1D169-E418-4FD3-901F-FBF4EF6F4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92023D48-3A32-4CD4-BEB0-5AA0BDAE0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
        <p:nvSpPr>
          <p:cNvPr id="2" name="文本框 1">
            <a:extLst>
              <a:ext uri="{FF2B5EF4-FFF2-40B4-BE49-F238E27FC236}">
                <a16:creationId xmlns:a16="http://schemas.microsoft.com/office/drawing/2014/main" id="{BBFBFFF4-7AEB-4D67-A05D-BD40E96DE37D}"/>
              </a:ext>
            </a:extLst>
          </p:cNvPr>
          <p:cNvSpPr txBox="1"/>
          <p:nvPr/>
        </p:nvSpPr>
        <p:spPr>
          <a:xfrm>
            <a:off x="504145" y="687048"/>
            <a:ext cx="3948112" cy="584775"/>
          </a:xfrm>
          <a:prstGeom prst="rect">
            <a:avLst/>
          </a:prstGeom>
          <a:noFill/>
        </p:spPr>
        <p:txBody>
          <a:bodyPr wrap="square" rtlCol="0">
            <a:spAutoFit/>
          </a:bodyPr>
          <a:lstStyle/>
          <a:p>
            <a:r>
              <a:rPr lang="zh-CN" altLang="en-US" sz="3200" b="1" dirty="0"/>
              <a:t>项目设计思路</a:t>
            </a:r>
          </a:p>
        </p:txBody>
      </p:sp>
      <p:sp>
        <p:nvSpPr>
          <p:cNvPr id="4" name="文本框 3">
            <a:extLst>
              <a:ext uri="{FF2B5EF4-FFF2-40B4-BE49-F238E27FC236}">
                <a16:creationId xmlns:a16="http://schemas.microsoft.com/office/drawing/2014/main" id="{0A743FDF-F3FD-431F-A078-14EC43A100D8}"/>
              </a:ext>
            </a:extLst>
          </p:cNvPr>
          <p:cNvSpPr txBox="1"/>
          <p:nvPr/>
        </p:nvSpPr>
        <p:spPr>
          <a:xfrm>
            <a:off x="504145" y="1595021"/>
            <a:ext cx="7102928" cy="4893647"/>
          </a:xfrm>
          <a:prstGeom prst="rect">
            <a:avLst/>
          </a:prstGeom>
          <a:noFill/>
        </p:spPr>
        <p:txBody>
          <a:bodyPr wrap="square" rtlCol="0">
            <a:spAutoFit/>
          </a:bodyPr>
          <a:lstStyle/>
          <a:p>
            <a:r>
              <a:rPr lang="en-US" altLang="zh-CN" sz="2400" dirty="0"/>
              <a:t>2048</a:t>
            </a:r>
            <a:r>
              <a:rPr lang="zh-CN" altLang="en-US" sz="2400" dirty="0"/>
              <a:t>作为一款承载着无数人学生时代回忆的益智类小游戏而广为熟知，曾经风靡一时。为致敬经典，同时增加游戏的可玩性与自由性，我们借助</a:t>
            </a:r>
            <a:r>
              <a:rPr lang="en-US" altLang="zh-CN" sz="2400" dirty="0"/>
              <a:t>Unity 3D</a:t>
            </a:r>
            <a:r>
              <a:rPr lang="zh-CN" altLang="en-US" sz="2400" dirty="0"/>
              <a:t>将其从经典</a:t>
            </a:r>
            <a:r>
              <a:rPr lang="en-US" altLang="zh-CN" sz="2400" dirty="0"/>
              <a:t>2D</a:t>
            </a:r>
            <a:r>
              <a:rPr lang="zh-CN" altLang="en-US" sz="2400" dirty="0"/>
              <a:t>版本翻版成了</a:t>
            </a:r>
            <a:r>
              <a:rPr lang="en-US" altLang="zh-CN" sz="2400" dirty="0"/>
              <a:t>3D</a:t>
            </a:r>
            <a:r>
              <a:rPr lang="zh-CN" altLang="en-US" sz="2400" dirty="0"/>
              <a:t>版本。</a:t>
            </a:r>
            <a:endParaRPr lang="en-US" altLang="zh-CN" sz="2400" dirty="0"/>
          </a:p>
          <a:p>
            <a:endParaRPr lang="en-US" altLang="zh-CN" sz="2400" dirty="0"/>
          </a:p>
          <a:p>
            <a:r>
              <a:rPr lang="zh-CN" altLang="en-US" sz="2400" dirty="0"/>
              <a:t>本游戏使用</a:t>
            </a:r>
            <a:r>
              <a:rPr lang="en-US" altLang="zh-CN" sz="2400" dirty="0"/>
              <a:t>Q</a:t>
            </a:r>
            <a:r>
              <a:rPr lang="zh-CN" altLang="en-US" sz="2400" dirty="0"/>
              <a:t>、</a:t>
            </a:r>
            <a:r>
              <a:rPr lang="en-US" altLang="zh-CN" sz="2400" dirty="0"/>
              <a:t>E</a:t>
            </a:r>
            <a:r>
              <a:rPr lang="zh-CN" altLang="en-US" sz="2400" dirty="0"/>
              <a:t>、</a:t>
            </a:r>
            <a:r>
              <a:rPr lang="en-US" altLang="zh-CN" sz="2400" dirty="0"/>
              <a:t>W</a:t>
            </a:r>
            <a:r>
              <a:rPr lang="zh-CN" altLang="en-US" sz="2400" dirty="0"/>
              <a:t>、</a:t>
            </a:r>
            <a:r>
              <a:rPr lang="en-US" altLang="zh-CN" sz="2400" dirty="0"/>
              <a:t>S</a:t>
            </a:r>
            <a:r>
              <a:rPr lang="zh-CN" altLang="en-US" sz="2400" dirty="0"/>
              <a:t>、</a:t>
            </a:r>
            <a:r>
              <a:rPr lang="en-US" altLang="zh-CN" sz="2400" dirty="0"/>
              <a:t>A</a:t>
            </a:r>
            <a:r>
              <a:rPr lang="zh-CN" altLang="en-US" sz="2400" dirty="0"/>
              <a:t>、</a:t>
            </a:r>
            <a:r>
              <a:rPr lang="en-US" altLang="zh-CN" sz="2400" dirty="0"/>
              <a:t>D</a:t>
            </a:r>
            <a:r>
              <a:rPr lang="zh-CN" altLang="en-US" sz="2400" dirty="0"/>
              <a:t>分别控制方块整体的上、下、前、后、左、右移动。相比于经典</a:t>
            </a:r>
            <a:r>
              <a:rPr lang="en-US" altLang="zh-CN" sz="2400" dirty="0"/>
              <a:t>2048</a:t>
            </a:r>
            <a:r>
              <a:rPr lang="zh-CN" altLang="en-US" sz="2400" dirty="0"/>
              <a:t>，本游戏为</a:t>
            </a:r>
            <a:r>
              <a:rPr lang="en-US" altLang="zh-CN" sz="2400" dirty="0"/>
              <a:t>4×4×4</a:t>
            </a:r>
            <a:r>
              <a:rPr lang="zh-CN" altLang="en-US" sz="2400" dirty="0"/>
              <a:t>的方格地图中每次生成</a:t>
            </a:r>
            <a:r>
              <a:rPr lang="en-US" altLang="zh-CN" sz="2400" dirty="0"/>
              <a:t>4</a:t>
            </a:r>
            <a:r>
              <a:rPr lang="zh-CN" altLang="en-US" sz="2400" dirty="0"/>
              <a:t>个随机方块，因而游戏难度降低，但同时由于地图被立体化，游戏的自由度与对玩家的空间想象力的锻炼也将提升，该游戏相比于经典</a:t>
            </a:r>
            <a:r>
              <a:rPr lang="en-US" altLang="zh-CN" sz="2400" dirty="0"/>
              <a:t>2048</a:t>
            </a:r>
            <a:r>
              <a:rPr lang="zh-CN" altLang="en-US" sz="2400" dirty="0"/>
              <a:t>在此方面的益智作用更加显著。</a:t>
            </a:r>
            <a:endParaRPr lang="en-US" altLang="zh-CN" sz="2400" dirty="0"/>
          </a:p>
          <a:p>
            <a:endParaRPr lang="en-US" altLang="zh-CN" sz="2400" dirty="0"/>
          </a:p>
        </p:txBody>
      </p:sp>
      <p:pic>
        <p:nvPicPr>
          <p:cNvPr id="6" name="图片 5">
            <a:extLst>
              <a:ext uri="{FF2B5EF4-FFF2-40B4-BE49-F238E27FC236}">
                <a16:creationId xmlns:a16="http://schemas.microsoft.com/office/drawing/2014/main" id="{A6E43275-8058-408B-A6D1-8216A2036D1A}"/>
              </a:ext>
            </a:extLst>
          </p:cNvPr>
          <p:cNvPicPr>
            <a:picLocks noChangeAspect="1"/>
          </p:cNvPicPr>
          <p:nvPr/>
        </p:nvPicPr>
        <p:blipFill rotWithShape="1">
          <a:blip r:embed="rId4">
            <a:extLst>
              <a:ext uri="{28A0092B-C50C-407E-A947-70E740481C1C}">
                <a14:useLocalDpi xmlns:a14="http://schemas.microsoft.com/office/drawing/2010/main" val="0"/>
              </a:ext>
            </a:extLst>
          </a:blip>
          <a:srcRect l="11598" t="7201"/>
          <a:stretch/>
        </p:blipFill>
        <p:spPr>
          <a:xfrm>
            <a:off x="8448674" y="1934545"/>
            <a:ext cx="2862943" cy="2988910"/>
          </a:xfrm>
          <a:prstGeom prst="rect">
            <a:avLst/>
          </a:prstGeom>
        </p:spPr>
      </p:pic>
      <p:sp>
        <p:nvSpPr>
          <p:cNvPr id="7" name="文本框 6">
            <a:extLst>
              <a:ext uri="{FF2B5EF4-FFF2-40B4-BE49-F238E27FC236}">
                <a16:creationId xmlns:a16="http://schemas.microsoft.com/office/drawing/2014/main" id="{C6CB1003-8939-4610-ABC3-2463BF71EFDD}"/>
              </a:ext>
            </a:extLst>
          </p:cNvPr>
          <p:cNvSpPr txBox="1"/>
          <p:nvPr/>
        </p:nvSpPr>
        <p:spPr>
          <a:xfrm>
            <a:off x="8164285" y="5062135"/>
            <a:ext cx="3233057" cy="461665"/>
          </a:xfrm>
          <a:prstGeom prst="rect">
            <a:avLst/>
          </a:prstGeom>
          <a:noFill/>
        </p:spPr>
        <p:txBody>
          <a:bodyPr wrap="square" rtlCol="0">
            <a:spAutoFit/>
          </a:bodyPr>
          <a:lstStyle/>
          <a:p>
            <a:pPr algn="ctr"/>
            <a:r>
              <a:rPr lang="zh-CN" altLang="en-US" sz="2400" dirty="0">
                <a:solidFill>
                  <a:schemeClr val="bg1">
                    <a:lumMod val="50000"/>
                  </a:schemeClr>
                </a:solidFill>
              </a:rPr>
              <a:t>游戏截图</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4800" b="1" i="0" u="none" strike="noStrike" kern="1200" cap="none" spc="0" normalizeH="0" baseline="0" noProof="0" dirty="0">
                <a:ln>
                  <a:noFill/>
                </a:ln>
                <a:solidFill>
                  <a:srgbClr val="6D560D"/>
                </a:solidFill>
                <a:effectLst/>
                <a:uLnTx/>
                <a:uFillTx/>
                <a:latin typeface="微软雅黑" panose="020B0503020204020204" pitchFamily="34" charset="-122"/>
                <a:ea typeface="微软雅黑" panose="020B0503020204020204" pitchFamily="34" charset="-122"/>
                <a:cs typeface="+mn-cs"/>
              </a:rPr>
              <a:t>需求分析</a:t>
            </a:r>
          </a:p>
        </p:txBody>
      </p:sp>
      <p:grpSp>
        <p:nvGrpSpPr>
          <p:cNvPr id="6147" name="组合 4"/>
          <p:cNvGrpSpPr>
            <a:grpSpLocks noChangeAspect="1"/>
          </p:cNvGrpSpPr>
          <p:nvPr/>
        </p:nvGrpSpPr>
        <p:grpSpPr bwMode="auto">
          <a:xfrm>
            <a:off x="4357688" y="1117600"/>
            <a:ext cx="3155950" cy="2946400"/>
            <a:chOff x="0" y="0"/>
            <a:chExt cx="6822015" cy="6383223"/>
          </a:xfrm>
        </p:grpSpPr>
        <p:pic>
          <p:nvPicPr>
            <p:cNvPr id="6150" name="图片 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6600" b="0" i="0" u="none" strike="noStrike" kern="1200" cap="none" spc="0" normalizeH="0" baseline="0" noProof="0" dirty="0">
                <a:ln>
                  <a:noFill/>
                </a:ln>
                <a:solidFill>
                  <a:srgbClr val="FAF0D2"/>
                </a:solidFill>
                <a:effectLst/>
                <a:uLnTx/>
                <a:uFillTx/>
                <a:latin typeface="Impact" panose="020B0806030902050204" pitchFamily="34" charset="0"/>
                <a:ea typeface="微软雅黑" panose="020B0503020204020204" pitchFamily="34" charset="-122"/>
                <a:cs typeface="+mn-cs"/>
              </a:rPr>
              <a:t>2</a:t>
            </a:r>
            <a:endParaRPr kumimoji="0" lang="zh-CN" altLang="en-US" sz="16600" b="0" i="0" u="none" strike="noStrike" kern="1200" cap="none" spc="0" normalizeH="0" baseline="0" noProof="0" dirty="0">
              <a:ln>
                <a:noFill/>
              </a:ln>
              <a:solidFill>
                <a:srgbClr val="FAF0D2"/>
              </a:solidFill>
              <a:effectLst/>
              <a:uLnTx/>
              <a:uFillTx/>
              <a:latin typeface="Impact" panose="020B0806030902050204" pitchFamily="34" charset="0"/>
              <a:ea typeface="微软雅黑" panose="020B0503020204020204" pitchFamily="34" charset="-122"/>
              <a:cs typeface="+mn-cs"/>
            </a:endParaRPr>
          </a:p>
        </p:txBody>
      </p:sp>
      <p:pic>
        <p:nvPicPr>
          <p:cNvPr id="9" name="图片 8">
            <a:extLst>
              <a:ext uri="{FF2B5EF4-FFF2-40B4-BE49-F238E27FC236}">
                <a16:creationId xmlns:a16="http://schemas.microsoft.com/office/drawing/2014/main" id="{AAE1D169-E418-4FD3-901F-FBF4EF6F4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Tree>
    <p:extLst>
      <p:ext uri="{BB962C8B-B14F-4D97-AF65-F5344CB8AC3E}">
        <p14:creationId xmlns:p14="http://schemas.microsoft.com/office/powerpoint/2010/main" val="78135469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45BE4E7E-5AB6-443F-917B-FF44B6EB0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pic>
        <p:nvPicPr>
          <p:cNvPr id="1030" name="Picture 6">
            <a:extLst>
              <a:ext uri="{FF2B5EF4-FFF2-40B4-BE49-F238E27FC236}">
                <a16:creationId xmlns:a16="http://schemas.microsoft.com/office/drawing/2014/main" id="{EE499B09-B078-43FF-94F9-037E028AF3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666" b="10518"/>
          <a:stretch/>
        </p:blipFill>
        <p:spPr bwMode="auto">
          <a:xfrm>
            <a:off x="1000761" y="3133156"/>
            <a:ext cx="3296920" cy="32317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EDC2CE75-A69B-4F54-B4E2-AFB943CBAB20}"/>
              </a:ext>
            </a:extLst>
          </p:cNvPr>
          <p:cNvCxnSpPr/>
          <p:nvPr/>
        </p:nvCxnSpPr>
        <p:spPr bwMode="auto">
          <a:xfrm>
            <a:off x="4529912" y="4749054"/>
            <a:ext cx="2905760" cy="0"/>
          </a:xfrm>
          <a:prstGeom prst="straightConnector1">
            <a:avLst/>
          </a:prstGeom>
          <a:solidFill>
            <a:schemeClr val="accent1"/>
          </a:solidFill>
          <a:ln w="254000" cap="flat" cmpd="sng" algn="ctr">
            <a:solidFill>
              <a:srgbClr val="6D560D"/>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a:extLst>
              <a:ext uri="{FF2B5EF4-FFF2-40B4-BE49-F238E27FC236}">
                <a16:creationId xmlns:a16="http://schemas.microsoft.com/office/drawing/2014/main" id="{CB69A8AD-5596-4396-930F-F1646ED56CAB}"/>
              </a:ext>
            </a:extLst>
          </p:cNvPr>
          <p:cNvSpPr txBox="1"/>
          <p:nvPr/>
        </p:nvSpPr>
        <p:spPr>
          <a:xfrm>
            <a:off x="1031242" y="809274"/>
            <a:ext cx="9133840"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作为经典小游戏的</a:t>
            </a:r>
            <a:r>
              <a:rPr kumimoji="0" lang="en-US" altLang="zh-CN"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3D</a:t>
            </a:r>
            <a:r>
              <a:rPr kumimoji="0" lang="zh-CN" altLang="en-US"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版本，该项目兼具原版游戏的经典性和</a:t>
            </a:r>
            <a:r>
              <a:rPr kumimoji="0" lang="en-US" altLang="zh-CN"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3D</a:t>
            </a:r>
            <a:r>
              <a:rPr kumimoji="0" lang="zh-CN" altLang="en-US"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游戏的锻炼玩家立体感的能力。</a:t>
            </a:r>
            <a:endParaRPr kumimoji="0" lang="en-US" altLang="zh-CN"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rPr>
              <a:t>该游戏适合喜欢经典游戏而又有需求锻炼自己空间想象能力的学生玩。</a:t>
            </a:r>
            <a:endParaRPr kumimoji="0" lang="en-US" altLang="zh-CN"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445469"/>
              </a:solidFill>
              <a:effectLst/>
              <a:uLnTx/>
              <a:uFillTx/>
              <a:latin typeface="Arial" panose="020B0604020202020204" pitchFamily="34" charset="0"/>
              <a:ea typeface="微软雅黑" panose="020B0503020204020204" pitchFamily="34" charset="-122"/>
              <a:cs typeface="+mn-cs"/>
            </a:endParaRPr>
          </a:p>
        </p:txBody>
      </p:sp>
      <p:pic>
        <p:nvPicPr>
          <p:cNvPr id="4" name="图片 3">
            <a:extLst>
              <a:ext uri="{FF2B5EF4-FFF2-40B4-BE49-F238E27FC236}">
                <a16:creationId xmlns:a16="http://schemas.microsoft.com/office/drawing/2014/main" id="{2227CBED-E130-4C6D-8557-86D271616E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9202" y="2953591"/>
            <a:ext cx="3800475" cy="3590925"/>
          </a:xfrm>
          <a:prstGeom prst="rect">
            <a:avLst/>
          </a:prstGeom>
        </p:spPr>
      </p:pic>
    </p:spTree>
    <p:extLst>
      <p:ext uri="{BB962C8B-B14F-4D97-AF65-F5344CB8AC3E}">
        <p14:creationId xmlns:p14="http://schemas.microsoft.com/office/powerpoint/2010/main" val="400853631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4800" b="1" i="0" u="none" strike="noStrike" kern="1200" cap="none" spc="0" normalizeH="0" baseline="0" noProof="0" dirty="0">
                <a:ln>
                  <a:noFill/>
                </a:ln>
                <a:solidFill>
                  <a:srgbClr val="6D560D"/>
                </a:solidFill>
                <a:effectLst/>
                <a:uLnTx/>
                <a:uFillTx/>
                <a:latin typeface="微软雅黑" panose="020B0503020204020204" pitchFamily="34" charset="-122"/>
                <a:ea typeface="微软雅黑" panose="020B0503020204020204" pitchFamily="34" charset="-122"/>
                <a:cs typeface="+mn-cs"/>
              </a:rPr>
              <a:t>人员分工</a:t>
            </a:r>
          </a:p>
        </p:txBody>
      </p:sp>
      <p:grpSp>
        <p:nvGrpSpPr>
          <p:cNvPr id="6147" name="组合 4"/>
          <p:cNvGrpSpPr>
            <a:grpSpLocks noChangeAspect="1"/>
          </p:cNvGrpSpPr>
          <p:nvPr/>
        </p:nvGrpSpPr>
        <p:grpSpPr bwMode="auto">
          <a:xfrm>
            <a:off x="4357688" y="1117600"/>
            <a:ext cx="3155950" cy="2946400"/>
            <a:chOff x="0" y="0"/>
            <a:chExt cx="6822015" cy="6383223"/>
          </a:xfrm>
        </p:grpSpPr>
        <p:pic>
          <p:nvPicPr>
            <p:cNvPr id="6150" name="图片 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6600" b="0" i="0" u="none" strike="noStrike" kern="1200" cap="none" spc="0" normalizeH="0" baseline="0" noProof="0" dirty="0">
                <a:ln>
                  <a:noFill/>
                </a:ln>
                <a:solidFill>
                  <a:srgbClr val="FAF0D2"/>
                </a:solidFill>
                <a:effectLst/>
                <a:uLnTx/>
                <a:uFillTx/>
                <a:latin typeface="Impact" panose="020B0806030902050204" pitchFamily="34" charset="0"/>
                <a:ea typeface="微软雅黑" panose="020B0503020204020204" pitchFamily="34" charset="-122"/>
                <a:cs typeface="+mn-cs"/>
              </a:rPr>
              <a:t>3</a:t>
            </a:r>
            <a:endParaRPr kumimoji="0" lang="zh-CN" altLang="en-US" sz="16600" b="0" i="0" u="none" strike="noStrike" kern="1200" cap="none" spc="0" normalizeH="0" baseline="0" noProof="0" dirty="0">
              <a:ln>
                <a:noFill/>
              </a:ln>
              <a:solidFill>
                <a:srgbClr val="FAF0D2"/>
              </a:solidFill>
              <a:effectLst/>
              <a:uLnTx/>
              <a:uFillTx/>
              <a:latin typeface="Impact" panose="020B0806030902050204" pitchFamily="34" charset="0"/>
              <a:ea typeface="微软雅黑" panose="020B0503020204020204" pitchFamily="34" charset="-122"/>
              <a:cs typeface="+mn-cs"/>
            </a:endParaRPr>
          </a:p>
        </p:txBody>
      </p:sp>
      <p:pic>
        <p:nvPicPr>
          <p:cNvPr id="9" name="图片 8">
            <a:extLst>
              <a:ext uri="{FF2B5EF4-FFF2-40B4-BE49-F238E27FC236}">
                <a16:creationId xmlns:a16="http://schemas.microsoft.com/office/drawing/2014/main" id="{AAE1D169-E418-4FD3-901F-FBF4EF6F4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Tree>
    <p:extLst>
      <p:ext uri="{BB962C8B-B14F-4D97-AF65-F5344CB8AC3E}">
        <p14:creationId xmlns:p14="http://schemas.microsoft.com/office/powerpoint/2010/main" val="30081008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30722" name="稻壳儿小白白(http://dwz.cn/Wu2UP)"/>
          <p:cNvSpPr>
            <a:spLocks noChangeArrowheads="1"/>
          </p:cNvSpPr>
          <p:nvPr/>
        </p:nvSpPr>
        <p:spPr bwMode="auto">
          <a:xfrm>
            <a:off x="1531257" y="2388847"/>
            <a:ext cx="2438400" cy="3408362"/>
          </a:xfrm>
          <a:prstGeom prst="rect">
            <a:avLst/>
          </a:prstGeom>
          <a:solidFill>
            <a:srgbClr val="FFC000"/>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核心算法；</a:t>
            </a:r>
            <a:endParaRPr kumimoji="0" lang="en-US" altLang="zh-CN"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FFFFF"/>
                </a:solidFill>
                <a:sym typeface="Arial" panose="020B0604020202020204" pitchFamily="34" charset="0"/>
              </a:rPr>
              <a:t>项目指导及相关资料收集；</a:t>
            </a:r>
            <a:endParaRPr kumimoji="0" lang="en-US" altLang="zh-CN"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游戏交互</a:t>
            </a:r>
            <a:endParaRPr kumimoji="0" lang="en-US" altLang="zh-CN"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FFFFF"/>
                </a:solidFill>
                <a:sym typeface="Arial" panose="020B0604020202020204" pitchFamily="34" charset="0"/>
              </a:rPr>
              <a:t>（工作量：</a:t>
            </a:r>
            <a:r>
              <a:rPr lang="en-US" altLang="zh-CN" sz="2000" b="1" dirty="0">
                <a:solidFill>
                  <a:srgbClr val="FFFFFF"/>
                </a:solidFill>
                <a:sym typeface="Arial" panose="020B0604020202020204" pitchFamily="34" charset="0"/>
              </a:rPr>
              <a:t>33.3%</a:t>
            </a:r>
            <a:r>
              <a:rPr lang="zh-CN" altLang="en-US" sz="2000" b="1" dirty="0">
                <a:solidFill>
                  <a:srgbClr val="FFFFFF"/>
                </a:solidFill>
                <a:sym typeface="Arial" panose="020B0604020202020204" pitchFamily="34" charset="0"/>
              </a:rPr>
              <a:t>）</a:t>
            </a:r>
            <a:endParaRPr lang="en-US" altLang="zh-CN" sz="2000" b="1" dirty="0">
              <a:solidFill>
                <a:srgbClr val="FFFFFF"/>
              </a:solidFill>
              <a:sym typeface="Arial" panose="020B0604020202020204" pitchFamily="34" charset="0"/>
            </a:endParaRPr>
          </a:p>
        </p:txBody>
      </p:sp>
      <p:sp>
        <p:nvSpPr>
          <p:cNvPr id="30723" name="稻壳儿小白白(http://dwz.cn/Wu2UP)"/>
          <p:cNvSpPr>
            <a:spLocks noChangeArrowheads="1"/>
          </p:cNvSpPr>
          <p:nvPr/>
        </p:nvSpPr>
        <p:spPr bwMode="auto">
          <a:xfrm>
            <a:off x="4876800" y="2388847"/>
            <a:ext cx="2438400" cy="3408362"/>
          </a:xfrm>
          <a:prstGeom prst="rect">
            <a:avLst/>
          </a:prstGeom>
          <a:solidFill>
            <a:srgbClr val="0070C0"/>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FFFFF"/>
                </a:solidFill>
                <a:sym typeface="Arial" panose="020B0604020202020204" pitchFamily="34" charset="0"/>
              </a:rPr>
              <a:t>核心算法；</a:t>
            </a:r>
            <a:endParaRPr lang="en-US" altLang="zh-CN" sz="2000" b="1" dirty="0">
              <a:solidFill>
                <a:srgbClr val="FFFFFF"/>
              </a:solidFill>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FFFFF"/>
                </a:solidFill>
                <a:sym typeface="Arial" panose="020B0604020202020204" pitchFamily="34" charset="0"/>
              </a:rPr>
              <a:t>地图旋转动画；</a:t>
            </a:r>
            <a:endParaRPr lang="en-US" altLang="zh-CN" sz="2000" b="1" dirty="0">
              <a:solidFill>
                <a:srgbClr val="FFFFFF"/>
              </a:solidFill>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自由视角的实现</a:t>
            </a:r>
            <a:endParaRPr kumimoji="0" lang="en-US" altLang="zh-CN"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FFFFF"/>
                </a:solidFill>
                <a:sym typeface="Arial" panose="020B0604020202020204" pitchFamily="34" charset="0"/>
              </a:rPr>
              <a:t>（工作量：</a:t>
            </a:r>
            <a:r>
              <a:rPr lang="en-US" altLang="zh-CN" sz="2000" b="1" dirty="0">
                <a:solidFill>
                  <a:srgbClr val="FFFFFF"/>
                </a:solidFill>
                <a:sym typeface="Arial" panose="020B0604020202020204" pitchFamily="34" charset="0"/>
              </a:rPr>
              <a:t>33.3%</a:t>
            </a:r>
            <a:r>
              <a:rPr lang="zh-CN" altLang="en-US" sz="2000" b="1" dirty="0">
                <a:solidFill>
                  <a:srgbClr val="FFFFFF"/>
                </a:solidFill>
                <a:sym typeface="Arial" panose="020B0604020202020204" pitchFamily="34" charset="0"/>
              </a:rPr>
              <a:t>）</a:t>
            </a:r>
            <a:endPar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0724" name="稻壳儿小白白(http://dwz.cn/Wu2UP)"/>
          <p:cNvSpPr>
            <a:spLocks noChangeArrowheads="1"/>
          </p:cNvSpPr>
          <p:nvPr/>
        </p:nvSpPr>
        <p:spPr bwMode="auto">
          <a:xfrm>
            <a:off x="8222343" y="2388847"/>
            <a:ext cx="2438400" cy="3408362"/>
          </a:xfrm>
          <a:prstGeom prst="rect">
            <a:avLst/>
          </a:prstGeom>
          <a:solidFill>
            <a:srgbClr val="92D050"/>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核心算法；</a:t>
            </a:r>
            <a:endParaRPr kumimoji="0" lang="en-US" altLang="zh-CN"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地图的构建；</a:t>
            </a:r>
            <a:endParaRPr kumimoji="0" lang="en-US" altLang="zh-CN"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FFFFF"/>
                </a:solidFill>
                <a:sym typeface="Arial" panose="020B0604020202020204" pitchFamily="34" charset="0"/>
              </a:rPr>
              <a:t>游戏</a:t>
            </a:r>
            <a:r>
              <a:rPr lang="en-US" altLang="zh-CN" sz="2000" b="1" dirty="0">
                <a:solidFill>
                  <a:srgbClr val="FFFFFF"/>
                </a:solidFill>
                <a:sym typeface="Arial" panose="020B0604020202020204" pitchFamily="34" charset="0"/>
              </a:rPr>
              <a:t>UI</a:t>
            </a:r>
            <a:r>
              <a:rPr lang="zh-CN" altLang="en-US" sz="2000" b="1" dirty="0">
                <a:solidFill>
                  <a:srgbClr val="FFFFFF"/>
                </a:solidFill>
                <a:sym typeface="Arial" panose="020B0604020202020204" pitchFamily="34" charset="0"/>
              </a:rPr>
              <a:t>设计</a:t>
            </a:r>
            <a:endParaRPr lang="en-US" altLang="zh-CN" sz="2000" b="1" dirty="0">
              <a:solidFill>
                <a:srgbClr val="FFFFFF"/>
              </a:solidFill>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（工作量：</a:t>
            </a:r>
            <a:r>
              <a:rPr kumimoji="0" lang="en-US" altLang="zh-CN"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33.3%</a:t>
            </a:r>
            <a:r>
              <a:rPr kumimoji="0" lang="zh-CN" altLang="en-US" sz="2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a:t>
            </a:r>
          </a:p>
        </p:txBody>
      </p:sp>
      <p:sp>
        <p:nvSpPr>
          <p:cNvPr id="2" name="文本框 1">
            <a:extLst>
              <a:ext uri="{FF2B5EF4-FFF2-40B4-BE49-F238E27FC236}">
                <a16:creationId xmlns:a16="http://schemas.microsoft.com/office/drawing/2014/main" id="{0E8796C1-5367-448E-A585-755D9B248962}"/>
              </a:ext>
            </a:extLst>
          </p:cNvPr>
          <p:cNvSpPr txBox="1"/>
          <p:nvPr/>
        </p:nvSpPr>
        <p:spPr>
          <a:xfrm>
            <a:off x="1672771" y="1611086"/>
            <a:ext cx="2155371" cy="584775"/>
          </a:xfrm>
          <a:prstGeom prst="rect">
            <a:avLst/>
          </a:prstGeom>
          <a:noFill/>
        </p:spPr>
        <p:txBody>
          <a:bodyPr wrap="square" rtlCol="0">
            <a:spAutoFit/>
          </a:bodyPr>
          <a:lstStyle/>
          <a:p>
            <a:pPr algn="ctr"/>
            <a:r>
              <a:rPr lang="zh-CN" altLang="en-US" sz="3200" dirty="0"/>
              <a:t>詹宜泽</a:t>
            </a:r>
          </a:p>
        </p:txBody>
      </p:sp>
      <p:sp>
        <p:nvSpPr>
          <p:cNvPr id="11" name="文本框 10">
            <a:extLst>
              <a:ext uri="{FF2B5EF4-FFF2-40B4-BE49-F238E27FC236}">
                <a16:creationId xmlns:a16="http://schemas.microsoft.com/office/drawing/2014/main" id="{6E906CDB-6BD7-4E2C-B12A-1BE7AFCBB938}"/>
              </a:ext>
            </a:extLst>
          </p:cNvPr>
          <p:cNvSpPr txBox="1"/>
          <p:nvPr/>
        </p:nvSpPr>
        <p:spPr>
          <a:xfrm>
            <a:off x="5018314" y="1611085"/>
            <a:ext cx="2155371" cy="584775"/>
          </a:xfrm>
          <a:prstGeom prst="rect">
            <a:avLst/>
          </a:prstGeom>
          <a:noFill/>
        </p:spPr>
        <p:txBody>
          <a:bodyPr wrap="square" rtlCol="0">
            <a:spAutoFit/>
          </a:bodyPr>
          <a:lstStyle/>
          <a:p>
            <a:pPr algn="ctr"/>
            <a:r>
              <a:rPr lang="zh-CN" altLang="en-US" sz="3200" dirty="0"/>
              <a:t>赵锴芃</a:t>
            </a:r>
          </a:p>
        </p:txBody>
      </p:sp>
      <p:sp>
        <p:nvSpPr>
          <p:cNvPr id="12" name="文本框 11">
            <a:extLst>
              <a:ext uri="{FF2B5EF4-FFF2-40B4-BE49-F238E27FC236}">
                <a16:creationId xmlns:a16="http://schemas.microsoft.com/office/drawing/2014/main" id="{13626D18-A248-499B-8A07-F611336407E5}"/>
              </a:ext>
            </a:extLst>
          </p:cNvPr>
          <p:cNvSpPr txBox="1"/>
          <p:nvPr/>
        </p:nvSpPr>
        <p:spPr>
          <a:xfrm>
            <a:off x="8363858" y="1611085"/>
            <a:ext cx="2155371" cy="584775"/>
          </a:xfrm>
          <a:prstGeom prst="rect">
            <a:avLst/>
          </a:prstGeom>
          <a:noFill/>
        </p:spPr>
        <p:txBody>
          <a:bodyPr wrap="square" rtlCol="0">
            <a:spAutoFit/>
          </a:bodyPr>
          <a:lstStyle/>
          <a:p>
            <a:pPr algn="ctr"/>
            <a:r>
              <a:rPr lang="zh-CN" altLang="en-US" sz="3200" dirty="0"/>
              <a:t>陈野</a:t>
            </a:r>
          </a:p>
        </p:txBody>
      </p:sp>
      <p:pic>
        <p:nvPicPr>
          <p:cNvPr id="13" name="图片 12">
            <a:extLst>
              <a:ext uri="{FF2B5EF4-FFF2-40B4-BE49-F238E27FC236}">
                <a16:creationId xmlns:a16="http://schemas.microsoft.com/office/drawing/2014/main" id="{738D7E0A-D46D-46B0-B3C8-69916B486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Tree>
    <p:extLst>
      <p:ext uri="{BB962C8B-B14F-4D97-AF65-F5344CB8AC3E}">
        <p14:creationId xmlns:p14="http://schemas.microsoft.com/office/powerpoint/2010/main" val="193426581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0D2"/>
        </a:solidFill>
        <a:effectLst/>
      </p:bgPr>
    </p:bg>
    <p:spTree>
      <p:nvGrpSpPr>
        <p:cNvPr id="1" name=""/>
        <p:cNvGrpSpPr/>
        <p:nvPr/>
      </p:nvGrpSpPr>
      <p:grpSpPr>
        <a:xfrm>
          <a:off x="0" y="0"/>
          <a:ext cx="0" cy="0"/>
          <a:chOff x="0" y="0"/>
          <a:chExt cx="0" cy="0"/>
        </a:xfrm>
      </p:grpSpPr>
      <p:sp>
        <p:nvSpPr>
          <p:cNvPr id="46082"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dirty="0">
                <a:solidFill>
                  <a:srgbClr val="6D560D"/>
                </a:solidFill>
                <a:latin typeface="微软雅黑" panose="020B0503020204020204" pitchFamily="34" charset="-122"/>
              </a:rPr>
              <a:t>项目展示</a:t>
            </a:r>
          </a:p>
        </p:txBody>
      </p:sp>
      <p:grpSp>
        <p:nvGrpSpPr>
          <p:cNvPr id="46083" name="组合 4"/>
          <p:cNvGrpSpPr>
            <a:grpSpLocks noChangeAspect="1"/>
          </p:cNvGrpSpPr>
          <p:nvPr/>
        </p:nvGrpSpPr>
        <p:grpSpPr bwMode="auto">
          <a:xfrm>
            <a:off x="4357688" y="1117600"/>
            <a:ext cx="3155950" cy="2946400"/>
            <a:chOff x="0" y="0"/>
            <a:chExt cx="6822015" cy="6383223"/>
          </a:xfrm>
        </p:grpSpPr>
        <p:pic>
          <p:nvPicPr>
            <p:cNvPr id="46086" name="图片 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4"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rgbClr val="FAF0D2"/>
                </a:solidFill>
                <a:latin typeface="Impact" panose="020B0806030902050204" pitchFamily="34" charset="0"/>
              </a:rPr>
              <a:t>4</a:t>
            </a:r>
            <a:endParaRPr lang="zh-CN" altLang="en-US" sz="16600" dirty="0">
              <a:solidFill>
                <a:srgbClr val="FAF0D2"/>
              </a:solidFill>
              <a:latin typeface="Impact" panose="020B0806030902050204" pitchFamily="34" charset="0"/>
            </a:endParaRPr>
          </a:p>
        </p:txBody>
      </p:sp>
      <p:pic>
        <p:nvPicPr>
          <p:cNvPr id="9" name="图片 8">
            <a:extLst>
              <a:ext uri="{FF2B5EF4-FFF2-40B4-BE49-F238E27FC236}">
                <a16:creationId xmlns:a16="http://schemas.microsoft.com/office/drawing/2014/main" id="{4DB3BC36-1E34-41B1-A6F2-248912BFF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9117" y="467808"/>
            <a:ext cx="1245054" cy="1328057"/>
          </a:xfrm>
          <a:prstGeom prst="rect">
            <a:avLst/>
          </a:prstGeom>
        </p:spPr>
      </p:pic>
    </p:spTree>
  </p:cSld>
  <p:clrMapOvr>
    <a:masterClrMapping/>
  </p:clrMapOvr>
  <p:transition spd="slow"/>
</p:sld>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371</TotalTime>
  <Pages>0</Pages>
  <Words>477</Words>
  <Characters>0</Characters>
  <Application>Microsoft Office PowerPoint</Application>
  <DocSecurity>0</DocSecurity>
  <PresentationFormat>宽屏</PresentationFormat>
  <Lines>0</Lines>
  <Paragraphs>79</Paragraphs>
  <Slides>19</Slides>
  <Notes>12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等线</vt:lpstr>
      <vt:lpstr>方正粗活意简体</vt:lpstr>
      <vt:lpstr>华光姚体_CNKI</vt:lpstr>
      <vt:lpstr>微软雅黑</vt:lpstr>
      <vt:lpstr>Arial</vt:lpstr>
      <vt:lpstr>Impact</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陈 野</cp:lastModifiedBy>
  <cp:revision>546</cp:revision>
  <dcterms:created xsi:type="dcterms:W3CDTF">2015-07-10T05:07:58Z</dcterms:created>
  <dcterms:modified xsi:type="dcterms:W3CDTF">2021-07-09T06:04:49Z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