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2" r:id="rId8"/>
    <p:sldId id="264" r:id="rId9"/>
    <p:sldId id="266" r:id="rId10"/>
    <p:sldId id="269" r:id="rId11"/>
    <p:sldId id="267" r:id="rId12"/>
    <p:sldId id="270" r:id="rId13"/>
    <p:sldId id="272" r:id="rId14"/>
    <p:sldId id="292" r:id="rId15"/>
    <p:sldId id="286" r:id="rId16"/>
    <p:sldId id="273" r:id="rId17"/>
    <p:sldId id="276" r:id="rId18"/>
    <p:sldId id="277" r:id="rId19"/>
    <p:sldId id="291" r:id="rId20"/>
    <p:sldId id="28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doughnutChart>
        <c:varyColors val="1"/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5B9BD5">
                <a:alpha val="20000"/>
              </a:srgbClr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3410" y="649354"/>
            <a:ext cx="1096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  <a:latin typeface="千阙行书" charset="-122"/>
                <a:ea typeface="千阙行书" charset="-122"/>
                <a:sym typeface="+mn-ea"/>
              </a:rPr>
              <a:t>Cation Hazard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  <a:latin typeface="千阙行书" charset="-122"/>
              <a:ea typeface="千阙行书" charset="-122"/>
              <a:sym typeface="+mn-ea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965448" y="2224921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9840" y="5962650"/>
            <a:ext cx="459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+mn-ea"/>
              </a:rPr>
              <a:t>Group2 </a:t>
            </a:r>
            <a:r>
              <a:rPr lang="zh-CN" altLang="en-US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+mn-ea"/>
              </a:rPr>
              <a:t>史绍康 王晨竹 陈柄璋</a:t>
            </a:r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5565" y="196024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千阙行书" charset="-122"/>
                <a:ea typeface="千阙行书" charset="-122"/>
              </a:rPr>
              <a:t>——阳离子危机</a:t>
            </a:r>
            <a:endParaRPr lang="zh-CN" altLang="en-US" sz="2800">
              <a:solidFill>
                <a:schemeClr val="bg1"/>
              </a:solidFill>
              <a:latin typeface="千阙行书" charset="-122"/>
              <a:ea typeface="千阙行书" charset="-122"/>
            </a:endParaRPr>
          </a:p>
        </p:txBody>
      </p:sp>
    </p:spTree>
    <p:custDataLst>
      <p:tags r:id="rId2"/>
    </p:custDataLst>
  </p:cSld>
  <p:clrMapOvr>
    <a:masterClrMapping/>
  </p:clrMapOvr>
  <p:transition advTm="1392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55 0.218333 L 0.001355 0.468333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  <p:bldP spid="2" grpId="0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78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3</a:t>
            </a:r>
            <a:endParaRPr lang="en-US" sz="30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90" y="2155190"/>
            <a:ext cx="6552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人员分工与项目计划</a:t>
            </a:r>
            <a:endParaRPr lang="zh-CN" altLang="en-US" sz="480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63390" y="3125470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err="1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大家一起参与呀</a:t>
            </a:r>
            <a:endParaRPr lang="zh-CN" altLang="en-US" sz="2400" err="1">
              <a:solidFill>
                <a:schemeClr val="bg1"/>
              </a:solidFill>
              <a:latin typeface="沧澜楷体" charset="-122"/>
              <a:ea typeface="沧澜楷体" charset="-122"/>
              <a:cs typeface="+mn-ea"/>
              <a:sym typeface="Arial" panose="020B0604020202090204" pitchFamily="3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advTm="38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上箭头标注 63"/>
          <p:cNvSpPr/>
          <p:nvPr/>
        </p:nvSpPr>
        <p:spPr>
          <a:xfrm>
            <a:off x="8239760" y="1600200"/>
            <a:ext cx="2188845" cy="4296410"/>
          </a:xfrm>
          <a:prstGeom prst="upArrowCallout">
            <a:avLst>
              <a:gd name="adj1" fmla="val 2597"/>
              <a:gd name="adj2" fmla="val 2273"/>
              <a:gd name="adj3" fmla="val 6169"/>
              <a:gd name="adj4" fmla="val 72697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892405" y="186776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人员分工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725" y="2196465"/>
            <a:ext cx="1080135" cy="39878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185" y="2196465"/>
            <a:ext cx="1097915" cy="39878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3429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81658" y="3985416"/>
              <a:ext cx="1826140" cy="169164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沧澜楷体" charset="-122"/>
                  <a:ea typeface="沧澜楷体" charset="-122"/>
                </a:rPr>
                <a:t>框架的建立、类与方法的连接与调用以及交互的设计</a:t>
              </a:r>
              <a:endParaRPr lang="zh-CN" altLang="en-US" sz="2000" dirty="0">
                <a:solidFill>
                  <a:schemeClr val="bg1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 rot="0">
            <a:off x="4886960" y="1600200"/>
            <a:ext cx="2188845" cy="4296410"/>
            <a:chOff x="1644650" y="1600200"/>
            <a:chExt cx="1955800" cy="4296525"/>
          </a:xfrm>
          <a:solidFill>
            <a:schemeClr val="bg1">
              <a:alpha val="30000"/>
            </a:schemeClr>
          </a:solidFill>
        </p:grpSpPr>
        <p:sp>
          <p:nvSpPr>
            <p:cNvPr id="48" name="椭圆 47"/>
            <p:cNvSpPr/>
            <p:nvPr/>
          </p:nvSpPr>
          <p:spPr>
            <a:xfrm>
              <a:off x="2489316" y="1600200"/>
              <a:ext cx="266468" cy="30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上箭头标注 48"/>
            <p:cNvSpPr/>
            <p:nvPr/>
          </p:nvSpPr>
          <p:spPr>
            <a:xfrm>
              <a:off x="1644650" y="1600200"/>
              <a:ext cx="1955800" cy="4296525"/>
            </a:xfrm>
            <a:prstGeom prst="upArrowCallout">
              <a:avLst>
                <a:gd name="adj1" fmla="val 2597"/>
                <a:gd name="adj2" fmla="val 2273"/>
                <a:gd name="adj3" fmla="val 6169"/>
                <a:gd name="adj4" fmla="val 726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8430260" y="3985260"/>
            <a:ext cx="1825625" cy="129159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记分板、按钮以及交互的设计</a:t>
            </a:r>
            <a:endParaRPr lang="zh-CN" altLang="en-US" sz="2000" dirty="0" smtClean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185275" y="1710690"/>
            <a:ext cx="297815" cy="3022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68570" y="3985260"/>
            <a:ext cx="1826260" cy="129159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阴阳离子的设置及运动、游戏存档的管理</a:t>
            </a:r>
            <a:endParaRPr lang="zh-CN" altLang="en-US" sz="200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4060" y="316801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史绍康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6225" y="316801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陈柄璋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7275" y="3168015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王晨竹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</p:spTree>
  </p:cSld>
  <p:clrMapOvr>
    <a:masterClrMapping/>
  </p:clrMapOvr>
  <p:transition advTm="1477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bldLvl="0" animBg="1"/>
      <p:bldP spid="38" grpId="0" bldLvl="0" animBg="1"/>
      <p:bldP spid="56" grpId="0" animBg="1"/>
      <p:bldP spid="2" grpId="0"/>
      <p:bldP spid="3" grpId="0"/>
      <p:bldP spid="45" grpId="0" animBg="1"/>
      <p:bldP spid="4" grpId="0"/>
      <p:bldP spid="64" grpId="0" animBg="1"/>
      <p:bldP spid="56" grpId="1" bldLvl="0" animBg="1"/>
      <p:bldP spid="2" grpId="1"/>
      <p:bldP spid="3" grpId="1"/>
      <p:bldP spid="45" grpId="1" animBg="1"/>
      <p:bldP spid="4" grpId="1"/>
      <p:bldP spid="6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上箭头标注 63"/>
          <p:cNvSpPr/>
          <p:nvPr/>
        </p:nvSpPr>
        <p:spPr>
          <a:xfrm>
            <a:off x="8239760" y="1600200"/>
            <a:ext cx="2188845" cy="4296410"/>
          </a:xfrm>
          <a:prstGeom prst="upArrowCallout">
            <a:avLst>
              <a:gd name="adj1" fmla="val 2597"/>
              <a:gd name="adj2" fmla="val 2273"/>
              <a:gd name="adj3" fmla="val 6169"/>
              <a:gd name="adj4" fmla="val 72697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524375" y="186690"/>
            <a:ext cx="2913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项目计划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725" y="2196465"/>
            <a:ext cx="1080135" cy="39878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185" y="2196465"/>
            <a:ext cx="1097915" cy="39878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3429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81658" y="3985416"/>
              <a:ext cx="1826140" cy="49149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沧澜楷体" charset="-122"/>
                  <a:ea typeface="沧澜楷体" charset="-122"/>
                </a:rPr>
                <a:t>框架的建立</a:t>
              </a:r>
              <a:endParaRPr lang="zh-CN" altLang="en-US" sz="2000" dirty="0">
                <a:solidFill>
                  <a:schemeClr val="bg1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 rot="0">
            <a:off x="4886960" y="1600200"/>
            <a:ext cx="2188845" cy="4296410"/>
            <a:chOff x="1644650" y="1600200"/>
            <a:chExt cx="1955800" cy="4296525"/>
          </a:xfrm>
          <a:solidFill>
            <a:schemeClr val="bg1">
              <a:alpha val="30000"/>
            </a:schemeClr>
          </a:solidFill>
        </p:grpSpPr>
        <p:sp>
          <p:nvSpPr>
            <p:cNvPr id="48" name="椭圆 47"/>
            <p:cNvSpPr/>
            <p:nvPr/>
          </p:nvSpPr>
          <p:spPr>
            <a:xfrm>
              <a:off x="2489316" y="1600200"/>
              <a:ext cx="266468" cy="30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上箭头标注 48"/>
            <p:cNvSpPr/>
            <p:nvPr/>
          </p:nvSpPr>
          <p:spPr>
            <a:xfrm>
              <a:off x="1644650" y="1600200"/>
              <a:ext cx="1955800" cy="4296525"/>
            </a:xfrm>
            <a:prstGeom prst="upArrowCallout">
              <a:avLst>
                <a:gd name="adj1" fmla="val 2597"/>
                <a:gd name="adj2" fmla="val 2273"/>
                <a:gd name="adj3" fmla="val 6169"/>
                <a:gd name="adj4" fmla="val 726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8430260" y="3985260"/>
            <a:ext cx="1825625" cy="49149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调试与完善</a:t>
            </a:r>
            <a:endParaRPr lang="zh-CN" altLang="en-US" sz="2000" dirty="0" smtClean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185275" y="1710690"/>
            <a:ext cx="297815" cy="3022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78400" y="3985260"/>
            <a:ext cx="2005330" cy="49149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numCol="1" spcCol="36000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游戏主程序设计</a:t>
            </a:r>
            <a:endParaRPr lang="zh-CN" altLang="en-US" sz="200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2290" y="3168015"/>
            <a:ext cx="1681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五月</a:t>
            </a:r>
            <a:r>
              <a:rPr lang="en-US" altLang="zh-CN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20</a:t>
            </a:r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日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8425" y="3168015"/>
            <a:ext cx="1681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六月</a:t>
            </a:r>
            <a:r>
              <a:rPr lang="en-US" altLang="zh-CN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15</a:t>
            </a:r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日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9905" y="3168015"/>
            <a:ext cx="240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六月</a:t>
            </a:r>
            <a:r>
              <a:rPr lang="en-US" altLang="zh-CN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30</a:t>
            </a:r>
            <a:r>
              <a:rPr lang="zh-CN" altLang="en-US" sz="280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日之前</a:t>
            </a:r>
            <a:endParaRPr lang="zh-CN" altLang="en-US" sz="280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</p:spTree>
  </p:cSld>
  <p:clrMapOvr>
    <a:masterClrMapping/>
  </p:clrMapOvr>
  <p:transition advTm="258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bldLvl="0" animBg="1"/>
      <p:bldP spid="8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56" grpId="0" animBg="1"/>
      <p:bldP spid="2" grpId="0"/>
      <p:bldP spid="3" grpId="0"/>
      <p:bldP spid="45" grpId="0" animBg="1"/>
      <p:bldP spid="4" grpId="0"/>
      <p:bldP spid="64" grpId="0" animBg="1"/>
      <p:bldP spid="56" grpId="1" bldLvl="0" animBg="1"/>
      <p:bldP spid="2" grpId="1"/>
      <p:bldP spid="3" grpId="1"/>
      <p:bldP spid="45" grpId="1" bldLvl="0" animBg="1"/>
      <p:bldP spid="4" grpId="1"/>
      <p:bldP spid="64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751070" y="177800"/>
            <a:ext cx="2736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基本功能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06742" y="2045061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3258" y="2064388"/>
            <a:ext cx="132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alpha val="8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01</a:t>
            </a:r>
            <a:endParaRPr lang="en-US" altLang="zh-CN" sz="4800" dirty="0">
              <a:solidFill>
                <a:schemeClr val="bg1">
                  <a:alpha val="8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47296" y="1472069"/>
            <a:ext cx="132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alpha val="65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02</a:t>
            </a:r>
            <a:endParaRPr lang="en-US" altLang="zh-CN" sz="4800" dirty="0">
              <a:solidFill>
                <a:schemeClr val="bg1">
                  <a:alpha val="65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1537" y="3296154"/>
            <a:ext cx="132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alpha val="5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03</a:t>
            </a:r>
            <a:endParaRPr lang="en-US" altLang="zh-CN" sz="4800" dirty="0">
              <a:solidFill>
                <a:schemeClr val="bg1">
                  <a:alpha val="5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4917" y="5097284"/>
            <a:ext cx="132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>
                    <a:alpha val="25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04</a:t>
            </a:r>
            <a:endParaRPr lang="en-US" altLang="zh-CN" sz="4800" dirty="0">
              <a:solidFill>
                <a:schemeClr val="bg1">
                  <a:alpha val="25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>
                    <a:alpha val="1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05</a:t>
            </a:r>
            <a:endParaRPr lang="en-US" altLang="zh-CN" sz="4800" dirty="0">
              <a:solidFill>
                <a:schemeClr val="bg1">
                  <a:alpha val="1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482840" y="1367155"/>
            <a:ext cx="146748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关卡选择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435340" y="3247390"/>
            <a:ext cx="260413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游戏存档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320280" y="5142865"/>
            <a:ext cx="1569720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游戏设置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96820" y="4759325"/>
            <a:ext cx="166433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分数记录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576705" y="2287905"/>
            <a:ext cx="248094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开始，结束界面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35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  <p:bldP spid="178" grpId="0"/>
      <p:bldP spid="170" grpId="0"/>
      <p:bldP spid="172" grpId="0"/>
      <p:bldP spid="174" grpId="0"/>
      <p:bldP spid="1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865370" y="171450"/>
            <a:ext cx="2691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游戏玩法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582469" y="3848631"/>
            <a:ext cx="1825963" cy="1573868"/>
            <a:chOff x="4559609" y="4060721"/>
            <a:chExt cx="182596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559609" y="4917971"/>
              <a:ext cx="8610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03</a:t>
              </a:r>
              <a:endPara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90"/>
            <a:ext cx="1573868" cy="1890712"/>
            <a:chOff x="5761395" y="3879680"/>
            <a:chExt cx="1573868" cy="1890712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05590" y="5030299"/>
              <a:ext cx="83502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198606" y="3214506"/>
              <a:ext cx="78232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04</a:t>
              </a:r>
              <a:endPara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65217" y="2281940"/>
              <a:ext cx="78676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05</a:t>
              </a:r>
              <a:endPara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latin typeface="Hannotate SC Regular" panose="03000500000000000000" charset="-122"/>
                  <a:ea typeface="Hannotate SC Regular" panose="03000500000000000000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Hannotate SC Regular" panose="03000500000000000000" charset="-122"/>
                  <a:ea typeface="Hannotate SC Regular" panose="03000500000000000000" charset="-122"/>
                </a:rPr>
                <a:t>01</a:t>
              </a:r>
              <a:endPara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latin typeface="Hannotate SC Regular" panose="03000500000000000000" charset="-122"/>
                <a:ea typeface="Hannotate SC Regular" panose="03000500000000000000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44945" y="1323975"/>
            <a:ext cx="260413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</a:rPr>
              <a:t>。。。。。。</a:t>
            </a:r>
            <a:endParaRPr lang="zh-CN" altLang="en-US" sz="2400" b="1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8305" y="2948940"/>
            <a:ext cx="2604135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拾取阴离子、进攻阳离子</a:t>
            </a:r>
            <a:endParaRPr lang="zh-CN" altLang="en-US" sz="2400" b="1" kern="0" dirty="0">
              <a:solidFill>
                <a:schemeClr val="bg1"/>
              </a:solidFill>
              <a:latin typeface="沧澜楷体" charset="-122"/>
              <a:ea typeface="沧澜楷体" charset="-122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23225" y="4870450"/>
            <a:ext cx="2604135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天赋、</a:t>
            </a:r>
            <a:r>
              <a:rPr lang="en-US" altLang="zh-CN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商店</a:t>
            </a:r>
            <a:r>
              <a:rPr lang="zh-CN" altLang="en-US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、</a:t>
            </a:r>
            <a:r>
              <a:rPr lang="en-US" altLang="zh-CN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道具</a:t>
            </a:r>
            <a:r>
              <a:rPr lang="zh-CN" altLang="en-US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，技能</a:t>
            </a:r>
            <a:endParaRPr lang="en-US" altLang="zh-CN" sz="2400" b="1" kern="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302385" y="2648585"/>
            <a:ext cx="277304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冲击高分，挑战</a:t>
            </a:r>
            <a:r>
              <a:rPr lang="en-US" altLang="zh-CN" sz="24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boss</a:t>
            </a:r>
            <a:endParaRPr lang="en-US" altLang="zh-CN" sz="2400" b="1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53565" y="4721225"/>
            <a:ext cx="2604135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sym typeface="+mn-ea"/>
              </a:rPr>
              <a:t>特效音乐，动画</a:t>
            </a:r>
            <a:endParaRPr lang="zh-CN" altLang="en-US" sz="2400" b="1" kern="0" dirty="0">
              <a:solidFill>
                <a:schemeClr val="bg1"/>
              </a:solidFill>
              <a:latin typeface="沧澜楷体" charset="-122"/>
              <a:ea typeface="沧澜楷体" charset="-122"/>
              <a:sym typeface="+mn-ea"/>
            </a:endParaRPr>
          </a:p>
        </p:txBody>
      </p:sp>
    </p:spTree>
  </p:cSld>
  <p:clrMapOvr>
    <a:masterClrMapping/>
  </p:clrMapOvr>
  <p:transition advTm="3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94" grpId="0"/>
      <p:bldP spid="94" grpId="1"/>
      <p:bldP spid="88" grpId="0"/>
      <p:bldP spid="88" grpId="1"/>
      <p:bldP spid="97" grpId="0"/>
      <p:bldP spid="97" grpId="1"/>
      <p:bldP spid="85" grpId="0"/>
      <p:bldP spid="91" grpId="0"/>
      <p:bldP spid="9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78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4</a:t>
            </a:r>
            <a:endParaRPr lang="en-US" sz="30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困难与设想</a:t>
            </a:r>
            <a:endParaRPr lang="zh-CN" altLang="en-US" sz="480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63390" y="31254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err="1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冲冲冲！！</a:t>
            </a:r>
            <a:endParaRPr lang="zh-CN" altLang="en-US" sz="2400"/>
          </a:p>
        </p:txBody>
      </p:sp>
    </p:spTree>
  </p:cSld>
  <p:clrMapOvr>
    <a:masterClrMapping/>
  </p:clrMapOvr>
  <p:transition advTm="37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困难与设想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pic>
        <p:nvPicPr>
          <p:cNvPr id="2" name="图片 1" descr="ACADBFCBBBB22F47CC32B0C2FFC79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5930" y="1543050"/>
            <a:ext cx="2846070" cy="28498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8021" y="1366421"/>
            <a:ext cx="2632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目前面临困难</a:t>
            </a:r>
            <a:endParaRPr lang="zh-CN" altLang="en-US" sz="3200" b="1" kern="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910" y="2199005"/>
            <a:ext cx="5017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组员对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python</a:t>
            </a:r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编程不熟练，缺少优质特效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,(</a:t>
            </a:r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资金匮乏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)......</a:t>
            </a:r>
            <a:endParaRPr lang="en-US" altLang="zh-CN" sz="2800" b="1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</p:spTree>
  </p:cSld>
  <p:clrMapOvr>
    <a:masterClrMapping/>
  </p:clrMapOvr>
  <p:transition advTm="951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困难与设想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425" y="4478879"/>
            <a:ext cx="5826283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  <a:cs typeface="Hannotate SC Regular" panose="03000500000000000000" charset="-122"/>
              </a:rPr>
              <a:t>只 要 思 想 不 滑 坡 ，办 法 总 比 困 难 多。</a:t>
            </a:r>
            <a:endParaRPr lang="zh-CN" altLang="en-US" sz="28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  <a:cs typeface="Hannotate SC Regular" panose="0300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7310" y="3985054"/>
            <a:ext cx="904986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 panose="03000500000000000000" charset="-122"/>
              </a:rPr>
              <a:t>“</a:t>
            </a:r>
            <a:endParaRPr lang="zh-CN" altLang="en-US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 panose="03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420" y="5124521"/>
            <a:ext cx="904986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 panose="03000500000000000000" charset="-122"/>
              </a:rPr>
              <a:t>”</a:t>
            </a:r>
            <a:endParaRPr lang="zh-CN" altLang="en-US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 panose="0300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8327" y="4074037"/>
            <a:ext cx="5795516" cy="10502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8965">
              <a:lnSpc>
                <a:spcPct val="130000"/>
              </a:lnSpc>
            </a:pP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8021" y="1366421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设想</a:t>
            </a:r>
            <a:endParaRPr lang="zh-CN" altLang="en-US" sz="3200" b="1" kern="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910" y="2199005"/>
            <a:ext cx="50177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利用前置项目熟悉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Python</a:t>
            </a:r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语言及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pygame</a:t>
            </a:r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库的使用，参照其他游戏及各种脑洞上特效（欢迎大家提供建设性意见），资金</a:t>
            </a:r>
            <a:r>
              <a:rPr lang="en-US" altLang="zh-CN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......</a:t>
            </a:r>
            <a:r>
              <a:rPr lang="zh-CN" altLang="en-US" sz="2800" b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水滴筹？</a:t>
            </a:r>
            <a:endParaRPr lang="zh-CN" altLang="en-US" sz="2800" b="1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  <p:pic>
        <p:nvPicPr>
          <p:cNvPr id="2" name="图片 1" descr="8982C3C4A8442554A3B39055D81936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1625" y="1660525"/>
            <a:ext cx="3155315" cy="2818130"/>
          </a:xfrm>
          <a:prstGeom prst="rect">
            <a:avLst/>
          </a:prstGeom>
        </p:spPr>
      </p:pic>
      <p:pic>
        <p:nvPicPr>
          <p:cNvPr id="7" name="图片 6" descr="143805F7ADC01C4E46DE4E0846798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65" y="1391285"/>
            <a:ext cx="3824605" cy="3860800"/>
          </a:xfrm>
          <a:prstGeom prst="rect">
            <a:avLst/>
          </a:prstGeom>
        </p:spPr>
      </p:pic>
    </p:spTree>
  </p:cSld>
  <p:clrMapOvr>
    <a:masterClrMapping/>
  </p:clrMapOvr>
  <p:transition advTm="2262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6" grpId="0"/>
      <p:bldP spid="8" grpId="0"/>
      <p:bldP spid="9" grpId="0"/>
      <p:bldP spid="5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993640" y="6085840"/>
            <a:ext cx="2091690" cy="440119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98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汇报人：史绍康</a:t>
              </a:r>
              <a:endParaRPr lang="zh-CN" altLang="en-US" sz="20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沧澜楷体" charset="-122"/>
                <a:ea typeface="沧澜楷体" charset="-122"/>
              </a:rPr>
              <a:t>感谢大家</a:t>
            </a:r>
            <a:endParaRPr lang="zh-CN" altLang="en-US" sz="5400" dirty="0">
              <a:solidFill>
                <a:prstClr val="white"/>
              </a:solidFill>
              <a:latin typeface="沧澜楷体" charset="-122"/>
              <a:ea typeface="沧澜楷体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2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千阙行书" charset="-122"/>
                <a:ea typeface="千阙行书" charset="-122"/>
              </a:rPr>
              <a:t>目录</a:t>
            </a:r>
            <a:endParaRPr lang="zh-CN" altLang="en-US" sz="5400" dirty="0">
              <a:solidFill>
                <a:schemeClr val="bg1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692309" y="221290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692309" y="306101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692309" y="399738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692309" y="489882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660" y="2244725"/>
            <a:ext cx="3068320" cy="495300"/>
            <a:chOff x="8743433" y="2013481"/>
            <a:chExt cx="2567305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743433" y="2061741"/>
              <a:ext cx="256730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</a:rPr>
                <a:t>项目背景与相关工作</a:t>
              </a:r>
              <a:endParaRPr lang="zh-CN" altLang="en-US" sz="2000" b="1" dirty="0">
                <a:solidFill>
                  <a:schemeClr val="bg1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9025" y="3153410"/>
            <a:ext cx="2991485" cy="495300"/>
            <a:chOff x="8859539" y="2817720"/>
            <a:chExt cx="3149352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981325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0829" y="2817720"/>
              <a:ext cx="3138062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</a:rPr>
                <a:t>技术路线与工作量评估</a:t>
              </a:r>
              <a:endParaRPr lang="zh-CN" altLang="en-US" sz="2000" b="1" dirty="0">
                <a:solidFill>
                  <a:schemeClr val="bg1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75160" y="4041140"/>
            <a:ext cx="3542190" cy="495300"/>
            <a:chOff x="8502497" y="3567629"/>
            <a:chExt cx="2931795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502497" y="3615889"/>
              <a:ext cx="293179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</a:rPr>
                <a:t>人员分工与项目计划</a:t>
              </a:r>
              <a:endParaRPr lang="zh-CN" altLang="en-US" sz="2000" b="1" dirty="0">
                <a:solidFill>
                  <a:schemeClr val="bg1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05215" y="4932680"/>
            <a:ext cx="284861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  </a:t>
              </a:r>
              <a:r>
                <a:rPr lang="zh-CN" altLang="en-US" sz="20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困难与设想</a:t>
              </a:r>
              <a:endParaRPr lang="zh-CN" altLang="en-US" sz="2000" b="1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55710" y="262636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Alien Invasion</a:t>
            </a:r>
            <a:endParaRPr lang="en-US" altLang="zh-CN">
              <a:solidFill>
                <a:schemeClr val="bg1"/>
              </a:solidFill>
              <a:latin typeface="沧澜楷体" charset="-122"/>
              <a:ea typeface="沧澜楷体" charset="-122"/>
              <a:cs typeface="+mn-ea"/>
              <a:sym typeface="Arial" panose="020B0604020202090204" pitchFamily="34" charset="0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55710" y="360362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err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Arial" panose="020B0604020202090204" pitchFamily="34" charset="0"/>
              </a:rPr>
              <a:t>写</a:t>
            </a:r>
            <a:r>
              <a:rPr lang="en-US" altLang="zh-CN" err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Arial" panose="020B0604020202090204" pitchFamily="34" charset="0"/>
              </a:rPr>
              <a:t>bug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79510" y="446468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err="1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大家一起参与呀</a:t>
            </a:r>
            <a:endParaRPr lang="zh-CN" altLang="en-US" err="1">
              <a:solidFill>
                <a:schemeClr val="bg1"/>
              </a:solidFill>
              <a:latin typeface="沧澜楷体" charset="-122"/>
              <a:ea typeface="沧澜楷体" charset="-122"/>
              <a:cs typeface="+mn-ea"/>
              <a:sym typeface="Arial" panose="020B0604020202090204" pitchFamily="34" charset="0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55710" y="53562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err="1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冲冲冲！！</a:t>
            </a:r>
            <a:endParaRPr lang="zh-CN" altLang="en-US" err="1">
              <a:solidFill>
                <a:schemeClr val="bg1"/>
              </a:solidFill>
              <a:latin typeface="沧澜楷体" charset="-122"/>
              <a:ea typeface="沧澜楷体" charset="-122"/>
              <a:cs typeface="+mn-ea"/>
              <a:sym typeface="Arial" panose="020B060402020209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ransition advTm="1201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2" grpId="0"/>
      <p:bldP spid="2" grpId="1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78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1</a:t>
            </a:r>
            <a:endParaRPr lang="zh-CN" altLang="en-US" sz="30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90" y="2141855"/>
            <a:ext cx="5723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项目背景与相关工作</a:t>
            </a:r>
            <a:endParaRPr lang="zh-CN" altLang="en-US" sz="48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63390" y="3065145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沧澜楷体" charset="-122"/>
                <a:ea typeface="沧澜楷体" charset="-122"/>
                <a:cs typeface="+mn-ea"/>
                <a:sym typeface="Arial" panose="020B0604020202090204" pitchFamily="34" charset="0"/>
              </a:rPr>
              <a:t>Alien Invasion</a:t>
            </a:r>
            <a:endParaRPr lang="en-US" altLang="zh-CN" sz="2400">
              <a:solidFill>
                <a:schemeClr val="bg1"/>
              </a:solidFill>
              <a:latin typeface="沧澜楷体" charset="-122"/>
              <a:ea typeface="沧澜楷体" charset="-122"/>
              <a:cs typeface="+mn-ea"/>
              <a:sym typeface="Arial" panose="020B0604020202090204" pitchFamily="3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advTm="41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170" y="713191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项目背景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3610" y="2459990"/>
            <a:ext cx="103054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2021年，随着20级唐班C语言项目作业的开启，水溶液中阴离子</a:t>
            </a:r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  <a:p>
            <a:pPr algn="l"/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与阳离子之间的矛盾也不断升级，阳离子大军企图消灭阴离子。</a:t>
            </a:r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  <a:p>
            <a:pPr algn="l"/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我们需要帮助阴离子阻止阳离子大军的入侵。</a:t>
            </a:r>
            <a:endParaRPr lang="zh-CN" altLang="en-US" sz="280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</p:spTree>
  </p:cSld>
  <p:clrMapOvr>
    <a:masterClrMapping/>
  </p:clrMapOvr>
  <p:transition advTm="1292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5030470" y="185420"/>
            <a:ext cx="2146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相关</a:t>
            </a:r>
            <a:r>
              <a:rPr lang="zh-CN" altLang="en-US" sz="32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工作</a:t>
            </a:r>
            <a:endParaRPr lang="zh-CN" altLang="en-US" sz="32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矩形 24"/>
          <p:cNvSpPr/>
          <p:nvPr/>
        </p:nvSpPr>
        <p:spPr>
          <a:xfrm>
            <a:off x="1350414" y="1495539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20325" y="2251702"/>
            <a:ext cx="4005702" cy="105092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ffectLst/>
                <a:latin typeface="沧澜楷体" charset="-122"/>
                <a:ea typeface="沧澜楷体" charset="-122"/>
                <a:sym typeface="+mn-ea"/>
              </a:rPr>
              <a:t>作为纵轴射击的经典之作。</a:t>
            </a:r>
            <a:r>
              <a:rPr lang="zh-CN" altLang="en-US" sz="1600" dirty="0" smtClean="0">
                <a:solidFill>
                  <a:schemeClr val="bg1"/>
                </a:solidFill>
                <a:effectLst/>
                <a:latin typeface="沧澜楷体" charset="-122"/>
                <a:ea typeface="沧澜楷体" charset="-122"/>
              </a:rPr>
              <a:t>雷电游戏操作简单，节奏明快，游戏流程较短，主要以冲击分数，挑战极限为目的。</a:t>
            </a:r>
            <a:endParaRPr lang="zh-CN" altLang="en-US" sz="1600" dirty="0" smtClean="0">
              <a:solidFill>
                <a:schemeClr val="bg1"/>
              </a:solidFill>
              <a:effectLst/>
              <a:latin typeface="沧澜楷体" charset="-122"/>
              <a:ea typeface="沧澜楷体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96500" y="1764959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沧澜楷体" charset="-122"/>
                <a:ea typeface="沧澜楷体" charset="-122"/>
              </a:rPr>
              <a:t>街机游戏《雷电》</a:t>
            </a:r>
            <a:endParaRPr lang="zh-CN" altLang="en-US" sz="2000" b="1" kern="0" dirty="0">
              <a:solidFill>
                <a:schemeClr val="bg1"/>
              </a:solidFill>
              <a:latin typeface="沧澜楷体" charset="-122"/>
              <a:ea typeface="沧澜楷体" charset="-122"/>
            </a:endParaRPr>
          </a:p>
        </p:txBody>
      </p:sp>
      <p:pic>
        <p:nvPicPr>
          <p:cNvPr id="6" name="图片 5" descr="C:\Users\GeniusW\Pictures\Camera Roll\QQ图片20210509232152.pngQQ图片20210509232152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49375" y="3898900"/>
            <a:ext cx="4545965" cy="2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1495425"/>
            <a:ext cx="4544695" cy="20783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31085" y="3896416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9405" y="4652579"/>
            <a:ext cx="4005702" cy="1050925"/>
          </a:xfrm>
          <a:prstGeom prst="rect">
            <a:avLst/>
          </a:prstGeom>
        </p:spPr>
        <p:txBody>
          <a:bodyPr wrap="square" numCol="1" spcCol="360000">
            <a:spAutoFit/>
          </a:bodyPr>
          <a:p>
            <a:pPr defTabSz="60896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ffectLst/>
                <a:latin typeface="沧澜楷体" charset="-122"/>
                <a:ea typeface="沧澜楷体" charset="-122"/>
              </a:rPr>
              <a:t>在本书中有一个《外星人入侵》的项目，在该游戏的基础上，与一定的化学知识结合并进行创新。</a:t>
            </a:r>
            <a:endParaRPr lang="zh-CN" altLang="en-US" sz="1600" dirty="0" smtClean="0">
              <a:solidFill>
                <a:schemeClr val="bg1"/>
              </a:solidFill>
              <a:effectLst/>
              <a:latin typeface="沧澜楷体" charset="-122"/>
              <a:ea typeface="沧澜楷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5580" y="4165836"/>
            <a:ext cx="433133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Python编程——从入门到实践</a:t>
            </a:r>
            <a:r>
              <a:rPr lang="zh-CN" altLang="en-US" sz="20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（入土）</a:t>
            </a:r>
            <a:endParaRPr lang="zh-CN" altLang="en-US" sz="2000" b="1" kern="0" dirty="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</p:spTree>
  </p:cSld>
  <p:clrMapOvr>
    <a:masterClrMapping/>
  </p:clrMapOvr>
  <p:transition advTm="384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25" grpId="0" bldLvl="0" animBg="1"/>
      <p:bldP spid="30" grpId="0"/>
      <p:bldP spid="31" grpId="0"/>
      <p:bldP spid="9" grpId="0" bldLvl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78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2</a:t>
            </a:r>
            <a:endParaRPr lang="en-US" sz="30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90" y="2132965"/>
            <a:ext cx="6482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技术路线与工作量评估</a:t>
            </a:r>
            <a:endParaRPr lang="zh-CN" altLang="en-US" sz="48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63390" y="3125470"/>
            <a:ext cx="821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err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Arial" panose="020B0604020202090204" pitchFamily="34" charset="0"/>
              </a:rPr>
              <a:t>写</a:t>
            </a:r>
            <a:r>
              <a:rPr lang="en-US" altLang="zh-CN" sz="2400" err="1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  <a:sym typeface="Arial" panose="020B0604020202090204" pitchFamily="34" charset="0"/>
              </a:rPr>
              <a:t>bug</a:t>
            </a:r>
            <a:endParaRPr lang="zh-CN" altLang="en-US" sz="2400"/>
          </a:p>
        </p:txBody>
      </p:sp>
    </p:spTree>
  </p:cSld>
  <p:clrMapOvr>
    <a:masterClrMapping/>
  </p:clrMapOvr>
  <p:transition advTm="52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技术路线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93583" y="3393992"/>
            <a:ext cx="124099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11195" y="3294297"/>
            <a:ext cx="124099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19161" y="3068322"/>
            <a:ext cx="2799715" cy="1221740"/>
            <a:chOff x="129601" y="4857752"/>
            <a:chExt cx="2799715" cy="1221740"/>
          </a:xfrm>
        </p:grpSpPr>
        <p:sp>
          <p:nvSpPr>
            <p:cNvPr id="58" name="矩形 57"/>
            <p:cNvSpPr/>
            <p:nvPr/>
          </p:nvSpPr>
          <p:spPr>
            <a:xfrm>
              <a:off x="572196" y="4857752"/>
              <a:ext cx="2357120" cy="811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36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openpyxl库</a:t>
              </a:r>
              <a:endParaRPr lang="zh-CN" altLang="en-US" sz="3600" b="1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601" y="5508627"/>
              <a:ext cx="2799715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2400" dirty="0">
                  <a:solidFill>
                    <a:schemeClr val="bg1">
                      <a:alpha val="80000"/>
                    </a:schemeClr>
                  </a:solidFill>
                  <a:latin typeface="沧澜楷体" charset="-122"/>
                  <a:ea typeface="沧澜楷体" charset="-122"/>
                </a:rPr>
                <a:t>数据的读取与储存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446403" y="2805432"/>
            <a:ext cx="3283585" cy="1788160"/>
            <a:chOff x="8400048" y="3296922"/>
            <a:chExt cx="3283585" cy="1788160"/>
          </a:xfrm>
        </p:grpSpPr>
        <p:sp>
          <p:nvSpPr>
            <p:cNvPr id="61" name="矩形 60"/>
            <p:cNvSpPr/>
            <p:nvPr/>
          </p:nvSpPr>
          <p:spPr>
            <a:xfrm>
              <a:off x="8446244" y="3296922"/>
              <a:ext cx="2603929" cy="811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3600" b="1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pygame库</a:t>
              </a:r>
              <a:endParaRPr lang="zh-CN" altLang="en-US" sz="3600" b="1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400048" y="4034792"/>
              <a:ext cx="3283585" cy="1050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sz="2400" dirty="0">
                  <a:solidFill>
                    <a:schemeClr val="bg1">
                      <a:alpha val="80000"/>
                    </a:schemeClr>
                  </a:solidFill>
                  <a:latin typeface="沧澜楷体" charset="-122"/>
                  <a:ea typeface="沧澜楷体" charset="-122"/>
                </a:rPr>
                <a:t>图片读取以及各种交互的实现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沧澜楷体" charset="-122"/>
                <a:ea typeface="沧澜楷体" charset="-122"/>
              </a:endParaRPr>
            </a:p>
          </p:txBody>
        </p:sp>
      </p:grpSp>
    </p:spTree>
  </p:cSld>
  <p:clrMapOvr>
    <a:masterClrMapping/>
  </p:clrMapOvr>
  <p:transition advTm="261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773930" y="217170"/>
            <a:ext cx="2644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技术路线</a:t>
            </a:r>
            <a:endParaRPr lang="zh-CN" altLang="en-US" sz="40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712645"/>
            <a:ext cx="1241977" cy="731620"/>
          </a:xfrm>
          <a:prstGeom prst="homePlat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1712646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712646"/>
            <a:ext cx="945999" cy="731620"/>
          </a:xfrm>
          <a:prstGeom prst="chevro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712645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699676"/>
            <a:ext cx="2038985" cy="1014730"/>
            <a:chOff x="770496" y="3289466"/>
            <a:chExt cx="2038985" cy="1014730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66" y="3289466"/>
              <a:ext cx="1834515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利用</a:t>
              </a:r>
              <a:r>
                <a:rPr lang="en-US" altLang="zh-CN" sz="2000" b="1" kern="0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Excel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文档来存储各项游戏进程</a:t>
              </a:r>
              <a:endParaRPr lang="zh-CN" altLang="en-US" sz="20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5400000">
            <a:off x="99378" y="3114993"/>
            <a:ext cx="1447800" cy="106045"/>
          </a:xfrm>
          <a:prstGeom prst="bentConnector4">
            <a:avLst>
              <a:gd name="adj1" fmla="val 47566"/>
              <a:gd name="adj2" fmla="val 1051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699676"/>
            <a:ext cx="6901180" cy="1014730"/>
            <a:chOff x="3367425" y="3289466"/>
            <a:chExt cx="6901180" cy="1014730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95" y="3289466"/>
              <a:ext cx="6696710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沧澜楷体" charset="-122"/>
                  <a:ea typeface="沧澜楷体" charset="-122"/>
                  <a:cs typeface="沧澜楷体" charset="-122"/>
                </a:rPr>
                <a:t>代码中主要包含Thunder类（主游戏进程）、Settings类（存储设置的类）、Music类（音乐与音效）、Cation类（阳离子）、Ion类（阴离子）</a:t>
              </a:r>
              <a:endParaRPr lang="zh-CN" altLang="en-US" sz="2000" b="1" kern="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5400000" flipV="1">
            <a:off x="3446463" y="1008698"/>
            <a:ext cx="1377950" cy="4248785"/>
          </a:xfrm>
          <a:prstGeom prst="bentConnector3">
            <a:avLst>
              <a:gd name="adj1" fmla="val 49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13166" y="4933952"/>
            <a:ext cx="2357120" cy="8115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openpyxl库</a:t>
            </a:r>
            <a:endParaRPr lang="zh-CN" altLang="en-US" sz="3600" b="1" dirty="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730984" y="4933952"/>
            <a:ext cx="2603929" cy="8115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pygame库</a:t>
            </a:r>
            <a:endParaRPr lang="zh-CN" altLang="en-US" sz="3600" b="1" dirty="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</p:spTree>
  </p:cSld>
  <p:clrMapOvr>
    <a:masterClrMapping/>
  </p:clrMapOvr>
  <p:transition advTm="183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" grpId="0" animBg="1"/>
      <p:bldP spid="4" grpId="0" animBg="1"/>
      <p:bldP spid="6" grpId="0" animBg="1"/>
      <p:bldP spid="7" grpId="0" animBg="1"/>
      <p:bldP spid="61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工作量</a:t>
            </a:r>
            <a:r>
              <a:rPr lang="zh-CN" altLang="en-US" sz="3600" dirty="0">
                <a:solidFill>
                  <a:prstClr val="white"/>
                </a:solidFill>
                <a:latin typeface="千阙行书" charset="-122"/>
                <a:ea typeface="千阙行书" charset="-122"/>
              </a:rPr>
              <a:t>评估</a:t>
            </a:r>
            <a:endParaRPr lang="zh-CN" altLang="en-US" sz="3600" dirty="0">
              <a:solidFill>
                <a:prstClr val="white"/>
              </a:solidFill>
              <a:latin typeface="千阙行书" charset="-122"/>
              <a:ea typeface="千阙行书" charset="-122"/>
            </a:endParaRPr>
          </a:p>
        </p:txBody>
      </p:sp>
      <p:graphicFrame>
        <p:nvGraphicFramePr>
          <p:cNvPr id="43" name="图表 42"/>
          <p:cNvGraphicFramePr/>
          <p:nvPr/>
        </p:nvGraphicFramePr>
        <p:xfrm>
          <a:off x="1232450" y="1752074"/>
          <a:ext cx="5136007" cy="485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4" name="椭圆 43"/>
          <p:cNvSpPr/>
          <p:nvPr/>
        </p:nvSpPr>
        <p:spPr>
          <a:xfrm flipH="1">
            <a:off x="3653800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5586568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5333982" y="302436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87870" y="2031365"/>
            <a:ext cx="409067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原</a:t>
            </a:r>
            <a:r>
              <a:rPr sz="280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项目中原有代码600行，全部完成</a:t>
            </a:r>
            <a:r>
              <a:rPr lang="zh-CN" sz="280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约</a:t>
            </a:r>
            <a:r>
              <a:rPr sz="2800" dirty="0">
                <a:solidFill>
                  <a:schemeClr val="bg1"/>
                </a:solidFill>
                <a:latin typeface="沧澜楷体" charset="-122"/>
                <a:ea typeface="沧澜楷体" charset="-122"/>
                <a:cs typeface="沧澜楷体" charset="-122"/>
              </a:rPr>
              <a:t>需2000行左右。</a:t>
            </a:r>
            <a:endParaRPr sz="2800" dirty="0">
              <a:solidFill>
                <a:schemeClr val="bg1"/>
              </a:solidFill>
              <a:latin typeface="沧澜楷体" charset="-122"/>
              <a:ea typeface="沧澜楷体" charset="-122"/>
              <a:cs typeface="沧澜楷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3923" y="3567400"/>
            <a:ext cx="11300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15%</a:t>
            </a:r>
            <a:endParaRPr lang="en-US" altLang="zh-CN" sz="36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35423" y="3204365"/>
            <a:ext cx="11300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30%</a:t>
            </a:r>
            <a:endParaRPr lang="en-US" altLang="zh-CN" sz="28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02487" y="4511985"/>
            <a:ext cx="11300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55%</a:t>
            </a:r>
            <a:endParaRPr lang="en-US" altLang="zh-CN" sz="28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68980" y="1958340"/>
            <a:ext cx="1709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调试</a:t>
            </a:r>
            <a:r>
              <a:rPr lang="zh-CN" altLang="en-US" sz="24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  <a:sym typeface="+mn-ea"/>
              </a:rPr>
              <a:t>与完善</a:t>
            </a:r>
            <a:endParaRPr lang="zh-CN" altLang="en-US" sz="24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92298" y="3474590"/>
            <a:ext cx="13214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  <a:cs typeface="Hannotate SC Regular" panose="03000500000000000000" charset="-122"/>
              </a:rPr>
              <a:t>学习</a:t>
            </a:r>
            <a:r>
              <a:rPr lang="en-US" altLang="zh-CN" sz="2400" b="1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  <a:cs typeface="Hannotate SC Regular" panose="03000500000000000000" charset="-122"/>
              </a:rPr>
              <a:t>python</a:t>
            </a:r>
            <a:endParaRPr lang="en-US" altLang="zh-CN" sz="2400" b="1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  <a:cs typeface="Hannotate SC Regular" panose="03000500000000000000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26870" y="5492750"/>
            <a:ext cx="1419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Hannotate SC Regular" panose="03000500000000000000" charset="-122"/>
                <a:ea typeface="Hannotate SC Regular" panose="03000500000000000000" charset="-122"/>
              </a:rPr>
              <a:t>编写项目</a:t>
            </a:r>
            <a:endParaRPr lang="zh-CN" altLang="en-US" sz="2400" dirty="0">
              <a:solidFill>
                <a:schemeClr val="bg1"/>
              </a:solidFill>
              <a:latin typeface="Hannotate SC Regular" panose="03000500000000000000" charset="-122"/>
              <a:ea typeface="Hannotate SC Regular" panose="03000500000000000000" charset="-122"/>
            </a:endParaRPr>
          </a:p>
        </p:txBody>
      </p:sp>
    </p:spTree>
  </p:cSld>
  <p:clrMapOvr>
    <a:masterClrMapping/>
  </p:clrMapOvr>
  <p:transition advTm="163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 bldLvl="0" animBg="1"/>
      <p:bldP spid="45" grpId="0" bldLvl="0" animBg="1"/>
      <p:bldP spid="46" grpId="0" bldLvl="0" animBg="1"/>
      <p:bldP spid="47" grpId="0"/>
      <p:bldP spid="2" grpId="0"/>
      <p:bldP spid="49" grpId="0"/>
      <p:bldP spid="50" grpId="0"/>
      <p:bldP spid="51" grpId="0"/>
      <p:bldP spid="52" grpId="0"/>
      <p:bldP spid="5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文字</Application>
  <PresentationFormat>宽屏</PresentationFormat>
  <Paragraphs>215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</vt:lpstr>
      <vt:lpstr>千阙行书</vt:lpstr>
      <vt:lpstr>沧澜楷体</vt:lpstr>
      <vt:lpstr>Arial</vt:lpstr>
      <vt:lpstr>Calibri</vt:lpstr>
      <vt:lpstr>Helvetica Neue</vt:lpstr>
      <vt:lpstr>宋体</vt:lpstr>
      <vt:lpstr>Arial Unicode MS</vt:lpstr>
      <vt:lpstr>汉仪书宋二KW</vt:lpstr>
      <vt:lpstr>Calibri Light</vt:lpstr>
      <vt:lpstr>Hannotate SC Regular</vt:lpstr>
      <vt:lpstr>方正楷体_GBK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shishaokang</cp:lastModifiedBy>
  <cp:revision>13</cp:revision>
  <dcterms:created xsi:type="dcterms:W3CDTF">2021-05-11T10:24:23Z</dcterms:created>
  <dcterms:modified xsi:type="dcterms:W3CDTF">2021-05-11T10:24:23Z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