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sldIdLst>
    <p:sldId id="263" r:id="rId4"/>
    <p:sldId id="258" r:id="rId6"/>
    <p:sldId id="259" r:id="rId7"/>
    <p:sldId id="807" r:id="rId8"/>
    <p:sldId id="655" r:id="rId9"/>
    <p:sldId id="260" r:id="rId10"/>
    <p:sldId id="914" r:id="rId11"/>
    <p:sldId id="261" r:id="rId12"/>
    <p:sldId id="660" r:id="rId13"/>
    <p:sldId id="904" r:id="rId14"/>
    <p:sldId id="661" r:id="rId15"/>
    <p:sldId id="917" r:id="rId16"/>
    <p:sldId id="929" r:id="rId17"/>
    <p:sldId id="915" r:id="rId18"/>
    <p:sldId id="916" r:id="rId19"/>
    <p:sldId id="924" r:id="rId20"/>
    <p:sldId id="925" r:id="rId21"/>
    <p:sldId id="927" r:id="rId22"/>
    <p:sldId id="926" r:id="rId23"/>
    <p:sldId id="928" r:id="rId24"/>
    <p:sldId id="262" r:id="rId25"/>
    <p:sldId id="25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787A"/>
    <a:srgbClr val="EFC8A7"/>
    <a:srgbClr val="FBFAFA"/>
    <a:srgbClr val="F4E2D4"/>
    <a:srgbClr val="EDCAAD"/>
    <a:srgbClr val="DDC5B0"/>
    <a:srgbClr val="8AA4B6"/>
    <a:srgbClr val="786449"/>
    <a:srgbClr val="93836D"/>
    <a:srgbClr val="8B7A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6314" autoAdjust="0"/>
  </p:normalViewPr>
  <p:slideViewPr>
    <p:cSldViewPr snapToGrid="0">
      <p:cViewPr varScale="1">
        <p:scale>
          <a:sx n="63" d="100"/>
          <a:sy n="63" d="100"/>
        </p:scale>
        <p:origin x="788" y="48"/>
      </p:cViewPr>
      <p:guideLst>
        <p:guide orient="horz" pos="2190"/>
        <p:guide pos="385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8CF96-EC30-4FFC-8224-2A4572F6B50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EECA2-04B3-4D87-8746-324DA9A9C3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baseline="0" dirty="0"/>
          </a:p>
        </p:txBody>
      </p:sp>
      <p:sp>
        <p:nvSpPr>
          <p:cNvPr id="4" name="灯片编号占位符 3"/>
          <p:cNvSpPr>
            <a:spLocks noGrp="1"/>
          </p:cNvSpPr>
          <p:nvPr>
            <p:ph type="sldNum" sz="quarter" idx="10"/>
          </p:nvPr>
        </p:nvSpPr>
        <p:spPr/>
        <p:txBody>
          <a:bodyPr/>
          <a:lstStyle/>
          <a:p>
            <a:fld id="{76FEECA2-04B3-4D87-8746-324DA9A9C30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D:\360安全浏览器下载\51miz-E1110527-718DE4BD-3840x2194.jpg51miz-E1110527-718DE4BD-3840x2194"/>
          <p:cNvPicPr>
            <a:picLocks noChangeAspect="1"/>
          </p:cNvPicPr>
          <p:nvPr userDrawn="1"/>
        </p:nvPicPr>
        <p:blipFill>
          <a:blip r:embed="rId2">
            <a:clrChange>
              <a:clrFrom>
                <a:srgbClr val="FFFFFF">
                  <a:alpha val="100000"/>
                </a:srgbClr>
              </a:clrFrom>
              <a:clrTo>
                <a:srgbClr val="FFFFFF">
                  <a:alpha val="100000"/>
                  <a:alpha val="0"/>
                </a:srgbClr>
              </a:clrTo>
            </a:clrChange>
          </a:blip>
          <a:srcRect l="18181" t="21320" r="10267" b="14930"/>
          <a:stretch>
            <a:fillRect/>
          </a:stretch>
        </p:blipFill>
        <p:spPr>
          <a:xfrm>
            <a:off x="0" y="-1"/>
            <a:ext cx="12192000" cy="685800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descr="D:\360安全浏览器下载\51miz-E1110527-718DE4BD-3840x2194.jpg51miz-E1110527-718DE4BD-3840x2194"/>
          <p:cNvPicPr>
            <a:picLocks noChangeAspect="1"/>
          </p:cNvPicPr>
          <p:nvPr userDrawn="1"/>
        </p:nvPicPr>
        <p:blipFill>
          <a:blip r:embed="rId2">
            <a:clrChange>
              <a:clrFrom>
                <a:srgbClr val="FFFFFF">
                  <a:alpha val="100000"/>
                </a:srgbClr>
              </a:clrFrom>
              <a:clrTo>
                <a:srgbClr val="FFFFFF">
                  <a:alpha val="100000"/>
                  <a:alpha val="0"/>
                </a:srgbClr>
              </a:clrTo>
            </a:clrChange>
          </a:blip>
          <a:srcRect l="18181" t="21320" r="10267" b="14930"/>
          <a:stretch>
            <a:fillRect/>
          </a:stretch>
        </p:blipFill>
        <p:spPr>
          <a:xfrm>
            <a:off x="0" y="-1"/>
            <a:ext cx="12192000" cy="685800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descr="D:\360安全浏览器下载\51miz-E1110527-718DE4BD-3840x2194.jpg51miz-E1110527-718DE4BD-3840x2194"/>
          <p:cNvPicPr>
            <a:picLocks noChangeAspect="1"/>
          </p:cNvPicPr>
          <p:nvPr userDrawn="1"/>
        </p:nvPicPr>
        <p:blipFill>
          <a:blip r:embed="rId2">
            <a:clrChange>
              <a:clrFrom>
                <a:srgbClr val="FFFFFF">
                  <a:alpha val="100000"/>
                </a:srgbClr>
              </a:clrFrom>
              <a:clrTo>
                <a:srgbClr val="FFFFFF">
                  <a:alpha val="100000"/>
                  <a:alpha val="0"/>
                </a:srgbClr>
              </a:clrTo>
            </a:clrChange>
          </a:blip>
          <a:srcRect l="18181" t="21320" r="10267" b="14930"/>
          <a:stretch>
            <a:fillRect/>
          </a:stretch>
        </p:blipFill>
        <p:spPr>
          <a:xfrm>
            <a:off x="0" y="-1"/>
            <a:ext cx="1219200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4" name="TextBox 3"/>
          <p:cNvSpPr txBox="1"/>
          <p:nvPr userDrawn="1"/>
        </p:nvSpPr>
        <p:spPr>
          <a:xfrm>
            <a:off x="1370677" y="6602869"/>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FA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10"/>
          <a:stretch>
            <a:fillRect/>
          </a:stretch>
        </p:blipFill>
        <p:spPr>
          <a:xfrm>
            <a:off x="0" y="0"/>
            <a:ext cx="12191999"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32822" y="2164714"/>
            <a:ext cx="4326255" cy="1014730"/>
          </a:xfrm>
          <a:prstGeom prst="rect">
            <a:avLst/>
          </a:prstGeom>
          <a:noFill/>
        </p:spPr>
        <p:txBody>
          <a:bodyPr wrap="none" rtlCol="0">
            <a:spAutoFit/>
          </a:bodyPr>
          <a:lstStyle/>
          <a:p>
            <a:pPr algn="ctr"/>
            <a:r>
              <a:rPr lang="en-US" altLang="zh-CN" sz="6000" b="1" dirty="0">
                <a:latin typeface="千阙行书" charset="-122"/>
                <a:ea typeface="千阙行书" charset="-122"/>
                <a:sym typeface="+mn-ea"/>
              </a:rPr>
              <a:t>Cat</a:t>
            </a:r>
            <a:r>
              <a:rPr lang="en-US" altLang="zh-CN" sz="6000" b="1" dirty="0">
                <a:solidFill>
                  <a:schemeClr val="tx1"/>
                </a:solidFill>
                <a:latin typeface="千阙行书" charset="-122"/>
                <a:ea typeface="千阙行书" charset="-122"/>
                <a:sym typeface="+mn-ea"/>
              </a:rPr>
              <a:t>ion Hazard</a:t>
            </a:r>
            <a:endParaRPr lang="en-US" altLang="zh-CN" sz="6000" b="1" spc="300" dirty="0">
              <a:solidFill>
                <a:schemeClr val="tx1"/>
              </a:solidFill>
              <a:latin typeface="千阙行书" charset="-122"/>
              <a:ea typeface="千阙行书" charset="-122"/>
              <a:cs typeface="+mn-ea"/>
              <a:sym typeface="+mn-ea"/>
            </a:endParaRPr>
          </a:p>
        </p:txBody>
      </p:sp>
      <p:sp>
        <p:nvSpPr>
          <p:cNvPr id="17" name="矩形 16"/>
          <p:cNvSpPr/>
          <p:nvPr/>
        </p:nvSpPr>
        <p:spPr>
          <a:xfrm>
            <a:off x="8500745" y="3260090"/>
            <a:ext cx="1803400" cy="461665"/>
          </a:xfrm>
          <a:prstGeom prst="rect">
            <a:avLst/>
          </a:prstGeom>
        </p:spPr>
        <p:txBody>
          <a:bodyPr wrap="square">
            <a:spAutoFit/>
          </a:bodyPr>
          <a:lstStyle/>
          <a:p>
            <a:r>
              <a:rPr lang="zh-CN" altLang="en-US" sz="2400" dirty="0">
                <a:solidFill>
                  <a:srgbClr val="786449">
                    <a:alpha val="80000"/>
                  </a:srgbClr>
                </a:solidFill>
                <a:cs typeface="+mn-ea"/>
                <a:sym typeface="+mn-lt"/>
              </a:rPr>
              <a:t>阳离子危机</a:t>
            </a:r>
            <a:endParaRPr lang="zh-CN" altLang="en-US" sz="2400" dirty="0">
              <a:solidFill>
                <a:srgbClr val="786449">
                  <a:alpha val="80000"/>
                </a:srgbClr>
              </a:solidFill>
              <a:cs typeface="+mn-ea"/>
              <a:sym typeface="+mn-lt"/>
            </a:endParaRPr>
          </a:p>
        </p:txBody>
      </p:sp>
      <p:sp>
        <p:nvSpPr>
          <p:cNvPr id="2" name="文本框 1"/>
          <p:cNvSpPr txBox="1"/>
          <p:nvPr/>
        </p:nvSpPr>
        <p:spPr>
          <a:xfrm>
            <a:off x="3641725" y="5284790"/>
            <a:ext cx="6662420" cy="829945"/>
          </a:xfrm>
          <a:prstGeom prst="rect">
            <a:avLst/>
          </a:prstGeom>
          <a:noFill/>
        </p:spPr>
        <p:txBody>
          <a:bodyPr wrap="square" rtlCol="0">
            <a:spAutoFit/>
          </a:bodyPr>
          <a:lstStyle/>
          <a:p>
            <a:r>
              <a:rPr lang="en-US" altLang="zh-CN" sz="2400" b="1" dirty="0">
                <a:solidFill>
                  <a:schemeClr val="tx1"/>
                </a:solidFill>
                <a:latin typeface="沧澜楷体" charset="-122"/>
                <a:ea typeface="沧澜楷体" charset="-122"/>
                <a:cs typeface="沧澜楷体" charset="-122"/>
                <a:sym typeface="+mn-ea"/>
              </a:rPr>
              <a:t>Group2 </a:t>
            </a:r>
            <a:r>
              <a:rPr lang="zh-CN" altLang="en-US" sz="2400" b="1" dirty="0">
                <a:solidFill>
                  <a:schemeClr val="tx1"/>
                </a:solidFill>
                <a:latin typeface="沧澜楷体" charset="-122"/>
                <a:ea typeface="沧澜楷体" charset="-122"/>
                <a:cs typeface="沧澜楷体" charset="-122"/>
                <a:sym typeface="+mn-ea"/>
              </a:rPr>
              <a:t>史绍康 王晨竹 陈柄璋</a:t>
            </a:r>
            <a:endParaRPr lang="zh-CN" altLang="en-US" sz="2400" b="1" dirty="0">
              <a:solidFill>
                <a:schemeClr val="tx1"/>
              </a:solidFill>
              <a:latin typeface="沧澜楷体" charset="-122"/>
              <a:ea typeface="沧澜楷体" charset="-122"/>
              <a:cs typeface="沧澜楷体" charset="-122"/>
              <a:sym typeface="+mn-ea"/>
            </a:endParaRPr>
          </a:p>
          <a:p>
            <a:endParaRPr lang="zh-CN" altLang="en-US" sz="2400" b="1" dirty="0">
              <a:solidFill>
                <a:schemeClr val="tx1"/>
              </a:solidFill>
              <a:latin typeface="沧澜楷体" charset="-122"/>
              <a:ea typeface="沧澜楷体" charset="-122"/>
              <a:cs typeface="沧澜楷体"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199890" y="1962150"/>
            <a:ext cx="3847465" cy="3489325"/>
            <a:chOff x="4819650" y="2181225"/>
            <a:chExt cx="3352800" cy="3352802"/>
          </a:xfrm>
        </p:grpSpPr>
        <p:sp>
          <p:nvSpPr>
            <p:cNvPr id="5" name="矩形: 圆角 4"/>
            <p:cNvSpPr/>
            <p:nvPr/>
          </p:nvSpPr>
          <p:spPr>
            <a:xfrm rot="13980000">
              <a:off x="5448302" y="3448052"/>
              <a:ext cx="3352800" cy="819150"/>
            </a:xfrm>
            <a:prstGeom prst="rect">
              <a:avLst/>
            </a:prstGeom>
            <a:solidFill>
              <a:srgbClr val="EBB88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p:cNvSpPr/>
            <p:nvPr/>
          </p:nvSpPr>
          <p:spPr>
            <a:xfrm>
              <a:off x="4819650" y="4555934"/>
              <a:ext cx="3352800" cy="819150"/>
            </a:xfrm>
            <a:prstGeom prst="rect">
              <a:avLst/>
            </a:prstGeom>
            <a:solidFill>
              <a:srgbClr val="DDC5B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8360000">
              <a:off x="4190999" y="3448050"/>
              <a:ext cx="3352800" cy="819150"/>
            </a:xfrm>
            <a:prstGeom prst="rect">
              <a:avLst/>
            </a:prstGeom>
            <a:solidFill>
              <a:srgbClr val="EDCAA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 name="文本框 11"/>
          <p:cNvSpPr txBox="1"/>
          <p:nvPr/>
        </p:nvSpPr>
        <p:spPr>
          <a:xfrm>
            <a:off x="8215880" y="4265781"/>
            <a:ext cx="2011680" cy="460375"/>
          </a:xfrm>
          <a:prstGeom prst="rect">
            <a:avLst/>
          </a:prstGeom>
          <a:noFill/>
        </p:spPr>
        <p:txBody>
          <a:bodyPr wrap="none" rtlCol="0">
            <a:spAutoFit/>
          </a:bodyPr>
          <a:lstStyle/>
          <a:p>
            <a:r>
              <a:rPr lang="zh-CN" altLang="en-US" sz="2400" dirty="0">
                <a:solidFill>
                  <a:schemeClr val="tx1"/>
                </a:solidFill>
                <a:cs typeface="+mn-ea"/>
                <a:sym typeface="+mn-lt"/>
              </a:rPr>
              <a:t>按钮交互设计</a:t>
            </a:r>
            <a:endParaRPr lang="zh-CN" altLang="en-US" sz="2400" dirty="0">
              <a:solidFill>
                <a:schemeClr val="tx1"/>
              </a:solidFill>
              <a:cs typeface="+mn-ea"/>
              <a:sym typeface="+mn-lt"/>
            </a:endParaRPr>
          </a:p>
        </p:txBody>
      </p:sp>
      <p:sp>
        <p:nvSpPr>
          <p:cNvPr id="13" name="文本框 12"/>
          <p:cNvSpPr txBox="1"/>
          <p:nvPr/>
        </p:nvSpPr>
        <p:spPr>
          <a:xfrm>
            <a:off x="8234930" y="4735131"/>
            <a:ext cx="3156970" cy="603885"/>
          </a:xfrm>
          <a:prstGeom prst="rect">
            <a:avLst/>
          </a:prstGeom>
          <a:noFill/>
        </p:spPr>
        <p:txBody>
          <a:bodyPr wrap="square" rtlCol="0">
            <a:spAutoFit/>
          </a:bodyPr>
          <a:lstStyle/>
          <a:p>
            <a:pPr>
              <a:lnSpc>
                <a:spcPts val="2000"/>
              </a:lnSpc>
            </a:pPr>
            <a:r>
              <a:rPr lang="zh-CN" altLang="en-US" sz="1600" dirty="0">
                <a:solidFill>
                  <a:schemeClr val="tx1">
                    <a:lumMod val="85000"/>
                    <a:lumOff val="15000"/>
                  </a:schemeClr>
                </a:solidFill>
                <a:cs typeface="+mn-ea"/>
                <a:sym typeface="+mn-lt"/>
              </a:rPr>
              <a:t>设置并显示各种按钮以实现游戏的基本交互功能</a:t>
            </a:r>
            <a:endParaRPr lang="zh-CN" altLang="en-US" sz="1600" dirty="0">
              <a:solidFill>
                <a:schemeClr val="tx1">
                  <a:lumMod val="85000"/>
                  <a:lumOff val="15000"/>
                </a:schemeClr>
              </a:solidFill>
              <a:cs typeface="+mn-ea"/>
              <a:sym typeface="+mn-lt"/>
            </a:endParaRPr>
          </a:p>
        </p:txBody>
      </p:sp>
      <p:sp>
        <p:nvSpPr>
          <p:cNvPr id="16" name="文本框 15"/>
          <p:cNvSpPr txBox="1"/>
          <p:nvPr/>
        </p:nvSpPr>
        <p:spPr>
          <a:xfrm>
            <a:off x="939554" y="4374849"/>
            <a:ext cx="309880" cy="460375"/>
          </a:xfrm>
          <a:prstGeom prst="rect">
            <a:avLst/>
          </a:prstGeom>
          <a:noFill/>
        </p:spPr>
        <p:txBody>
          <a:bodyPr wrap="none" rtlCol="0">
            <a:spAutoFit/>
          </a:bodyPr>
          <a:lstStyle/>
          <a:p>
            <a:endParaRPr lang="zh-CN" altLang="en-US" sz="2400" dirty="0">
              <a:solidFill>
                <a:srgbClr val="786449"/>
              </a:solidFill>
              <a:cs typeface="+mn-ea"/>
              <a:sym typeface="+mn-lt"/>
            </a:endParaRPr>
          </a:p>
        </p:txBody>
      </p:sp>
      <p:sp>
        <p:nvSpPr>
          <p:cNvPr id="17" name="文本框 16"/>
          <p:cNvSpPr txBox="1"/>
          <p:nvPr/>
        </p:nvSpPr>
        <p:spPr>
          <a:xfrm>
            <a:off x="958604" y="4844199"/>
            <a:ext cx="3156970" cy="603885"/>
          </a:xfrm>
          <a:prstGeom prst="rect">
            <a:avLst/>
          </a:prstGeom>
          <a:noFill/>
        </p:spPr>
        <p:txBody>
          <a:bodyPr wrap="square" rtlCol="0">
            <a:spAutoFit/>
          </a:bodyPr>
          <a:lstStyle/>
          <a:p>
            <a:pPr>
              <a:lnSpc>
                <a:spcPts val="2000"/>
              </a:lnSpc>
            </a:pPr>
            <a:r>
              <a:rPr lang="zh-CN" altLang="en-US" sz="1600" dirty="0">
                <a:solidFill>
                  <a:schemeClr val="tx1">
                    <a:lumMod val="85000"/>
                    <a:lumOff val="15000"/>
                  </a:schemeClr>
                </a:solidFill>
                <a:cs typeface="+mn-ea"/>
                <a:sym typeface="+mn-lt"/>
              </a:rPr>
              <a:t>游戏过程中添加背景音乐以增强游戏的节奏感</a:t>
            </a:r>
            <a:endParaRPr lang="zh-CN" altLang="en-US" sz="1600" dirty="0">
              <a:solidFill>
                <a:schemeClr val="tx1">
                  <a:lumMod val="85000"/>
                  <a:lumOff val="15000"/>
                </a:schemeClr>
              </a:solidFill>
              <a:cs typeface="+mn-ea"/>
              <a:sym typeface="+mn-lt"/>
            </a:endParaRPr>
          </a:p>
        </p:txBody>
      </p:sp>
      <p:sp>
        <p:nvSpPr>
          <p:cNvPr id="19" name="文本框 18"/>
          <p:cNvSpPr txBox="1"/>
          <p:nvPr/>
        </p:nvSpPr>
        <p:spPr>
          <a:xfrm>
            <a:off x="8225405" y="2023940"/>
            <a:ext cx="1097280" cy="460375"/>
          </a:xfrm>
          <a:prstGeom prst="rect">
            <a:avLst/>
          </a:prstGeom>
          <a:noFill/>
        </p:spPr>
        <p:txBody>
          <a:bodyPr wrap="none" rtlCol="0">
            <a:spAutoFit/>
          </a:bodyPr>
          <a:lstStyle/>
          <a:p>
            <a:r>
              <a:rPr lang="zh-CN" altLang="en-US" sz="2400" dirty="0">
                <a:solidFill>
                  <a:schemeClr val="tx1"/>
                </a:solidFill>
                <a:cs typeface="+mn-ea"/>
                <a:sym typeface="+mn-lt"/>
              </a:rPr>
              <a:t>计分板</a:t>
            </a:r>
            <a:endParaRPr lang="zh-CN" altLang="en-US" sz="2400" dirty="0">
              <a:solidFill>
                <a:schemeClr val="tx1"/>
              </a:solidFill>
              <a:cs typeface="+mn-ea"/>
              <a:sym typeface="+mn-lt"/>
            </a:endParaRPr>
          </a:p>
        </p:txBody>
      </p:sp>
      <p:sp>
        <p:nvSpPr>
          <p:cNvPr id="20" name="文本框 19"/>
          <p:cNvSpPr txBox="1"/>
          <p:nvPr/>
        </p:nvSpPr>
        <p:spPr>
          <a:xfrm>
            <a:off x="8244455" y="2493290"/>
            <a:ext cx="3156970" cy="603885"/>
          </a:xfrm>
          <a:prstGeom prst="rect">
            <a:avLst/>
          </a:prstGeom>
          <a:noFill/>
        </p:spPr>
        <p:txBody>
          <a:bodyPr wrap="square" rtlCol="0">
            <a:spAutoFit/>
          </a:bodyPr>
          <a:lstStyle/>
          <a:p>
            <a:pPr>
              <a:lnSpc>
                <a:spcPts val="2000"/>
              </a:lnSpc>
            </a:pPr>
            <a:r>
              <a:rPr lang="zh-CN" altLang="en-US" sz="1600" dirty="0">
                <a:solidFill>
                  <a:schemeClr val="tx1">
                    <a:lumMod val="85000"/>
                    <a:lumOff val="15000"/>
                  </a:schemeClr>
                </a:solidFill>
                <a:cs typeface="+mn-ea"/>
                <a:sym typeface="+mn-lt"/>
              </a:rPr>
              <a:t>通过计分板实时记录游戏过程中阴阳离子交互所获得的分数</a:t>
            </a:r>
            <a:endParaRPr lang="zh-CN" altLang="en-US" sz="1600" dirty="0">
              <a:solidFill>
                <a:schemeClr val="tx1">
                  <a:lumMod val="85000"/>
                  <a:lumOff val="15000"/>
                </a:schemeClr>
              </a:solidFill>
              <a:cs typeface="+mn-ea"/>
              <a:sym typeface="+mn-lt"/>
            </a:endParaRPr>
          </a:p>
        </p:txBody>
      </p:sp>
      <p:grpSp>
        <p:nvGrpSpPr>
          <p:cNvPr id="32" name="组合 31"/>
          <p:cNvGrpSpPr/>
          <p:nvPr/>
        </p:nvGrpSpPr>
        <p:grpSpPr>
          <a:xfrm>
            <a:off x="958604" y="1091155"/>
            <a:ext cx="2418080" cy="1253973"/>
            <a:chOff x="-1555117" y="641873"/>
            <a:chExt cx="2418080" cy="1253973"/>
          </a:xfrm>
        </p:grpSpPr>
        <p:sp>
          <p:nvSpPr>
            <p:cNvPr id="33" name="文本框 32"/>
            <p:cNvSpPr txBox="1"/>
            <p:nvPr/>
          </p:nvSpPr>
          <p:spPr>
            <a:xfrm>
              <a:off x="-1555117" y="641873"/>
              <a:ext cx="2418080" cy="768350"/>
            </a:xfrm>
            <a:prstGeom prst="rect">
              <a:avLst/>
            </a:prstGeom>
            <a:noFill/>
          </p:spPr>
          <p:txBody>
            <a:bodyPr wrap="none" rtlCol="0">
              <a:spAutoFit/>
            </a:bodyPr>
            <a:lstStyle/>
            <a:p>
              <a:r>
                <a:rPr lang="zh-CN" altLang="en-US" sz="4400" dirty="0">
                  <a:solidFill>
                    <a:srgbClr val="786449"/>
                  </a:solidFill>
                  <a:cs typeface="+mn-ea"/>
                  <a:sym typeface="+mn-lt"/>
                </a:rPr>
                <a:t>设计思路</a:t>
              </a:r>
              <a:endParaRPr lang="zh-CN" altLang="en-US" sz="4400" dirty="0">
                <a:solidFill>
                  <a:srgbClr val="786449"/>
                </a:solidFill>
                <a:cs typeface="+mn-ea"/>
                <a:sym typeface="+mn-lt"/>
              </a:endParaRPr>
            </a:p>
          </p:txBody>
        </p:sp>
        <p:sp>
          <p:nvSpPr>
            <p:cNvPr id="35" name="矩形: 圆角 34"/>
            <p:cNvSpPr/>
            <p:nvPr/>
          </p:nvSpPr>
          <p:spPr>
            <a:xfrm>
              <a:off x="-1378755" y="1786781"/>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1" descr="08"/>
          <p:cNvPicPr>
            <a:picLocks noChangeAspect="1"/>
          </p:cNvPicPr>
          <p:nvPr/>
        </p:nvPicPr>
        <p:blipFill>
          <a:blip r:embed="rId1">
            <a:lum bright="100000"/>
          </a:blip>
          <a:srcRect l="72154" t="86363" r="12252" b="490"/>
          <a:stretch>
            <a:fillRect/>
          </a:stretch>
        </p:blipFill>
        <p:spPr>
          <a:xfrm>
            <a:off x="5417185" y="2030730"/>
            <a:ext cx="1356995" cy="886460"/>
          </a:xfrm>
          <a:prstGeom prst="rect">
            <a:avLst/>
          </a:prstGeom>
        </p:spPr>
      </p:pic>
      <p:pic>
        <p:nvPicPr>
          <p:cNvPr id="10" name="图片 9" descr="08"/>
          <p:cNvPicPr>
            <a:picLocks noChangeAspect="1"/>
          </p:cNvPicPr>
          <p:nvPr/>
        </p:nvPicPr>
        <p:blipFill>
          <a:blip r:embed="rId1">
            <a:lum bright="100000"/>
          </a:blip>
          <a:srcRect l="71372" t="20024" r="13034" b="66829"/>
          <a:stretch>
            <a:fillRect/>
          </a:stretch>
        </p:blipFill>
        <p:spPr>
          <a:xfrm>
            <a:off x="3906520" y="4375150"/>
            <a:ext cx="1294765" cy="845820"/>
          </a:xfrm>
          <a:prstGeom prst="rect">
            <a:avLst/>
          </a:prstGeom>
        </p:spPr>
      </p:pic>
      <p:pic>
        <p:nvPicPr>
          <p:cNvPr id="14" name="图片 13" descr="08"/>
          <p:cNvPicPr>
            <a:picLocks noChangeAspect="1"/>
          </p:cNvPicPr>
          <p:nvPr/>
        </p:nvPicPr>
        <p:blipFill>
          <a:blip r:embed="rId1">
            <a:lum bright="100000"/>
          </a:blip>
          <a:srcRect l="55735" t="84950" r="28671" b="1903"/>
          <a:stretch>
            <a:fillRect/>
          </a:stretch>
        </p:blipFill>
        <p:spPr>
          <a:xfrm>
            <a:off x="6690360" y="4163060"/>
            <a:ext cx="1356995" cy="886460"/>
          </a:xfrm>
          <a:prstGeom prst="rect">
            <a:avLst/>
          </a:prstGeom>
        </p:spPr>
      </p:pic>
      <p:sp>
        <p:nvSpPr>
          <p:cNvPr id="8" name="文本框 7"/>
          <p:cNvSpPr txBox="1"/>
          <p:nvPr/>
        </p:nvSpPr>
        <p:spPr>
          <a:xfrm>
            <a:off x="984885" y="4433570"/>
            <a:ext cx="1402080" cy="460375"/>
          </a:xfrm>
          <a:prstGeom prst="rect">
            <a:avLst/>
          </a:prstGeom>
          <a:noFill/>
        </p:spPr>
        <p:txBody>
          <a:bodyPr wrap="none" rtlCol="0">
            <a:spAutoFit/>
          </a:bodyPr>
          <a:lstStyle/>
          <a:p>
            <a:r>
              <a:rPr lang="zh-CN" altLang="en-US" sz="2400">
                <a:solidFill>
                  <a:schemeClr val="tx1"/>
                </a:solidFill>
              </a:rPr>
              <a:t>音乐设置</a:t>
            </a:r>
            <a:endParaRPr lang="zh-CN" altLang="en-US" sz="24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a:off x="1394404" y="3608962"/>
            <a:ext cx="2430984" cy="2247887"/>
          </a:xfrm>
          <a:prstGeom prst="trapezoid">
            <a:avLst/>
          </a:prstGeom>
          <a:noFill/>
          <a:ln>
            <a:solidFill>
              <a:srgbClr val="8AA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圆角矩形 2"/>
          <p:cNvSpPr/>
          <p:nvPr/>
        </p:nvSpPr>
        <p:spPr>
          <a:xfrm>
            <a:off x="2204766" y="3287330"/>
            <a:ext cx="660400" cy="660400"/>
          </a:xfrm>
          <a:prstGeom prst="roundRect">
            <a:avLst/>
          </a:prstGeom>
          <a:solidFill>
            <a:srgbClr val="8AA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arrow-pointing-left-circular-button_20407"/>
          <p:cNvSpPr>
            <a:spLocks noChangeAspect="1"/>
          </p:cNvSpPr>
          <p:nvPr/>
        </p:nvSpPr>
        <p:spPr bwMode="auto">
          <a:xfrm>
            <a:off x="2320621" y="3418678"/>
            <a:ext cx="398210" cy="397703"/>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sp>
        <p:nvSpPr>
          <p:cNvPr id="5" name="梯形 4"/>
          <p:cNvSpPr/>
          <p:nvPr/>
        </p:nvSpPr>
        <p:spPr>
          <a:xfrm>
            <a:off x="5081583" y="3608645"/>
            <a:ext cx="2430984" cy="2247887"/>
          </a:xfrm>
          <a:prstGeom prst="trapezoid">
            <a:avLst/>
          </a:prstGeom>
          <a:noFill/>
          <a:ln>
            <a:solidFill>
              <a:srgbClr val="EFC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5965605" y="3166050"/>
            <a:ext cx="660400" cy="660400"/>
          </a:xfrm>
          <a:prstGeom prst="roundRect">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arrow-pointing-left-circular-button_20407"/>
          <p:cNvSpPr>
            <a:spLocks noChangeAspect="1"/>
          </p:cNvSpPr>
          <p:nvPr/>
        </p:nvSpPr>
        <p:spPr bwMode="auto">
          <a:xfrm>
            <a:off x="6097335" y="3297398"/>
            <a:ext cx="398210" cy="397703"/>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sp>
        <p:nvSpPr>
          <p:cNvPr id="8" name="梯形 7"/>
          <p:cNvSpPr/>
          <p:nvPr/>
        </p:nvSpPr>
        <p:spPr>
          <a:xfrm>
            <a:off x="8437292" y="3608635"/>
            <a:ext cx="2430984" cy="2247887"/>
          </a:xfrm>
          <a:prstGeom prst="trapezoid">
            <a:avLst/>
          </a:prstGeom>
          <a:noFill/>
          <a:ln>
            <a:solidFill>
              <a:srgbClr val="DDC5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圆角矩形 8"/>
          <p:cNvSpPr/>
          <p:nvPr/>
        </p:nvSpPr>
        <p:spPr>
          <a:xfrm>
            <a:off x="9322584" y="3287325"/>
            <a:ext cx="660400" cy="660400"/>
          </a:xfrm>
          <a:prstGeom prst="roundRect">
            <a:avLst/>
          </a:prstGeom>
          <a:solidFill>
            <a:srgbClr val="DDC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arrow-pointing-left-circular-button_20407"/>
          <p:cNvSpPr>
            <a:spLocks noChangeAspect="1"/>
          </p:cNvSpPr>
          <p:nvPr/>
        </p:nvSpPr>
        <p:spPr bwMode="auto">
          <a:xfrm>
            <a:off x="9453044" y="3418673"/>
            <a:ext cx="398210" cy="397703"/>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sp>
        <p:nvSpPr>
          <p:cNvPr id="14" name="文本框 13"/>
          <p:cNvSpPr txBox="1"/>
          <p:nvPr/>
        </p:nvSpPr>
        <p:spPr>
          <a:xfrm>
            <a:off x="1908899" y="3948100"/>
            <a:ext cx="1402080" cy="460375"/>
          </a:xfrm>
          <a:prstGeom prst="rect">
            <a:avLst/>
          </a:prstGeom>
          <a:noFill/>
        </p:spPr>
        <p:txBody>
          <a:bodyPr wrap="none" rtlCol="0">
            <a:spAutoFit/>
          </a:bodyPr>
          <a:lstStyle/>
          <a:p>
            <a:r>
              <a:rPr lang="zh-CN" altLang="en-US" sz="2400" dirty="0">
                <a:solidFill>
                  <a:srgbClr val="786449"/>
                </a:solidFill>
                <a:cs typeface="+mn-ea"/>
                <a:sym typeface="+mn-lt"/>
              </a:rPr>
              <a:t>音乐设置</a:t>
            </a:r>
            <a:endParaRPr lang="zh-CN" altLang="en-US" sz="2400" dirty="0">
              <a:solidFill>
                <a:srgbClr val="786449"/>
              </a:solidFill>
              <a:cs typeface="+mn-ea"/>
              <a:sym typeface="+mn-lt"/>
            </a:endParaRPr>
          </a:p>
        </p:txBody>
      </p:sp>
      <p:sp>
        <p:nvSpPr>
          <p:cNvPr id="15" name="文本框 14"/>
          <p:cNvSpPr txBox="1"/>
          <p:nvPr/>
        </p:nvSpPr>
        <p:spPr>
          <a:xfrm>
            <a:off x="1573454" y="4407860"/>
            <a:ext cx="2072692" cy="1116965"/>
          </a:xfrm>
          <a:prstGeom prst="rect">
            <a:avLst/>
          </a:prstGeom>
          <a:noFill/>
        </p:spPr>
        <p:txBody>
          <a:bodyPr wrap="square" rtlCol="0">
            <a:spAutoFit/>
          </a:bodyPr>
          <a:lstStyle/>
          <a:p>
            <a:pPr algn="ctr">
              <a:lnSpc>
                <a:spcPts val="2000"/>
              </a:lnSpc>
            </a:pPr>
            <a:r>
              <a:rPr lang="zh-CN" altLang="en-US" sz="1600" dirty="0">
                <a:solidFill>
                  <a:schemeClr val="tx1">
                    <a:lumMod val="85000"/>
                    <a:lumOff val="15000"/>
                  </a:schemeClr>
                </a:solidFill>
                <a:cs typeface="+mn-ea"/>
                <a:sym typeface="+mn-lt"/>
              </a:rPr>
              <a:t>创建</a:t>
            </a:r>
            <a:r>
              <a:rPr lang="en-US" altLang="zh-CN" sz="1600" dirty="0">
                <a:solidFill>
                  <a:schemeClr val="tx1">
                    <a:lumMod val="85000"/>
                    <a:lumOff val="15000"/>
                  </a:schemeClr>
                </a:solidFill>
                <a:cs typeface="+mn-ea"/>
                <a:sym typeface="+mn-lt"/>
              </a:rPr>
              <a:t>music</a:t>
            </a:r>
            <a:r>
              <a:rPr lang="zh-CN" altLang="en-US" sz="1600" dirty="0">
                <a:solidFill>
                  <a:schemeClr val="tx1">
                    <a:lumMod val="85000"/>
                    <a:lumOff val="15000"/>
                  </a:schemeClr>
                </a:solidFill>
                <a:cs typeface="+mn-ea"/>
                <a:sym typeface="+mn-lt"/>
              </a:rPr>
              <a:t>的类并调用</a:t>
            </a:r>
            <a:r>
              <a:rPr lang="en-US" altLang="zh-CN" sz="1600" dirty="0">
                <a:solidFill>
                  <a:schemeClr val="tx1">
                    <a:lumMod val="85000"/>
                    <a:lumOff val="15000"/>
                  </a:schemeClr>
                </a:solidFill>
                <a:cs typeface="+mn-ea"/>
                <a:sym typeface="+mn-lt"/>
              </a:rPr>
              <a:t>pygame</a:t>
            </a:r>
            <a:r>
              <a:rPr lang="zh-CN" altLang="en-US" sz="1600" dirty="0">
                <a:solidFill>
                  <a:schemeClr val="tx1">
                    <a:lumMod val="85000"/>
                    <a:lumOff val="15000"/>
                  </a:schemeClr>
                </a:solidFill>
                <a:cs typeface="+mn-ea"/>
                <a:sym typeface="+mn-lt"/>
              </a:rPr>
              <a:t>中的</a:t>
            </a:r>
            <a:r>
              <a:rPr lang="en-US" altLang="zh-CN" sz="1600" dirty="0">
                <a:solidFill>
                  <a:schemeClr val="tx1">
                    <a:lumMod val="85000"/>
                    <a:lumOff val="15000"/>
                  </a:schemeClr>
                </a:solidFill>
                <a:cs typeface="+mn-ea"/>
                <a:sym typeface="+mn-lt"/>
              </a:rPr>
              <a:t>music</a:t>
            </a:r>
            <a:r>
              <a:rPr lang="zh-CN" altLang="en-US" sz="1600" dirty="0">
                <a:solidFill>
                  <a:schemeClr val="tx1">
                    <a:lumMod val="85000"/>
                    <a:lumOff val="15000"/>
                  </a:schemeClr>
                </a:solidFill>
                <a:cs typeface="+mn-ea"/>
                <a:sym typeface="+mn-lt"/>
              </a:rPr>
              <a:t>和</a:t>
            </a:r>
            <a:r>
              <a:rPr lang="en-US" altLang="zh-CN" sz="1600" dirty="0">
                <a:solidFill>
                  <a:schemeClr val="tx1">
                    <a:lumMod val="85000"/>
                    <a:lumOff val="15000"/>
                  </a:schemeClr>
                </a:solidFill>
                <a:cs typeface="+mn-ea"/>
                <a:sym typeface="+mn-lt"/>
              </a:rPr>
              <a:t>sound</a:t>
            </a:r>
            <a:r>
              <a:rPr lang="zh-CN" altLang="en-US" sz="1600" dirty="0">
                <a:solidFill>
                  <a:schemeClr val="tx1">
                    <a:lumMod val="85000"/>
                    <a:lumOff val="15000"/>
                  </a:schemeClr>
                </a:solidFill>
                <a:cs typeface="+mn-ea"/>
                <a:sym typeface="+mn-lt"/>
              </a:rPr>
              <a:t>以实现音乐的播放</a:t>
            </a:r>
            <a:endParaRPr lang="zh-CN" altLang="en-US" sz="1600" dirty="0">
              <a:solidFill>
                <a:schemeClr val="tx1">
                  <a:lumMod val="85000"/>
                  <a:lumOff val="15000"/>
                </a:schemeClr>
              </a:solidFill>
              <a:cs typeface="+mn-ea"/>
              <a:sym typeface="+mn-lt"/>
            </a:endParaRPr>
          </a:p>
        </p:txBody>
      </p:sp>
      <p:sp>
        <p:nvSpPr>
          <p:cNvPr id="16" name="文本框 15"/>
          <p:cNvSpPr txBox="1"/>
          <p:nvPr/>
        </p:nvSpPr>
        <p:spPr>
          <a:xfrm>
            <a:off x="5747746" y="3826330"/>
            <a:ext cx="1097280" cy="460375"/>
          </a:xfrm>
          <a:prstGeom prst="rect">
            <a:avLst/>
          </a:prstGeom>
          <a:noFill/>
        </p:spPr>
        <p:txBody>
          <a:bodyPr wrap="none" rtlCol="0">
            <a:spAutoFit/>
          </a:bodyPr>
          <a:lstStyle/>
          <a:p>
            <a:r>
              <a:rPr lang="zh-CN" altLang="en-US" sz="2400" dirty="0">
                <a:solidFill>
                  <a:srgbClr val="786449"/>
                </a:solidFill>
                <a:cs typeface="+mn-ea"/>
                <a:sym typeface="+mn-lt"/>
              </a:rPr>
              <a:t>计分板</a:t>
            </a:r>
            <a:endParaRPr lang="zh-CN" altLang="en-US" sz="2400" dirty="0">
              <a:solidFill>
                <a:srgbClr val="786449"/>
              </a:solidFill>
              <a:cs typeface="+mn-ea"/>
              <a:sym typeface="+mn-lt"/>
            </a:endParaRPr>
          </a:p>
        </p:txBody>
      </p:sp>
      <p:sp>
        <p:nvSpPr>
          <p:cNvPr id="17" name="文本框 16"/>
          <p:cNvSpPr txBox="1"/>
          <p:nvPr/>
        </p:nvSpPr>
        <p:spPr>
          <a:xfrm>
            <a:off x="5259901" y="4286725"/>
            <a:ext cx="2072692" cy="1630045"/>
          </a:xfrm>
          <a:prstGeom prst="rect">
            <a:avLst/>
          </a:prstGeom>
          <a:noFill/>
        </p:spPr>
        <p:txBody>
          <a:bodyPr wrap="square" rtlCol="0">
            <a:spAutoFit/>
          </a:bodyPr>
          <a:lstStyle/>
          <a:p>
            <a:pPr algn="ctr">
              <a:lnSpc>
                <a:spcPts val="2000"/>
              </a:lnSpc>
            </a:pPr>
            <a:r>
              <a:rPr lang="zh-CN" altLang="en-US" sz="1600" dirty="0">
                <a:solidFill>
                  <a:schemeClr val="tx1">
                    <a:lumMod val="85000"/>
                    <a:lumOff val="15000"/>
                  </a:schemeClr>
                </a:solidFill>
                <a:cs typeface="+mn-ea"/>
                <a:sym typeface="+mn-lt"/>
              </a:rPr>
              <a:t>创建</a:t>
            </a:r>
            <a:r>
              <a:rPr lang="en-US" altLang="zh-CN" sz="1600" dirty="0">
                <a:solidFill>
                  <a:schemeClr val="tx1">
                    <a:lumMod val="85000"/>
                    <a:lumOff val="15000"/>
                  </a:schemeClr>
                </a:solidFill>
                <a:cs typeface="+mn-ea"/>
                <a:sym typeface="+mn-lt"/>
              </a:rPr>
              <a:t>scoreboard</a:t>
            </a:r>
            <a:r>
              <a:rPr lang="zh-CN" altLang="en-US" sz="1600" dirty="0">
                <a:solidFill>
                  <a:schemeClr val="tx1">
                    <a:lumMod val="85000"/>
                    <a:lumOff val="15000"/>
                  </a:schemeClr>
                </a:solidFill>
                <a:cs typeface="+mn-ea"/>
                <a:sym typeface="+mn-lt"/>
              </a:rPr>
              <a:t>的类以显示得分并将计分板显示在屏幕上，在阴阳离子完成交互时更新得分、一局游戏结束后重置得分</a:t>
            </a:r>
            <a:endParaRPr lang="zh-CN" altLang="en-US" sz="1600" dirty="0">
              <a:solidFill>
                <a:schemeClr val="tx1">
                  <a:lumMod val="85000"/>
                  <a:lumOff val="15000"/>
                </a:schemeClr>
              </a:solidFill>
              <a:cs typeface="+mn-ea"/>
              <a:sym typeface="+mn-lt"/>
            </a:endParaRPr>
          </a:p>
        </p:txBody>
      </p:sp>
      <p:sp>
        <p:nvSpPr>
          <p:cNvPr id="18" name="文本框 17"/>
          <p:cNvSpPr txBox="1"/>
          <p:nvPr/>
        </p:nvSpPr>
        <p:spPr>
          <a:xfrm>
            <a:off x="8944352" y="3947669"/>
            <a:ext cx="1402080" cy="460375"/>
          </a:xfrm>
          <a:prstGeom prst="rect">
            <a:avLst/>
          </a:prstGeom>
          <a:noFill/>
        </p:spPr>
        <p:txBody>
          <a:bodyPr wrap="none" rtlCol="0">
            <a:spAutoFit/>
          </a:bodyPr>
          <a:lstStyle/>
          <a:p>
            <a:r>
              <a:rPr lang="zh-CN" altLang="en-US" sz="2400" dirty="0">
                <a:solidFill>
                  <a:srgbClr val="786449"/>
                </a:solidFill>
                <a:cs typeface="+mn-ea"/>
                <a:sym typeface="+mn-lt"/>
              </a:rPr>
              <a:t>按钮交互</a:t>
            </a:r>
            <a:endParaRPr lang="zh-CN" altLang="en-US" sz="2400" dirty="0">
              <a:solidFill>
                <a:srgbClr val="786449"/>
              </a:solidFill>
              <a:cs typeface="+mn-ea"/>
              <a:sym typeface="+mn-lt"/>
            </a:endParaRPr>
          </a:p>
        </p:txBody>
      </p:sp>
      <p:sp>
        <p:nvSpPr>
          <p:cNvPr id="19" name="文本框 18"/>
          <p:cNvSpPr txBox="1"/>
          <p:nvPr/>
        </p:nvSpPr>
        <p:spPr>
          <a:xfrm>
            <a:off x="8616527" y="4408064"/>
            <a:ext cx="2072692" cy="1373505"/>
          </a:xfrm>
          <a:prstGeom prst="rect">
            <a:avLst/>
          </a:prstGeom>
          <a:noFill/>
        </p:spPr>
        <p:txBody>
          <a:bodyPr wrap="square" rtlCol="0">
            <a:spAutoFit/>
          </a:bodyPr>
          <a:lstStyle/>
          <a:p>
            <a:pPr algn="ctr">
              <a:lnSpc>
                <a:spcPts val="2000"/>
              </a:lnSpc>
            </a:pPr>
            <a:r>
              <a:rPr lang="zh-CN" altLang="en-US" sz="1600" dirty="0">
                <a:solidFill>
                  <a:schemeClr val="tx1">
                    <a:lumMod val="85000"/>
                    <a:lumOff val="15000"/>
                  </a:schemeClr>
                </a:solidFill>
                <a:cs typeface="+mn-ea"/>
                <a:sym typeface="+mn-lt"/>
              </a:rPr>
              <a:t>创建</a:t>
            </a:r>
            <a:r>
              <a:rPr lang="en-US" altLang="zh-CN" sz="1600" dirty="0">
                <a:solidFill>
                  <a:schemeClr val="tx1">
                    <a:lumMod val="85000"/>
                    <a:lumOff val="15000"/>
                  </a:schemeClr>
                </a:solidFill>
                <a:cs typeface="+mn-ea"/>
                <a:sym typeface="+mn-lt"/>
              </a:rPr>
              <a:t>button</a:t>
            </a:r>
            <a:r>
              <a:rPr lang="zh-CN" altLang="en-US" sz="1600" dirty="0">
                <a:solidFill>
                  <a:schemeClr val="tx1">
                    <a:lumMod val="85000"/>
                    <a:lumOff val="15000"/>
                  </a:schemeClr>
                </a:solidFill>
                <a:cs typeface="+mn-ea"/>
                <a:sym typeface="+mn-lt"/>
              </a:rPr>
              <a:t>的类以实现在屏幕上将图片显示出来并且在鼠标点击的时候发生交互以实现不同的功能</a:t>
            </a:r>
            <a:endParaRPr lang="zh-CN" altLang="en-US" sz="1600" dirty="0">
              <a:solidFill>
                <a:schemeClr val="tx1">
                  <a:lumMod val="85000"/>
                  <a:lumOff val="15000"/>
                </a:schemeClr>
              </a:solidFill>
              <a:cs typeface="+mn-ea"/>
              <a:sym typeface="+mn-lt"/>
            </a:endParaRPr>
          </a:p>
        </p:txBody>
      </p:sp>
      <p:grpSp>
        <p:nvGrpSpPr>
          <p:cNvPr id="33" name="组合 32"/>
          <p:cNvGrpSpPr/>
          <p:nvPr/>
        </p:nvGrpSpPr>
        <p:grpSpPr>
          <a:xfrm>
            <a:off x="4881413" y="883591"/>
            <a:ext cx="2418080" cy="1253973"/>
            <a:chOff x="-1555117" y="641873"/>
            <a:chExt cx="2418080" cy="1253973"/>
          </a:xfrm>
        </p:grpSpPr>
        <p:sp>
          <p:nvSpPr>
            <p:cNvPr id="34" name="文本框 33"/>
            <p:cNvSpPr txBox="1"/>
            <p:nvPr/>
          </p:nvSpPr>
          <p:spPr>
            <a:xfrm>
              <a:off x="-1555117" y="641873"/>
              <a:ext cx="2418080" cy="768350"/>
            </a:xfrm>
            <a:prstGeom prst="rect">
              <a:avLst/>
            </a:prstGeom>
            <a:noFill/>
          </p:spPr>
          <p:txBody>
            <a:bodyPr wrap="none" rtlCol="0">
              <a:spAutoFit/>
            </a:bodyPr>
            <a:lstStyle/>
            <a:p>
              <a:r>
                <a:rPr lang="zh-CN" altLang="en-US" sz="4400" dirty="0">
                  <a:solidFill>
                    <a:srgbClr val="786449"/>
                  </a:solidFill>
                  <a:cs typeface="+mn-ea"/>
                  <a:sym typeface="+mn-lt"/>
                </a:rPr>
                <a:t>功能实现</a:t>
              </a:r>
              <a:endParaRPr lang="zh-CN" altLang="en-US" sz="4400" dirty="0">
                <a:solidFill>
                  <a:srgbClr val="786449"/>
                </a:solidFill>
                <a:cs typeface="+mn-ea"/>
                <a:sym typeface="+mn-lt"/>
              </a:endParaRPr>
            </a:p>
          </p:txBody>
        </p:sp>
        <p:sp>
          <p:nvSpPr>
            <p:cNvPr id="36" name="矩形: 圆角 35"/>
            <p:cNvSpPr/>
            <p:nvPr/>
          </p:nvSpPr>
          <p:spPr>
            <a:xfrm>
              <a:off x="-632090" y="1786781"/>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1" name="图片 10" descr="屏幕截图 2021-07-07 135350"/>
          <p:cNvPicPr>
            <a:picLocks noChangeAspect="1"/>
          </p:cNvPicPr>
          <p:nvPr/>
        </p:nvPicPr>
        <p:blipFill>
          <a:blip r:embed="rId1"/>
          <a:stretch>
            <a:fillRect/>
          </a:stretch>
        </p:blipFill>
        <p:spPr>
          <a:xfrm>
            <a:off x="217805" y="1522730"/>
            <a:ext cx="5278755" cy="3285490"/>
          </a:xfrm>
          <a:prstGeom prst="rect">
            <a:avLst/>
          </a:prstGeom>
        </p:spPr>
      </p:pic>
      <p:pic>
        <p:nvPicPr>
          <p:cNvPr id="12" name="图片 11" descr="屏幕截图 2021-07-07 135608"/>
          <p:cNvPicPr>
            <a:picLocks noChangeAspect="1"/>
          </p:cNvPicPr>
          <p:nvPr/>
        </p:nvPicPr>
        <p:blipFill>
          <a:blip r:embed="rId2"/>
          <a:stretch>
            <a:fillRect/>
          </a:stretch>
        </p:blipFill>
        <p:spPr>
          <a:xfrm>
            <a:off x="5965825" y="1710055"/>
            <a:ext cx="5874385" cy="2910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ppt_y</p:attrName>
                                        </p:attrNameLst>
                                      </p:cBhvr>
                                      <p:tavLst>
                                        <p:tav tm="0">
                                          <p:val>
                                            <p:strVal val="#ppt_y+#ppt_h*1.125000"/>
                                          </p:val>
                                        </p:tav>
                                        <p:tav tm="100000">
                                          <p:val>
                                            <p:strVal val="#ppt_y"/>
                                          </p:val>
                                        </p:tav>
                                      </p:tavLst>
                                    </p:anim>
                                    <p:animEffect transition="in" filter="wipe(up)">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316482" y="3011065"/>
            <a:ext cx="4098798" cy="1346855"/>
          </a:xfrm>
          <a:prstGeom prst="roundRect">
            <a:avLst/>
          </a:prstGeom>
          <a:solidFill>
            <a:srgbClr val="8AA4B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2400" dirty="0">
                <a:cs typeface="+mn-ea"/>
                <a:sym typeface="+mn-lt"/>
              </a:rPr>
              <a:t>主要负责部分：</a:t>
            </a:r>
            <a:endParaRPr lang="en-US" altLang="zh-CN" sz="2400" dirty="0">
              <a:cs typeface="+mn-ea"/>
              <a:sym typeface="+mn-lt"/>
            </a:endParaRPr>
          </a:p>
          <a:p>
            <a:pPr algn="ctr"/>
            <a:r>
              <a:rPr lang="zh-CN" altLang="en-US" sz="2400" dirty="0">
                <a:cs typeface="+mn-ea"/>
                <a:sym typeface="+mn-lt"/>
              </a:rPr>
              <a:t>离子运动与游戏存档的管理</a:t>
            </a:r>
            <a:endParaRPr lang="zh-CN" altLang="en-US" sz="2400" dirty="0">
              <a:cs typeface="+mn-ea"/>
              <a:sym typeface="+mn-lt"/>
            </a:endParaRPr>
          </a:p>
        </p:txBody>
      </p:sp>
      <p:sp>
        <p:nvSpPr>
          <p:cNvPr id="3" name="圆角矩形 2"/>
          <p:cNvSpPr/>
          <p:nvPr/>
        </p:nvSpPr>
        <p:spPr>
          <a:xfrm>
            <a:off x="7416708" y="2043940"/>
            <a:ext cx="614255" cy="614255"/>
          </a:xfrm>
          <a:prstGeom prst="roundRect">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cs typeface="+mn-ea"/>
                <a:sym typeface="+mn-lt"/>
              </a:rPr>
              <a:t>1</a:t>
            </a:r>
            <a:endParaRPr lang="zh-CN" altLang="en-US" sz="3600" dirty="0">
              <a:cs typeface="+mn-ea"/>
              <a:sym typeface="+mn-lt"/>
            </a:endParaRPr>
          </a:p>
        </p:txBody>
      </p:sp>
      <p:grpSp>
        <p:nvGrpSpPr>
          <p:cNvPr id="20" name="组合 19"/>
          <p:cNvGrpSpPr/>
          <p:nvPr/>
        </p:nvGrpSpPr>
        <p:grpSpPr>
          <a:xfrm>
            <a:off x="6659751" y="2332893"/>
            <a:ext cx="592695" cy="2655782"/>
            <a:chOff x="6735124" y="2534545"/>
            <a:chExt cx="592695" cy="2655782"/>
          </a:xfrm>
        </p:grpSpPr>
        <p:cxnSp>
          <p:nvCxnSpPr>
            <p:cNvPr id="4" name="直接连接符 3"/>
            <p:cNvCxnSpPr/>
            <p:nvPr/>
          </p:nvCxnSpPr>
          <p:spPr>
            <a:xfrm>
              <a:off x="6995099" y="2535352"/>
              <a:ext cx="0" cy="2654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7046" y="2534545"/>
              <a:ext cx="288000" cy="3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735124" y="3881960"/>
              <a:ext cx="592695" cy="0"/>
            </a:xfrm>
            <a:prstGeom prst="line">
              <a:avLst/>
            </a:prstGeom>
            <a:ln>
              <a:solidFill>
                <a:srgbClr val="DDC5B0"/>
              </a:solidFill>
              <a:prstDash val="dash"/>
            </a:ln>
          </p:spPr>
          <p:style>
            <a:lnRef idx="1">
              <a:schemeClr val="accent3"/>
            </a:lnRef>
            <a:fillRef idx="0">
              <a:schemeClr val="accent3"/>
            </a:fillRef>
            <a:effectRef idx="0">
              <a:schemeClr val="accent3"/>
            </a:effectRef>
            <a:fontRef idx="minor">
              <a:schemeClr val="tx1"/>
            </a:fontRef>
          </p:style>
        </p:cxnSp>
        <p:cxnSp>
          <p:nvCxnSpPr>
            <p:cNvPr id="7" name="直接连接符 6"/>
            <p:cNvCxnSpPr/>
            <p:nvPr/>
          </p:nvCxnSpPr>
          <p:spPr>
            <a:xfrm>
              <a:off x="6992994" y="5186619"/>
              <a:ext cx="288000" cy="33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圆角矩形 8"/>
          <p:cNvSpPr/>
          <p:nvPr/>
        </p:nvSpPr>
        <p:spPr>
          <a:xfrm>
            <a:off x="7427997" y="4639777"/>
            <a:ext cx="614255" cy="614255"/>
          </a:xfrm>
          <a:prstGeom prst="roundRect">
            <a:avLst/>
          </a:prstGeom>
          <a:solidFill>
            <a:srgbClr val="ED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cs typeface="+mn-ea"/>
                <a:sym typeface="+mn-lt"/>
              </a:rPr>
              <a:t>2</a:t>
            </a:r>
            <a:endParaRPr lang="zh-CN" altLang="en-US" sz="3600" dirty="0">
              <a:cs typeface="+mn-ea"/>
              <a:sym typeface="+mn-lt"/>
            </a:endParaRPr>
          </a:p>
        </p:txBody>
      </p:sp>
      <p:sp>
        <p:nvSpPr>
          <p:cNvPr id="14" name="文本框 13"/>
          <p:cNvSpPr txBox="1"/>
          <p:nvPr/>
        </p:nvSpPr>
        <p:spPr>
          <a:xfrm>
            <a:off x="8247998" y="2062794"/>
            <a:ext cx="1415772" cy="461665"/>
          </a:xfrm>
          <a:prstGeom prst="rect">
            <a:avLst/>
          </a:prstGeom>
          <a:noFill/>
        </p:spPr>
        <p:txBody>
          <a:bodyPr wrap="none" rtlCol="0">
            <a:spAutoFit/>
          </a:bodyPr>
          <a:lstStyle/>
          <a:p>
            <a:r>
              <a:rPr lang="zh-CN" altLang="en-US" sz="2400" dirty="0">
                <a:solidFill>
                  <a:srgbClr val="786449"/>
                </a:solidFill>
                <a:cs typeface="+mn-ea"/>
                <a:sym typeface="+mn-lt"/>
              </a:rPr>
              <a:t>离子运动</a:t>
            </a:r>
            <a:endParaRPr lang="zh-CN" altLang="en-US" sz="2400" dirty="0">
              <a:solidFill>
                <a:srgbClr val="786449"/>
              </a:solidFill>
              <a:cs typeface="+mn-ea"/>
              <a:sym typeface="+mn-lt"/>
            </a:endParaRPr>
          </a:p>
        </p:txBody>
      </p:sp>
      <p:sp>
        <p:nvSpPr>
          <p:cNvPr id="15" name="文本框 14"/>
          <p:cNvSpPr txBox="1"/>
          <p:nvPr/>
        </p:nvSpPr>
        <p:spPr>
          <a:xfrm>
            <a:off x="8119745" y="2563319"/>
            <a:ext cx="3757293" cy="861774"/>
          </a:xfrm>
          <a:prstGeom prst="rect">
            <a:avLst/>
          </a:prstGeom>
          <a:noFill/>
        </p:spPr>
        <p:txBody>
          <a:bodyPr wrap="square" rtlCol="0">
            <a:spAutoFit/>
          </a:bodyPr>
          <a:lstStyle/>
          <a:p>
            <a:pPr>
              <a:lnSpc>
                <a:spcPts val="2000"/>
              </a:lnSpc>
            </a:pPr>
            <a:r>
              <a:rPr lang="zh-CN" altLang="en-US" dirty="0">
                <a:solidFill>
                  <a:schemeClr val="tx1">
                    <a:lumMod val="85000"/>
                    <a:lumOff val="15000"/>
                  </a:schemeClr>
                </a:solidFill>
                <a:cs typeface="+mn-ea"/>
                <a:sym typeface="+mn-lt"/>
              </a:rPr>
              <a:t>离子运动部分代码如图，主要运用</a:t>
            </a:r>
            <a:r>
              <a:rPr lang="en-US" altLang="zh-CN" dirty="0" err="1">
                <a:solidFill>
                  <a:schemeClr val="tx1">
                    <a:lumMod val="85000"/>
                    <a:lumOff val="15000"/>
                  </a:schemeClr>
                </a:solidFill>
                <a:cs typeface="+mn-ea"/>
                <a:sym typeface="+mn-lt"/>
              </a:rPr>
              <a:t>pygame</a:t>
            </a:r>
            <a:r>
              <a:rPr lang="zh-CN" altLang="en-US" dirty="0">
                <a:solidFill>
                  <a:schemeClr val="tx1">
                    <a:lumMod val="85000"/>
                    <a:lumOff val="15000"/>
                  </a:schemeClr>
                </a:solidFill>
                <a:cs typeface="+mn-ea"/>
                <a:sym typeface="+mn-lt"/>
              </a:rPr>
              <a:t>库实现游戏主界面中离子对应坐标的移动</a:t>
            </a:r>
            <a:endParaRPr lang="zh-CN" altLang="en-US" dirty="0">
              <a:solidFill>
                <a:schemeClr val="tx1">
                  <a:lumMod val="85000"/>
                  <a:lumOff val="15000"/>
                </a:schemeClr>
              </a:solidFill>
              <a:cs typeface="+mn-ea"/>
              <a:sym typeface="+mn-lt"/>
            </a:endParaRPr>
          </a:p>
        </p:txBody>
      </p:sp>
      <p:sp>
        <p:nvSpPr>
          <p:cNvPr id="18" name="文本框 17"/>
          <p:cNvSpPr txBox="1"/>
          <p:nvPr/>
        </p:nvSpPr>
        <p:spPr>
          <a:xfrm>
            <a:off x="8264628" y="4716071"/>
            <a:ext cx="2031325" cy="461665"/>
          </a:xfrm>
          <a:prstGeom prst="rect">
            <a:avLst/>
          </a:prstGeom>
          <a:noFill/>
        </p:spPr>
        <p:txBody>
          <a:bodyPr wrap="none" rtlCol="0">
            <a:spAutoFit/>
          </a:bodyPr>
          <a:lstStyle/>
          <a:p>
            <a:r>
              <a:rPr lang="zh-CN" altLang="en-US" sz="2400" dirty="0">
                <a:solidFill>
                  <a:srgbClr val="786449"/>
                </a:solidFill>
                <a:cs typeface="+mn-ea"/>
                <a:sym typeface="+mn-lt"/>
              </a:rPr>
              <a:t>游戏存档管理</a:t>
            </a:r>
            <a:endParaRPr lang="zh-CN" altLang="en-US" sz="2400" dirty="0">
              <a:solidFill>
                <a:srgbClr val="786449"/>
              </a:solidFill>
              <a:cs typeface="+mn-ea"/>
              <a:sym typeface="+mn-lt"/>
            </a:endParaRPr>
          </a:p>
        </p:txBody>
      </p:sp>
      <p:grpSp>
        <p:nvGrpSpPr>
          <p:cNvPr id="37" name="组合 36"/>
          <p:cNvGrpSpPr/>
          <p:nvPr/>
        </p:nvGrpSpPr>
        <p:grpSpPr>
          <a:xfrm>
            <a:off x="1331766" y="1524547"/>
            <a:ext cx="2418080" cy="1253973"/>
            <a:chOff x="-1555117" y="641873"/>
            <a:chExt cx="2418080" cy="1253973"/>
          </a:xfrm>
        </p:grpSpPr>
        <p:sp>
          <p:nvSpPr>
            <p:cNvPr id="38" name="文本框 37"/>
            <p:cNvSpPr txBox="1"/>
            <p:nvPr/>
          </p:nvSpPr>
          <p:spPr>
            <a:xfrm>
              <a:off x="-1555117" y="641873"/>
              <a:ext cx="2418080" cy="768350"/>
            </a:xfrm>
            <a:prstGeom prst="rect">
              <a:avLst/>
            </a:prstGeom>
            <a:noFill/>
          </p:spPr>
          <p:txBody>
            <a:bodyPr wrap="none" rtlCol="0">
              <a:spAutoFit/>
            </a:bodyPr>
            <a:lstStyle/>
            <a:p>
              <a:r>
                <a:rPr lang="zh-CN" altLang="en-US" sz="4400" dirty="0">
                  <a:solidFill>
                    <a:srgbClr val="786449"/>
                  </a:solidFill>
                  <a:cs typeface="+mn-ea"/>
                  <a:sym typeface="+mn-lt"/>
                </a:rPr>
                <a:t>需求分析</a:t>
              </a:r>
              <a:endParaRPr lang="zh-CN" altLang="en-US" sz="4400" dirty="0">
                <a:solidFill>
                  <a:srgbClr val="786449"/>
                </a:solidFill>
                <a:cs typeface="+mn-ea"/>
                <a:sym typeface="+mn-lt"/>
              </a:endParaRPr>
            </a:p>
          </p:txBody>
        </p:sp>
        <p:sp>
          <p:nvSpPr>
            <p:cNvPr id="40" name="矩形: 圆角 39"/>
            <p:cNvSpPr/>
            <p:nvPr/>
          </p:nvSpPr>
          <p:spPr>
            <a:xfrm>
              <a:off x="-1378755" y="1786781"/>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1" name="图片 10"/>
          <p:cNvPicPr>
            <a:picLocks noChangeAspect="1"/>
          </p:cNvPicPr>
          <p:nvPr/>
        </p:nvPicPr>
        <p:blipFill>
          <a:blip r:embed="rId1"/>
          <a:stretch>
            <a:fillRect/>
          </a:stretch>
        </p:blipFill>
        <p:spPr>
          <a:xfrm>
            <a:off x="51228" y="1908722"/>
            <a:ext cx="7397236" cy="4160945"/>
          </a:xfrm>
          <a:prstGeom prst="rect">
            <a:avLst/>
          </a:prstGeom>
        </p:spPr>
      </p:pic>
      <p:sp>
        <p:nvSpPr>
          <p:cNvPr id="17" name="圆角矩形 8"/>
          <p:cNvSpPr/>
          <p:nvPr/>
        </p:nvSpPr>
        <p:spPr>
          <a:xfrm>
            <a:off x="7416708" y="4677840"/>
            <a:ext cx="614255" cy="614255"/>
          </a:xfrm>
          <a:prstGeom prst="roundRect">
            <a:avLst/>
          </a:prstGeom>
          <a:solidFill>
            <a:srgbClr val="ED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cs typeface="+mn-ea"/>
                <a:sym typeface="+mn-lt"/>
              </a:rPr>
              <a:t>2</a:t>
            </a:r>
            <a:endParaRPr lang="zh-CN" altLang="en-US" sz="3600" dirty="0">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066800" y="1310640"/>
            <a:ext cx="1040883" cy="1022253"/>
          </a:xfrm>
          <a:prstGeom prst="roundRect">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cs typeface="+mn-ea"/>
                <a:sym typeface="+mn-lt"/>
              </a:rPr>
              <a:t>1</a:t>
            </a:r>
            <a:endParaRPr lang="zh-CN" altLang="en-US" sz="3600" dirty="0">
              <a:cs typeface="+mn-ea"/>
              <a:sym typeface="+mn-lt"/>
            </a:endParaRPr>
          </a:p>
        </p:txBody>
      </p:sp>
      <p:sp>
        <p:nvSpPr>
          <p:cNvPr id="14" name="文本框 13"/>
          <p:cNvSpPr txBox="1"/>
          <p:nvPr/>
        </p:nvSpPr>
        <p:spPr>
          <a:xfrm>
            <a:off x="2324718" y="1737492"/>
            <a:ext cx="2236510" cy="707886"/>
          </a:xfrm>
          <a:prstGeom prst="rect">
            <a:avLst/>
          </a:prstGeom>
          <a:noFill/>
        </p:spPr>
        <p:txBody>
          <a:bodyPr wrap="none" rtlCol="0">
            <a:spAutoFit/>
          </a:bodyPr>
          <a:lstStyle/>
          <a:p>
            <a:r>
              <a:rPr lang="zh-CN" altLang="en-US" sz="4000" dirty="0">
                <a:solidFill>
                  <a:srgbClr val="786449"/>
                </a:solidFill>
                <a:cs typeface="+mn-ea"/>
                <a:sym typeface="+mn-lt"/>
              </a:rPr>
              <a:t>离子运动</a:t>
            </a:r>
            <a:endParaRPr lang="zh-CN" altLang="en-US" sz="4000" dirty="0">
              <a:solidFill>
                <a:srgbClr val="786449"/>
              </a:solidFill>
              <a:cs typeface="+mn-ea"/>
              <a:sym typeface="+mn-lt"/>
            </a:endParaRPr>
          </a:p>
        </p:txBody>
      </p:sp>
      <p:sp>
        <p:nvSpPr>
          <p:cNvPr id="19" name="文本框 18"/>
          <p:cNvSpPr txBox="1"/>
          <p:nvPr/>
        </p:nvSpPr>
        <p:spPr>
          <a:xfrm>
            <a:off x="6806431" y="3238744"/>
            <a:ext cx="3180849" cy="8831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000"/>
              </a:lnSpc>
            </a:pPr>
            <a:endParaRPr lang="en-US" altLang="zh-CN" sz="2800" dirty="0">
              <a:solidFill>
                <a:schemeClr val="tx1">
                  <a:lumMod val="85000"/>
                  <a:lumOff val="15000"/>
                </a:schemeClr>
              </a:solidFill>
              <a:cs typeface="+mn-ea"/>
              <a:sym typeface="+mn-lt"/>
            </a:endParaRPr>
          </a:p>
          <a:p>
            <a:pPr>
              <a:lnSpc>
                <a:spcPts val="2000"/>
              </a:lnSpc>
            </a:pPr>
            <a:r>
              <a:rPr lang="zh-CN" altLang="en-US" sz="2800" dirty="0">
                <a:solidFill>
                  <a:schemeClr val="tx1">
                    <a:lumMod val="85000"/>
                    <a:lumOff val="15000"/>
                  </a:schemeClr>
                </a:solidFill>
                <a:cs typeface="+mn-ea"/>
                <a:sym typeface="+mn-lt"/>
              </a:rPr>
              <a:t>改变阴阳离子坐标</a:t>
            </a:r>
            <a:endParaRPr lang="en-US" altLang="zh-CN" sz="2800" dirty="0">
              <a:solidFill>
                <a:schemeClr val="tx1">
                  <a:lumMod val="85000"/>
                  <a:lumOff val="15000"/>
                </a:schemeClr>
              </a:solidFill>
              <a:cs typeface="+mn-ea"/>
              <a:sym typeface="+mn-lt"/>
            </a:endParaRPr>
          </a:p>
          <a:p>
            <a:pPr>
              <a:lnSpc>
                <a:spcPts val="2000"/>
              </a:lnSpc>
            </a:pPr>
            <a:r>
              <a:rPr lang="zh-CN" altLang="en-US" sz="2800" dirty="0">
                <a:solidFill>
                  <a:schemeClr val="tx1">
                    <a:lumMod val="85000"/>
                    <a:lumOff val="15000"/>
                  </a:schemeClr>
                </a:solidFill>
                <a:cs typeface="+mn-ea"/>
                <a:sym typeface="+mn-lt"/>
              </a:rPr>
              <a:t>  </a:t>
            </a:r>
            <a:endParaRPr lang="zh-CN" altLang="en-US" sz="2800" dirty="0">
              <a:solidFill>
                <a:schemeClr val="tx1">
                  <a:lumMod val="85000"/>
                  <a:lumOff val="15000"/>
                </a:schemeClr>
              </a:solidFill>
              <a:cs typeface="+mn-ea"/>
              <a:sym typeface="+mn-lt"/>
            </a:endParaRPr>
          </a:p>
        </p:txBody>
      </p:sp>
      <p:sp>
        <p:nvSpPr>
          <p:cNvPr id="21" name="文本框 20"/>
          <p:cNvSpPr txBox="1"/>
          <p:nvPr/>
        </p:nvSpPr>
        <p:spPr>
          <a:xfrm>
            <a:off x="2746673" y="3230179"/>
            <a:ext cx="2942927" cy="8831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000"/>
              </a:lnSpc>
            </a:pPr>
            <a:endParaRPr lang="en-US" altLang="zh-CN" sz="2800" dirty="0">
              <a:solidFill>
                <a:schemeClr val="tx1">
                  <a:lumMod val="85000"/>
                  <a:lumOff val="15000"/>
                </a:schemeClr>
              </a:solidFill>
              <a:cs typeface="+mn-ea"/>
              <a:sym typeface="+mn-lt"/>
            </a:endParaRPr>
          </a:p>
          <a:p>
            <a:pPr>
              <a:lnSpc>
                <a:spcPts val="2000"/>
              </a:lnSpc>
            </a:pPr>
            <a:r>
              <a:rPr lang="zh-CN" altLang="en-US" sz="2800" dirty="0">
                <a:solidFill>
                  <a:schemeClr val="tx1">
                    <a:lumMod val="85000"/>
                    <a:lumOff val="15000"/>
                  </a:schemeClr>
                </a:solidFill>
                <a:cs typeface="+mn-ea"/>
                <a:sym typeface="+mn-lt"/>
              </a:rPr>
              <a:t>调用 </a:t>
            </a:r>
            <a:r>
              <a:rPr lang="en-US" altLang="zh-CN" sz="2800" dirty="0" err="1">
                <a:solidFill>
                  <a:schemeClr val="tx1">
                    <a:lumMod val="85000"/>
                    <a:lumOff val="15000"/>
                  </a:schemeClr>
                </a:solidFill>
                <a:cs typeface="+mn-ea"/>
                <a:sym typeface="+mn-lt"/>
              </a:rPr>
              <a:t>pygame</a:t>
            </a:r>
            <a:r>
              <a:rPr lang="en-US" altLang="zh-CN" sz="2800" dirty="0">
                <a:solidFill>
                  <a:schemeClr val="tx1">
                    <a:lumMod val="85000"/>
                    <a:lumOff val="15000"/>
                  </a:schemeClr>
                </a:solidFill>
                <a:cs typeface="+mn-ea"/>
                <a:sym typeface="+mn-lt"/>
              </a:rPr>
              <a:t> </a:t>
            </a:r>
            <a:r>
              <a:rPr lang="zh-CN" altLang="en-US" sz="2800" dirty="0">
                <a:solidFill>
                  <a:schemeClr val="tx1">
                    <a:lumMod val="85000"/>
                    <a:lumOff val="15000"/>
                  </a:schemeClr>
                </a:solidFill>
                <a:cs typeface="+mn-ea"/>
                <a:sym typeface="+mn-lt"/>
              </a:rPr>
              <a:t>库</a:t>
            </a:r>
            <a:endParaRPr lang="en-US" altLang="zh-CN" sz="2800" dirty="0">
              <a:solidFill>
                <a:schemeClr val="tx1">
                  <a:lumMod val="85000"/>
                  <a:lumOff val="15000"/>
                </a:schemeClr>
              </a:solidFill>
              <a:cs typeface="+mn-ea"/>
              <a:sym typeface="+mn-lt"/>
            </a:endParaRPr>
          </a:p>
          <a:p>
            <a:pPr>
              <a:lnSpc>
                <a:spcPts val="2000"/>
              </a:lnSpc>
            </a:pPr>
            <a:r>
              <a:rPr lang="zh-CN" altLang="en-US" sz="2800" dirty="0">
                <a:solidFill>
                  <a:schemeClr val="tx1">
                    <a:lumMod val="85000"/>
                    <a:lumOff val="15000"/>
                  </a:schemeClr>
                </a:solidFill>
                <a:cs typeface="+mn-ea"/>
                <a:sym typeface="+mn-lt"/>
              </a:rPr>
              <a:t>  </a:t>
            </a:r>
            <a:endParaRPr lang="zh-CN" altLang="en-US" sz="2800" dirty="0">
              <a:solidFill>
                <a:schemeClr val="tx1">
                  <a:lumMod val="85000"/>
                  <a:lumOff val="15000"/>
                </a:schemeClr>
              </a:solidFill>
              <a:cs typeface="+mn-ea"/>
              <a:sym typeface="+mn-lt"/>
            </a:endParaRPr>
          </a:p>
        </p:txBody>
      </p:sp>
      <p:sp>
        <p:nvSpPr>
          <p:cNvPr id="22" name="箭头: 右 21"/>
          <p:cNvSpPr/>
          <p:nvPr/>
        </p:nvSpPr>
        <p:spPr>
          <a:xfrm>
            <a:off x="5801360" y="3461471"/>
            <a:ext cx="893311" cy="406400"/>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39554" y="4374849"/>
            <a:ext cx="309880" cy="460375"/>
          </a:xfrm>
          <a:prstGeom prst="rect">
            <a:avLst/>
          </a:prstGeom>
          <a:noFill/>
        </p:spPr>
        <p:txBody>
          <a:bodyPr wrap="none" rtlCol="0">
            <a:spAutoFit/>
          </a:bodyPr>
          <a:lstStyle/>
          <a:p>
            <a:endParaRPr lang="zh-CN" altLang="en-US" sz="2400" dirty="0">
              <a:solidFill>
                <a:srgbClr val="786449"/>
              </a:solidFill>
              <a:cs typeface="+mn-ea"/>
              <a:sym typeface="+mn-lt"/>
            </a:endParaRPr>
          </a:p>
        </p:txBody>
      </p:sp>
      <p:sp>
        <p:nvSpPr>
          <p:cNvPr id="19" name="文本框 18"/>
          <p:cNvSpPr txBox="1"/>
          <p:nvPr/>
        </p:nvSpPr>
        <p:spPr>
          <a:xfrm>
            <a:off x="3571043" y="1443583"/>
            <a:ext cx="6258445" cy="646331"/>
          </a:xfrm>
          <a:prstGeom prst="rect">
            <a:avLst/>
          </a:prstGeom>
          <a:noFill/>
        </p:spPr>
        <p:txBody>
          <a:bodyPr wrap="none" rtlCol="0">
            <a:spAutoFit/>
          </a:bodyPr>
          <a:lstStyle/>
          <a:p>
            <a:r>
              <a:rPr lang="en-US" altLang="zh-CN" sz="3600" dirty="0">
                <a:solidFill>
                  <a:srgbClr val="786449"/>
                </a:solidFill>
                <a:cs typeface="+mn-ea"/>
                <a:sym typeface="+mn-lt"/>
              </a:rPr>
              <a:t>CSV       </a:t>
            </a:r>
            <a:r>
              <a:rPr lang="zh-CN" altLang="en-US" sz="3600" dirty="0">
                <a:solidFill>
                  <a:srgbClr val="786449"/>
                </a:solidFill>
                <a:cs typeface="+mn-ea"/>
                <a:sym typeface="+mn-lt"/>
              </a:rPr>
              <a:t>还是 </a:t>
            </a:r>
            <a:r>
              <a:rPr lang="en-US" altLang="zh-CN" sz="3600" dirty="0">
                <a:solidFill>
                  <a:srgbClr val="786449"/>
                </a:solidFill>
                <a:cs typeface="+mn-ea"/>
                <a:sym typeface="+mn-lt"/>
              </a:rPr>
              <a:t>    </a:t>
            </a:r>
            <a:r>
              <a:rPr lang="en-US" altLang="zh-CN" sz="3600" dirty="0" err="1">
                <a:solidFill>
                  <a:srgbClr val="786449"/>
                </a:solidFill>
                <a:cs typeface="+mn-ea"/>
                <a:sym typeface="+mn-lt"/>
              </a:rPr>
              <a:t>openpyxl</a:t>
            </a:r>
            <a:r>
              <a:rPr lang="en-US" altLang="zh-CN" sz="3600" dirty="0">
                <a:solidFill>
                  <a:srgbClr val="786449"/>
                </a:solidFill>
                <a:cs typeface="+mn-ea"/>
                <a:sym typeface="+mn-lt"/>
              </a:rPr>
              <a:t> </a:t>
            </a:r>
            <a:r>
              <a:rPr lang="zh-CN" altLang="en-US" sz="3600" dirty="0">
                <a:solidFill>
                  <a:srgbClr val="786449"/>
                </a:solidFill>
                <a:cs typeface="+mn-ea"/>
                <a:sym typeface="+mn-lt"/>
              </a:rPr>
              <a:t>？</a:t>
            </a:r>
            <a:endParaRPr lang="zh-CN" altLang="en-US" sz="3600" dirty="0">
              <a:solidFill>
                <a:srgbClr val="786449"/>
              </a:solidFill>
              <a:cs typeface="+mn-ea"/>
              <a:sym typeface="+mn-lt"/>
            </a:endParaRPr>
          </a:p>
        </p:txBody>
      </p:sp>
      <p:sp>
        <p:nvSpPr>
          <p:cNvPr id="20" name="文本框 19"/>
          <p:cNvSpPr txBox="1"/>
          <p:nvPr/>
        </p:nvSpPr>
        <p:spPr>
          <a:xfrm>
            <a:off x="3571043" y="6188434"/>
            <a:ext cx="5937125" cy="333553"/>
          </a:xfrm>
          <a:prstGeom prst="rect">
            <a:avLst/>
          </a:prstGeom>
          <a:noFill/>
        </p:spPr>
        <p:txBody>
          <a:bodyPr wrap="square" rtlCol="0">
            <a:spAutoFit/>
          </a:bodyPr>
          <a:lstStyle/>
          <a:p>
            <a:pPr>
              <a:lnSpc>
                <a:spcPts val="2000"/>
              </a:lnSpc>
            </a:pPr>
            <a:r>
              <a:rPr lang="zh-CN" altLang="en-US" sz="1600" dirty="0">
                <a:solidFill>
                  <a:schemeClr val="tx1">
                    <a:lumMod val="85000"/>
                    <a:lumOff val="15000"/>
                  </a:schemeClr>
                </a:solidFill>
                <a:cs typeface="+mn-ea"/>
                <a:sym typeface="+mn-lt"/>
              </a:rPr>
              <a:t>基于存储需求考量，最终选择</a:t>
            </a:r>
            <a:r>
              <a:rPr lang="en-US" altLang="zh-CN" sz="1600" dirty="0" err="1">
                <a:solidFill>
                  <a:schemeClr val="tx1">
                    <a:lumMod val="85000"/>
                    <a:lumOff val="15000"/>
                  </a:schemeClr>
                </a:solidFill>
                <a:cs typeface="+mn-ea"/>
                <a:sym typeface="+mn-lt"/>
              </a:rPr>
              <a:t>Openpyxl</a:t>
            </a:r>
            <a:r>
              <a:rPr lang="zh-CN" altLang="en-US" sz="1600" dirty="0">
                <a:solidFill>
                  <a:schemeClr val="tx1">
                    <a:lumMod val="85000"/>
                    <a:lumOff val="15000"/>
                  </a:schemeClr>
                </a:solidFill>
                <a:cs typeface="+mn-ea"/>
                <a:sym typeface="+mn-lt"/>
              </a:rPr>
              <a:t>库实现存储功能</a:t>
            </a:r>
            <a:endParaRPr lang="zh-CN" altLang="en-US" sz="1600" dirty="0">
              <a:solidFill>
                <a:schemeClr val="tx1">
                  <a:lumMod val="85000"/>
                  <a:lumOff val="15000"/>
                </a:schemeClr>
              </a:solidFill>
              <a:cs typeface="+mn-ea"/>
              <a:sym typeface="+mn-lt"/>
            </a:endParaRPr>
          </a:p>
        </p:txBody>
      </p:sp>
      <p:sp>
        <p:nvSpPr>
          <p:cNvPr id="33" name="文本框 32"/>
          <p:cNvSpPr txBox="1"/>
          <p:nvPr/>
        </p:nvSpPr>
        <p:spPr>
          <a:xfrm>
            <a:off x="4886960" y="500372"/>
            <a:ext cx="2418080" cy="768350"/>
          </a:xfrm>
          <a:prstGeom prst="rect">
            <a:avLst/>
          </a:prstGeom>
          <a:noFill/>
        </p:spPr>
        <p:txBody>
          <a:bodyPr wrap="none" rtlCol="0">
            <a:spAutoFit/>
          </a:bodyPr>
          <a:lstStyle/>
          <a:p>
            <a:r>
              <a:rPr lang="zh-CN" altLang="en-US" sz="4400" dirty="0">
                <a:solidFill>
                  <a:srgbClr val="786449"/>
                </a:solidFill>
                <a:cs typeface="+mn-ea"/>
                <a:sym typeface="+mn-lt"/>
              </a:rPr>
              <a:t>设计思路</a:t>
            </a:r>
            <a:endParaRPr lang="zh-CN" altLang="en-US" sz="4400" dirty="0">
              <a:solidFill>
                <a:srgbClr val="786449"/>
              </a:solidFill>
              <a:cs typeface="+mn-ea"/>
              <a:sym typeface="+mn-lt"/>
            </a:endParaRPr>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7842" y="2221256"/>
            <a:ext cx="3209333" cy="3835733"/>
          </a:xfrm>
          <a:prstGeom prst="rect">
            <a:avLst/>
          </a:pr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394" y="2166773"/>
            <a:ext cx="2181766" cy="3890319"/>
          </a:xfrm>
          <a:prstGeom prst="rect">
            <a:avLst/>
          </a:prstGeom>
        </p:spPr>
      </p:pic>
      <p:sp>
        <p:nvSpPr>
          <p:cNvPr id="10" name="圆角矩形 8"/>
          <p:cNvSpPr/>
          <p:nvPr/>
        </p:nvSpPr>
        <p:spPr>
          <a:xfrm>
            <a:off x="827838" y="601061"/>
            <a:ext cx="614255" cy="614255"/>
          </a:xfrm>
          <a:prstGeom prst="roundRect">
            <a:avLst/>
          </a:prstGeom>
          <a:solidFill>
            <a:srgbClr val="ED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cs typeface="+mn-ea"/>
                <a:sym typeface="+mn-lt"/>
              </a:rPr>
              <a:t>2</a:t>
            </a:r>
            <a:endParaRPr lang="zh-CN" altLang="en-US" sz="3600" dirty="0">
              <a:cs typeface="+mn-ea"/>
              <a:sym typeface="+mn-lt"/>
            </a:endParaRPr>
          </a:p>
        </p:txBody>
      </p:sp>
      <p:sp>
        <p:nvSpPr>
          <p:cNvPr id="11" name="文本框 10"/>
          <p:cNvSpPr txBox="1"/>
          <p:nvPr/>
        </p:nvSpPr>
        <p:spPr>
          <a:xfrm>
            <a:off x="1664469" y="677355"/>
            <a:ext cx="2031325" cy="461665"/>
          </a:xfrm>
          <a:prstGeom prst="rect">
            <a:avLst/>
          </a:prstGeom>
          <a:noFill/>
        </p:spPr>
        <p:txBody>
          <a:bodyPr wrap="none" rtlCol="0">
            <a:spAutoFit/>
          </a:bodyPr>
          <a:lstStyle/>
          <a:p>
            <a:r>
              <a:rPr lang="zh-CN" altLang="en-US" sz="2400" dirty="0">
                <a:solidFill>
                  <a:srgbClr val="786449"/>
                </a:solidFill>
                <a:cs typeface="+mn-ea"/>
                <a:sym typeface="+mn-lt"/>
              </a:rPr>
              <a:t>游戏存档管理</a:t>
            </a:r>
            <a:endParaRPr lang="zh-CN" altLang="en-US" sz="2400" dirty="0">
              <a:solidFill>
                <a:srgbClr val="786449"/>
              </a:solidFill>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36133" y="2257679"/>
            <a:ext cx="4309193" cy="461665"/>
          </a:xfrm>
          <a:prstGeom prst="rect">
            <a:avLst/>
          </a:prstGeom>
          <a:noFill/>
        </p:spPr>
        <p:txBody>
          <a:bodyPr wrap="none" rtlCol="0">
            <a:spAutoFit/>
          </a:bodyPr>
          <a:lstStyle/>
          <a:p>
            <a:r>
              <a:rPr lang="zh-CN" altLang="en-US" sz="2400" dirty="0">
                <a:solidFill>
                  <a:srgbClr val="786449"/>
                </a:solidFill>
                <a:cs typeface="+mn-ea"/>
                <a:sym typeface="+mn-lt"/>
              </a:rPr>
              <a:t>运用</a:t>
            </a:r>
            <a:r>
              <a:rPr lang="en-US" altLang="zh-CN" sz="2400" dirty="0" err="1">
                <a:solidFill>
                  <a:srgbClr val="786449"/>
                </a:solidFill>
                <a:cs typeface="+mn-ea"/>
                <a:sym typeface="+mn-lt"/>
              </a:rPr>
              <a:t>openpyxl</a:t>
            </a:r>
            <a:r>
              <a:rPr lang="zh-CN" altLang="en-US" sz="2400" dirty="0">
                <a:solidFill>
                  <a:srgbClr val="786449"/>
                </a:solidFill>
                <a:cs typeface="+mn-ea"/>
                <a:sym typeface="+mn-lt"/>
              </a:rPr>
              <a:t>改变单元格内容</a:t>
            </a:r>
            <a:endParaRPr lang="zh-CN" altLang="en-US" sz="2400" dirty="0">
              <a:solidFill>
                <a:srgbClr val="786449"/>
              </a:solidFill>
              <a:cs typeface="+mn-ea"/>
              <a:sym typeface="+mn-lt"/>
            </a:endParaRPr>
          </a:p>
        </p:txBody>
      </p:sp>
      <p:grpSp>
        <p:nvGrpSpPr>
          <p:cNvPr id="33" name="组合 32"/>
          <p:cNvGrpSpPr/>
          <p:nvPr/>
        </p:nvGrpSpPr>
        <p:grpSpPr>
          <a:xfrm>
            <a:off x="736133" y="731191"/>
            <a:ext cx="2418080" cy="1006169"/>
            <a:chOff x="-1555117" y="641873"/>
            <a:chExt cx="2418080" cy="1006169"/>
          </a:xfrm>
        </p:grpSpPr>
        <p:sp>
          <p:nvSpPr>
            <p:cNvPr id="34" name="文本框 33"/>
            <p:cNvSpPr txBox="1"/>
            <p:nvPr/>
          </p:nvSpPr>
          <p:spPr>
            <a:xfrm>
              <a:off x="-1555117" y="641873"/>
              <a:ext cx="2418080" cy="768350"/>
            </a:xfrm>
            <a:prstGeom prst="rect">
              <a:avLst/>
            </a:prstGeom>
            <a:noFill/>
          </p:spPr>
          <p:txBody>
            <a:bodyPr wrap="none" rtlCol="0">
              <a:spAutoFit/>
            </a:bodyPr>
            <a:lstStyle/>
            <a:p>
              <a:r>
                <a:rPr lang="zh-CN" altLang="en-US" sz="4400" dirty="0">
                  <a:solidFill>
                    <a:srgbClr val="786449"/>
                  </a:solidFill>
                  <a:cs typeface="+mn-ea"/>
                  <a:sym typeface="+mn-lt"/>
                </a:rPr>
                <a:t>功能实现</a:t>
              </a:r>
              <a:endParaRPr lang="zh-CN" altLang="en-US" sz="4400" dirty="0">
                <a:solidFill>
                  <a:srgbClr val="786449"/>
                </a:solidFill>
                <a:cs typeface="+mn-ea"/>
                <a:sym typeface="+mn-lt"/>
              </a:endParaRPr>
            </a:p>
          </p:txBody>
        </p:sp>
        <p:sp>
          <p:nvSpPr>
            <p:cNvPr id="36" name="矩形: 圆角 35"/>
            <p:cNvSpPr/>
            <p:nvPr/>
          </p:nvSpPr>
          <p:spPr>
            <a:xfrm>
              <a:off x="-1444890" y="1563261"/>
              <a:ext cx="1402080" cy="84781"/>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2" name="图片 11"/>
          <p:cNvPicPr>
            <a:picLocks noChangeAspect="1"/>
          </p:cNvPicPr>
          <p:nvPr/>
        </p:nvPicPr>
        <p:blipFill>
          <a:blip r:embed="rId1"/>
          <a:stretch>
            <a:fillRect/>
          </a:stretch>
        </p:blipFill>
        <p:spPr>
          <a:xfrm>
            <a:off x="6283300" y="187960"/>
            <a:ext cx="5508978" cy="3098800"/>
          </a:xfrm>
          <a:prstGeom prst="rect">
            <a:avLst/>
          </a:prstGeom>
        </p:spPr>
      </p:pic>
      <p:pic>
        <p:nvPicPr>
          <p:cNvPr id="20" name="图片 19"/>
          <p:cNvPicPr>
            <a:picLocks noChangeAspect="1"/>
          </p:cNvPicPr>
          <p:nvPr/>
        </p:nvPicPr>
        <p:blipFill>
          <a:blip r:embed="rId2"/>
          <a:stretch>
            <a:fillRect/>
          </a:stretch>
        </p:blipFill>
        <p:spPr>
          <a:xfrm>
            <a:off x="6283300" y="3574996"/>
            <a:ext cx="5508978" cy="3098800"/>
          </a:xfrm>
          <a:prstGeom prst="rect">
            <a:avLst/>
          </a:prstGeom>
        </p:spPr>
      </p:pic>
      <p:sp>
        <p:nvSpPr>
          <p:cNvPr id="13" name="文本框 12"/>
          <p:cNvSpPr txBox="1"/>
          <p:nvPr/>
        </p:nvSpPr>
        <p:spPr>
          <a:xfrm>
            <a:off x="2791340" y="3138810"/>
            <a:ext cx="2079720" cy="5900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000"/>
              </a:lnSpc>
            </a:pPr>
            <a:r>
              <a:rPr lang="zh-CN" altLang="en-US" sz="1600" dirty="0">
                <a:solidFill>
                  <a:schemeClr val="tx1">
                    <a:lumMod val="85000"/>
                    <a:lumOff val="15000"/>
                  </a:schemeClr>
                </a:solidFill>
                <a:cs typeface="+mn-ea"/>
                <a:sym typeface="+mn-lt"/>
              </a:rPr>
              <a:t>封装改变单元格内容的函数实现输入数据</a:t>
            </a:r>
            <a:endParaRPr lang="zh-CN" altLang="en-US" sz="1600" dirty="0">
              <a:solidFill>
                <a:schemeClr val="tx1">
                  <a:lumMod val="85000"/>
                  <a:lumOff val="15000"/>
                </a:schemeClr>
              </a:solidFill>
              <a:cs typeface="+mn-ea"/>
              <a:sym typeface="+mn-lt"/>
            </a:endParaRPr>
          </a:p>
        </p:txBody>
      </p:sp>
      <p:sp>
        <p:nvSpPr>
          <p:cNvPr id="14" name="文本框 13"/>
          <p:cNvSpPr txBox="1"/>
          <p:nvPr/>
        </p:nvSpPr>
        <p:spPr>
          <a:xfrm>
            <a:off x="533137" y="3306663"/>
            <a:ext cx="1559824" cy="33355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000"/>
              </a:lnSpc>
            </a:pPr>
            <a:r>
              <a:rPr lang="zh-CN" altLang="en-US" sz="1600" dirty="0">
                <a:solidFill>
                  <a:schemeClr val="tx1">
                    <a:lumMod val="85000"/>
                    <a:lumOff val="15000"/>
                  </a:schemeClr>
                </a:solidFill>
                <a:cs typeface="+mn-ea"/>
                <a:sym typeface="+mn-lt"/>
              </a:rPr>
              <a:t>创建</a:t>
            </a:r>
            <a:r>
              <a:rPr lang="en-US" altLang="zh-CN" sz="1600" dirty="0">
                <a:solidFill>
                  <a:schemeClr val="tx1">
                    <a:lumMod val="85000"/>
                    <a:lumOff val="15000"/>
                  </a:schemeClr>
                </a:solidFill>
                <a:cs typeface="+mn-ea"/>
                <a:sym typeface="+mn-lt"/>
              </a:rPr>
              <a:t>saving</a:t>
            </a:r>
            <a:r>
              <a:rPr lang="zh-CN" altLang="en-US" sz="1600" dirty="0">
                <a:solidFill>
                  <a:schemeClr val="tx1">
                    <a:lumMod val="85000"/>
                    <a:lumOff val="15000"/>
                  </a:schemeClr>
                </a:solidFill>
                <a:cs typeface="+mn-ea"/>
                <a:sym typeface="+mn-lt"/>
              </a:rPr>
              <a:t>类</a:t>
            </a:r>
            <a:endParaRPr lang="zh-CN" altLang="en-US" sz="1600" dirty="0">
              <a:solidFill>
                <a:schemeClr val="tx1">
                  <a:lumMod val="85000"/>
                  <a:lumOff val="15000"/>
                </a:schemeClr>
              </a:solidFill>
              <a:cs typeface="+mn-ea"/>
              <a:sym typeface="+mn-lt"/>
            </a:endParaRPr>
          </a:p>
        </p:txBody>
      </p:sp>
      <p:sp>
        <p:nvSpPr>
          <p:cNvPr id="15" name="箭头: 右 14"/>
          <p:cNvSpPr/>
          <p:nvPr/>
        </p:nvSpPr>
        <p:spPr>
          <a:xfrm>
            <a:off x="2248440" y="3327402"/>
            <a:ext cx="473477" cy="29207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箭头: 右 15"/>
          <p:cNvSpPr/>
          <p:nvPr/>
        </p:nvSpPr>
        <p:spPr>
          <a:xfrm rot="5400000">
            <a:off x="3594461" y="4002272"/>
            <a:ext cx="473477" cy="29207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文本框 20"/>
          <p:cNvSpPr txBox="1"/>
          <p:nvPr/>
        </p:nvSpPr>
        <p:spPr>
          <a:xfrm>
            <a:off x="2791340" y="4583015"/>
            <a:ext cx="207972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solidFill>
                  <a:schemeClr val="tx1">
                    <a:lumMod val="85000"/>
                    <a:lumOff val="15000"/>
                  </a:schemeClr>
                </a:solidFill>
                <a:cs typeface="+mn-ea"/>
                <a:sym typeface="+mn-lt"/>
              </a:rPr>
              <a:t>存储数据与输出数据</a:t>
            </a:r>
            <a:endParaRPr lang="zh-CN" alt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316482" y="3011065"/>
            <a:ext cx="4098798" cy="1346855"/>
          </a:xfrm>
          <a:prstGeom prst="roundRect">
            <a:avLst/>
          </a:prstGeom>
          <a:solidFill>
            <a:srgbClr val="8AA4B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2400" dirty="0">
                <a:cs typeface="+mn-ea"/>
                <a:sym typeface="+mn-lt"/>
              </a:rPr>
              <a:t>主要负责部分：</a:t>
            </a:r>
            <a:endParaRPr lang="zh-CN" altLang="en-US" sz="2400" dirty="0">
              <a:cs typeface="+mn-ea"/>
              <a:sym typeface="+mn-lt"/>
            </a:endParaRPr>
          </a:p>
          <a:p>
            <a:pPr algn="ctr"/>
            <a:r>
              <a:rPr lang="zh-CN" altLang="en-US" sz="2400" dirty="0">
                <a:cs typeface="+mn-ea"/>
                <a:sym typeface="+mn-lt"/>
              </a:rPr>
              <a:t>框架的建立</a:t>
            </a:r>
            <a:endParaRPr lang="zh-CN" altLang="en-US" sz="2400" dirty="0">
              <a:cs typeface="+mn-ea"/>
              <a:sym typeface="+mn-lt"/>
            </a:endParaRPr>
          </a:p>
        </p:txBody>
      </p:sp>
      <p:sp>
        <p:nvSpPr>
          <p:cNvPr id="3" name="圆角矩形 2"/>
          <p:cNvSpPr/>
          <p:nvPr/>
        </p:nvSpPr>
        <p:spPr>
          <a:xfrm>
            <a:off x="7416708" y="2043940"/>
            <a:ext cx="614255" cy="614255"/>
          </a:xfrm>
          <a:prstGeom prst="roundRect">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cs typeface="+mn-ea"/>
                <a:sym typeface="+mn-lt"/>
              </a:rPr>
              <a:t>1</a:t>
            </a:r>
            <a:endParaRPr lang="zh-CN" altLang="en-US" sz="3600" dirty="0">
              <a:cs typeface="+mn-ea"/>
              <a:sym typeface="+mn-lt"/>
            </a:endParaRPr>
          </a:p>
        </p:txBody>
      </p:sp>
      <p:grpSp>
        <p:nvGrpSpPr>
          <p:cNvPr id="20" name="组合 19"/>
          <p:cNvGrpSpPr/>
          <p:nvPr/>
        </p:nvGrpSpPr>
        <p:grpSpPr>
          <a:xfrm>
            <a:off x="6659751" y="2332893"/>
            <a:ext cx="592695" cy="2655782"/>
            <a:chOff x="6735124" y="2534545"/>
            <a:chExt cx="592695" cy="2655782"/>
          </a:xfrm>
        </p:grpSpPr>
        <p:cxnSp>
          <p:nvCxnSpPr>
            <p:cNvPr id="4" name="直接连接符 3"/>
            <p:cNvCxnSpPr/>
            <p:nvPr/>
          </p:nvCxnSpPr>
          <p:spPr>
            <a:xfrm>
              <a:off x="6995099" y="2535352"/>
              <a:ext cx="0" cy="2654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7046" y="2534545"/>
              <a:ext cx="288000" cy="3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735124" y="3881960"/>
              <a:ext cx="592695" cy="0"/>
            </a:xfrm>
            <a:prstGeom prst="line">
              <a:avLst/>
            </a:prstGeom>
            <a:ln>
              <a:solidFill>
                <a:srgbClr val="DDC5B0"/>
              </a:solidFill>
              <a:prstDash val="dash"/>
            </a:ln>
          </p:spPr>
          <p:style>
            <a:lnRef idx="1">
              <a:schemeClr val="accent3"/>
            </a:lnRef>
            <a:fillRef idx="0">
              <a:schemeClr val="accent3"/>
            </a:fillRef>
            <a:effectRef idx="0">
              <a:schemeClr val="accent3"/>
            </a:effectRef>
            <a:fontRef idx="minor">
              <a:schemeClr val="tx1"/>
            </a:fontRef>
          </p:style>
        </p:cxnSp>
        <p:cxnSp>
          <p:nvCxnSpPr>
            <p:cNvPr id="7" name="直接连接符 6"/>
            <p:cNvCxnSpPr/>
            <p:nvPr/>
          </p:nvCxnSpPr>
          <p:spPr>
            <a:xfrm>
              <a:off x="6992994" y="5186619"/>
              <a:ext cx="288000" cy="33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圆角矩形 8"/>
          <p:cNvSpPr/>
          <p:nvPr/>
        </p:nvSpPr>
        <p:spPr>
          <a:xfrm>
            <a:off x="7427997" y="4639777"/>
            <a:ext cx="614255" cy="614255"/>
          </a:xfrm>
          <a:prstGeom prst="roundRect">
            <a:avLst/>
          </a:prstGeom>
          <a:solidFill>
            <a:srgbClr val="ED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cs typeface="+mn-ea"/>
                <a:sym typeface="+mn-lt"/>
              </a:rPr>
              <a:t>2</a:t>
            </a:r>
            <a:endParaRPr lang="zh-CN" altLang="en-US" sz="3600" dirty="0">
              <a:cs typeface="+mn-ea"/>
              <a:sym typeface="+mn-lt"/>
            </a:endParaRPr>
          </a:p>
        </p:txBody>
      </p:sp>
      <p:sp>
        <p:nvSpPr>
          <p:cNvPr id="14" name="文本框 13"/>
          <p:cNvSpPr txBox="1"/>
          <p:nvPr/>
        </p:nvSpPr>
        <p:spPr>
          <a:xfrm>
            <a:off x="8247998" y="2062794"/>
            <a:ext cx="2316480" cy="460375"/>
          </a:xfrm>
          <a:prstGeom prst="rect">
            <a:avLst/>
          </a:prstGeom>
          <a:noFill/>
        </p:spPr>
        <p:txBody>
          <a:bodyPr wrap="none" rtlCol="0">
            <a:spAutoFit/>
          </a:bodyPr>
          <a:lstStyle/>
          <a:p>
            <a:r>
              <a:rPr lang="zh-CN" altLang="en-US" sz="2400" dirty="0">
                <a:solidFill>
                  <a:srgbClr val="786449"/>
                </a:solidFill>
                <a:cs typeface="+mn-ea"/>
                <a:sym typeface="+mn-lt"/>
              </a:rPr>
              <a:t>类的连接与调用</a:t>
            </a:r>
            <a:endParaRPr lang="zh-CN" altLang="en-US" sz="2400" dirty="0">
              <a:solidFill>
                <a:srgbClr val="786449"/>
              </a:solidFill>
              <a:cs typeface="+mn-ea"/>
              <a:sym typeface="+mn-lt"/>
            </a:endParaRPr>
          </a:p>
        </p:txBody>
      </p:sp>
      <p:sp>
        <p:nvSpPr>
          <p:cNvPr id="18" name="文本框 17"/>
          <p:cNvSpPr txBox="1"/>
          <p:nvPr/>
        </p:nvSpPr>
        <p:spPr>
          <a:xfrm>
            <a:off x="8264628" y="4716071"/>
            <a:ext cx="2621280" cy="460375"/>
          </a:xfrm>
          <a:prstGeom prst="rect">
            <a:avLst/>
          </a:prstGeom>
          <a:noFill/>
        </p:spPr>
        <p:txBody>
          <a:bodyPr wrap="none" rtlCol="0">
            <a:spAutoFit/>
          </a:bodyPr>
          <a:lstStyle/>
          <a:p>
            <a:r>
              <a:rPr lang="zh-CN" altLang="en-US" sz="2400" dirty="0">
                <a:solidFill>
                  <a:srgbClr val="786449"/>
                </a:solidFill>
                <a:cs typeface="+mn-ea"/>
                <a:sym typeface="+mn-lt"/>
              </a:rPr>
              <a:t>游戏主程序的设计</a:t>
            </a:r>
            <a:endParaRPr lang="zh-CN" altLang="en-US" sz="2400" dirty="0">
              <a:solidFill>
                <a:srgbClr val="786449"/>
              </a:solidFill>
              <a:cs typeface="+mn-ea"/>
              <a:sym typeface="+mn-lt"/>
            </a:endParaRPr>
          </a:p>
        </p:txBody>
      </p:sp>
      <p:grpSp>
        <p:nvGrpSpPr>
          <p:cNvPr id="37" name="组合 36"/>
          <p:cNvGrpSpPr/>
          <p:nvPr/>
        </p:nvGrpSpPr>
        <p:grpSpPr>
          <a:xfrm>
            <a:off x="1331766" y="1524547"/>
            <a:ext cx="2418080" cy="1253973"/>
            <a:chOff x="-1555117" y="641873"/>
            <a:chExt cx="2418080" cy="1253973"/>
          </a:xfrm>
        </p:grpSpPr>
        <p:sp>
          <p:nvSpPr>
            <p:cNvPr id="38" name="文本框 37"/>
            <p:cNvSpPr txBox="1"/>
            <p:nvPr/>
          </p:nvSpPr>
          <p:spPr>
            <a:xfrm>
              <a:off x="-1555117" y="641873"/>
              <a:ext cx="2418080" cy="768350"/>
            </a:xfrm>
            <a:prstGeom prst="rect">
              <a:avLst/>
            </a:prstGeom>
            <a:noFill/>
          </p:spPr>
          <p:txBody>
            <a:bodyPr wrap="none" rtlCol="0">
              <a:spAutoFit/>
            </a:bodyPr>
            <a:lstStyle/>
            <a:p>
              <a:r>
                <a:rPr lang="zh-CN" altLang="en-US" sz="4400" dirty="0">
                  <a:solidFill>
                    <a:srgbClr val="786449"/>
                  </a:solidFill>
                  <a:cs typeface="+mn-ea"/>
                  <a:sym typeface="+mn-lt"/>
                </a:rPr>
                <a:t>需求分析</a:t>
              </a:r>
              <a:endParaRPr lang="zh-CN" altLang="en-US" sz="4400" dirty="0">
                <a:solidFill>
                  <a:srgbClr val="786449"/>
                </a:solidFill>
                <a:cs typeface="+mn-ea"/>
                <a:sym typeface="+mn-lt"/>
              </a:endParaRPr>
            </a:p>
          </p:txBody>
        </p:sp>
        <p:sp>
          <p:nvSpPr>
            <p:cNvPr id="40" name="矩形: 圆角 39"/>
            <p:cNvSpPr/>
            <p:nvPr/>
          </p:nvSpPr>
          <p:spPr>
            <a:xfrm>
              <a:off x="-1378755" y="1786781"/>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39554" y="4374849"/>
            <a:ext cx="309880" cy="460375"/>
          </a:xfrm>
          <a:prstGeom prst="rect">
            <a:avLst/>
          </a:prstGeom>
          <a:noFill/>
        </p:spPr>
        <p:txBody>
          <a:bodyPr wrap="none" rtlCol="0">
            <a:spAutoFit/>
          </a:bodyPr>
          <a:lstStyle/>
          <a:p>
            <a:endParaRPr lang="zh-CN" altLang="en-US" sz="2400" dirty="0">
              <a:solidFill>
                <a:srgbClr val="786449"/>
              </a:solidFill>
              <a:cs typeface="+mn-ea"/>
              <a:sym typeface="+mn-lt"/>
            </a:endParaRPr>
          </a:p>
        </p:txBody>
      </p:sp>
      <p:grpSp>
        <p:nvGrpSpPr>
          <p:cNvPr id="32" name="组合 31"/>
          <p:cNvGrpSpPr/>
          <p:nvPr/>
        </p:nvGrpSpPr>
        <p:grpSpPr>
          <a:xfrm>
            <a:off x="939554" y="459666"/>
            <a:ext cx="2418080" cy="1105682"/>
            <a:chOff x="-1574167" y="790164"/>
            <a:chExt cx="2418080" cy="1105682"/>
          </a:xfrm>
        </p:grpSpPr>
        <p:sp>
          <p:nvSpPr>
            <p:cNvPr id="33" name="文本框 32"/>
            <p:cNvSpPr txBox="1"/>
            <p:nvPr/>
          </p:nvSpPr>
          <p:spPr>
            <a:xfrm>
              <a:off x="-1574167" y="790164"/>
              <a:ext cx="2418080" cy="768350"/>
            </a:xfrm>
            <a:prstGeom prst="rect">
              <a:avLst/>
            </a:prstGeom>
            <a:noFill/>
          </p:spPr>
          <p:txBody>
            <a:bodyPr wrap="none" rtlCol="0">
              <a:spAutoFit/>
            </a:bodyPr>
            <a:lstStyle/>
            <a:p>
              <a:r>
                <a:rPr lang="zh-CN" altLang="en-US" sz="4400" dirty="0">
                  <a:solidFill>
                    <a:srgbClr val="786449"/>
                  </a:solidFill>
                  <a:cs typeface="+mn-ea"/>
                  <a:sym typeface="+mn-lt"/>
                </a:rPr>
                <a:t>设计思路</a:t>
              </a:r>
              <a:endParaRPr lang="zh-CN" altLang="en-US" sz="4400" dirty="0">
                <a:solidFill>
                  <a:srgbClr val="786449"/>
                </a:solidFill>
                <a:cs typeface="+mn-ea"/>
                <a:sym typeface="+mn-lt"/>
              </a:endParaRPr>
            </a:p>
          </p:txBody>
        </p:sp>
        <p:sp>
          <p:nvSpPr>
            <p:cNvPr id="35" name="矩形: 圆角 34"/>
            <p:cNvSpPr/>
            <p:nvPr/>
          </p:nvSpPr>
          <p:spPr>
            <a:xfrm>
              <a:off x="-1378755" y="1786781"/>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文本框 2"/>
          <p:cNvSpPr txBox="1"/>
          <p:nvPr/>
        </p:nvSpPr>
        <p:spPr>
          <a:xfrm>
            <a:off x="1508760" y="2194560"/>
            <a:ext cx="2672080" cy="521970"/>
          </a:xfrm>
          <a:prstGeom prst="rect">
            <a:avLst/>
          </a:prstGeom>
          <a:noFill/>
        </p:spPr>
        <p:txBody>
          <a:bodyPr wrap="none" rtlCol="0">
            <a:spAutoFit/>
          </a:bodyPr>
          <a:lstStyle/>
          <a:p>
            <a:pPr algn="l"/>
            <a:r>
              <a:rPr lang="zh-CN" altLang="en-US" sz="2800" dirty="0">
                <a:solidFill>
                  <a:srgbClr val="786449"/>
                </a:solidFill>
                <a:cs typeface="+mn-ea"/>
                <a:sym typeface="+mn-lt"/>
              </a:rPr>
              <a:t>类的连接与调用</a:t>
            </a:r>
            <a:endParaRPr lang="zh-CN" altLang="en-US" sz="2800" dirty="0">
              <a:solidFill>
                <a:srgbClr val="786449"/>
              </a:solidFill>
              <a:cs typeface="+mn-ea"/>
              <a:sym typeface="+mn-lt"/>
            </a:endParaRPr>
          </a:p>
        </p:txBody>
      </p:sp>
      <p:sp>
        <p:nvSpPr>
          <p:cNvPr id="4" name="文本框 3"/>
          <p:cNvSpPr txBox="1"/>
          <p:nvPr/>
        </p:nvSpPr>
        <p:spPr>
          <a:xfrm>
            <a:off x="1071245" y="3168015"/>
            <a:ext cx="3546475" cy="521970"/>
          </a:xfrm>
          <a:prstGeom prst="rect">
            <a:avLst/>
          </a:prstGeom>
          <a:noFill/>
        </p:spPr>
        <p:txBody>
          <a:bodyPr wrap="none" rtlCol="0">
            <a:spAutoFit/>
          </a:bodyPr>
          <a:lstStyle/>
          <a:p>
            <a:pPr algn="l"/>
            <a:r>
              <a:rPr lang="zh-CN" altLang="en-US" sz="2800" dirty="0">
                <a:solidFill>
                  <a:srgbClr val="786449"/>
                </a:solidFill>
                <a:cs typeface="+mn-ea"/>
                <a:sym typeface="+mn-lt"/>
              </a:rPr>
              <a:t>用</a:t>
            </a:r>
            <a:r>
              <a:rPr lang="en-US" altLang="zh-CN" sz="2800" dirty="0">
                <a:solidFill>
                  <a:srgbClr val="786449"/>
                </a:solidFill>
                <a:cs typeface="+mn-ea"/>
                <a:sym typeface="+mn-lt"/>
              </a:rPr>
              <a:t>import</a:t>
            </a:r>
            <a:r>
              <a:rPr lang="zh-CN" altLang="en-US" sz="2800" dirty="0">
                <a:solidFill>
                  <a:srgbClr val="786449"/>
                </a:solidFill>
                <a:cs typeface="+mn-ea"/>
                <a:sym typeface="+mn-lt"/>
              </a:rPr>
              <a:t>导入</a:t>
            </a:r>
            <a:r>
              <a:rPr lang="en-US" altLang="zh-CN" sz="2800" dirty="0">
                <a:solidFill>
                  <a:srgbClr val="786449"/>
                </a:solidFill>
                <a:cs typeface="+mn-ea"/>
                <a:sym typeface="+mn-lt"/>
              </a:rPr>
              <a:t>.py</a:t>
            </a:r>
            <a:r>
              <a:rPr lang="zh-CN" altLang="en-US" sz="2800" dirty="0">
                <a:solidFill>
                  <a:srgbClr val="786449"/>
                </a:solidFill>
                <a:cs typeface="+mn-ea"/>
                <a:sym typeface="+mn-lt"/>
              </a:rPr>
              <a:t>文件</a:t>
            </a:r>
            <a:endParaRPr lang="zh-CN" altLang="en-US" sz="2800" dirty="0">
              <a:solidFill>
                <a:srgbClr val="786449"/>
              </a:solidFill>
              <a:cs typeface="+mn-ea"/>
              <a:sym typeface="+mn-lt"/>
            </a:endParaRPr>
          </a:p>
        </p:txBody>
      </p:sp>
      <p:sp>
        <p:nvSpPr>
          <p:cNvPr id="6" name="文本框 5"/>
          <p:cNvSpPr txBox="1"/>
          <p:nvPr/>
        </p:nvSpPr>
        <p:spPr>
          <a:xfrm>
            <a:off x="4617720" y="3168015"/>
            <a:ext cx="538480" cy="521970"/>
          </a:xfrm>
          <a:prstGeom prst="rect">
            <a:avLst/>
          </a:prstGeom>
          <a:noFill/>
        </p:spPr>
        <p:txBody>
          <a:bodyPr wrap="none" rtlCol="0">
            <a:spAutoFit/>
          </a:bodyPr>
          <a:lstStyle/>
          <a:p>
            <a:pPr algn="l"/>
            <a:r>
              <a:rPr lang="en-US" altLang="zh-CN" sz="2800" dirty="0">
                <a:solidFill>
                  <a:srgbClr val="786449"/>
                </a:solidFill>
                <a:cs typeface="+mn-ea"/>
                <a:sym typeface="+mn-lt"/>
              </a:rPr>
              <a:t>→</a:t>
            </a:r>
            <a:endParaRPr lang="en-US" altLang="zh-CN" sz="2800" dirty="0">
              <a:solidFill>
                <a:srgbClr val="786449"/>
              </a:solidFill>
              <a:cs typeface="+mn-ea"/>
              <a:sym typeface="+mn-lt"/>
            </a:endParaRPr>
          </a:p>
        </p:txBody>
      </p:sp>
      <p:sp>
        <p:nvSpPr>
          <p:cNvPr id="7" name="文本框 6"/>
          <p:cNvSpPr txBox="1"/>
          <p:nvPr/>
        </p:nvSpPr>
        <p:spPr>
          <a:xfrm>
            <a:off x="5156200" y="3168015"/>
            <a:ext cx="3027680" cy="521970"/>
          </a:xfrm>
          <a:prstGeom prst="rect">
            <a:avLst/>
          </a:prstGeom>
          <a:noFill/>
        </p:spPr>
        <p:txBody>
          <a:bodyPr wrap="none" rtlCol="0">
            <a:spAutoFit/>
          </a:bodyPr>
          <a:lstStyle/>
          <a:p>
            <a:pPr algn="l"/>
            <a:r>
              <a:rPr lang="zh-CN" altLang="en-US" sz="2800" dirty="0">
                <a:solidFill>
                  <a:srgbClr val="786449"/>
                </a:solidFill>
                <a:cs typeface="+mn-ea"/>
                <a:sym typeface="+mn-lt"/>
              </a:rPr>
              <a:t>将导入的类实例化</a:t>
            </a:r>
            <a:endParaRPr lang="zh-CN" altLang="en-US" sz="2800" dirty="0">
              <a:solidFill>
                <a:srgbClr val="786449"/>
              </a:solidFill>
              <a:cs typeface="+mn-ea"/>
              <a:sym typeface="+mn-lt"/>
            </a:endParaRPr>
          </a:p>
        </p:txBody>
      </p:sp>
      <p:sp>
        <p:nvSpPr>
          <p:cNvPr id="8" name="文本框 7"/>
          <p:cNvSpPr txBox="1"/>
          <p:nvPr/>
        </p:nvSpPr>
        <p:spPr>
          <a:xfrm>
            <a:off x="6400800" y="3689985"/>
            <a:ext cx="538480" cy="521970"/>
          </a:xfrm>
          <a:prstGeom prst="rect">
            <a:avLst/>
          </a:prstGeom>
          <a:noFill/>
        </p:spPr>
        <p:txBody>
          <a:bodyPr wrap="none" rtlCol="0">
            <a:spAutoFit/>
          </a:bodyPr>
          <a:lstStyle/>
          <a:p>
            <a:pPr algn="l"/>
            <a:r>
              <a:rPr lang="en-US" altLang="zh-CN" sz="2800" dirty="0">
                <a:solidFill>
                  <a:srgbClr val="786449"/>
                </a:solidFill>
                <a:cs typeface="+mn-ea"/>
                <a:sym typeface="+mn-lt"/>
              </a:rPr>
              <a:t>↓</a:t>
            </a:r>
            <a:endParaRPr lang="en-US" altLang="zh-CN" sz="2800" dirty="0">
              <a:solidFill>
                <a:srgbClr val="786449"/>
              </a:solidFill>
              <a:cs typeface="+mn-ea"/>
              <a:sym typeface="+mn-lt"/>
            </a:endParaRPr>
          </a:p>
        </p:txBody>
      </p:sp>
      <p:sp>
        <p:nvSpPr>
          <p:cNvPr id="9" name="文本框 8"/>
          <p:cNvSpPr txBox="1"/>
          <p:nvPr/>
        </p:nvSpPr>
        <p:spPr>
          <a:xfrm>
            <a:off x="3556000" y="4211955"/>
            <a:ext cx="6228080" cy="521970"/>
          </a:xfrm>
          <a:prstGeom prst="rect">
            <a:avLst/>
          </a:prstGeom>
          <a:noFill/>
        </p:spPr>
        <p:txBody>
          <a:bodyPr wrap="none" rtlCol="0">
            <a:spAutoFit/>
          </a:bodyPr>
          <a:lstStyle/>
          <a:p>
            <a:pPr algn="ctr"/>
            <a:r>
              <a:rPr lang="zh-CN" altLang="en-US" sz="2800" dirty="0">
                <a:solidFill>
                  <a:srgbClr val="786449"/>
                </a:solidFill>
                <a:cs typeface="+mn-ea"/>
                <a:sym typeface="+mn-lt"/>
              </a:rPr>
              <a:t>利用实例变量调用函数并实现对应功能</a:t>
            </a:r>
            <a:endParaRPr lang="zh-CN" altLang="en-US" sz="2800" dirty="0">
              <a:solidFill>
                <a:srgbClr val="786449"/>
              </a:solidFill>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39554" y="4374849"/>
            <a:ext cx="309880" cy="460375"/>
          </a:xfrm>
          <a:prstGeom prst="rect">
            <a:avLst/>
          </a:prstGeom>
          <a:noFill/>
        </p:spPr>
        <p:txBody>
          <a:bodyPr wrap="none" rtlCol="0">
            <a:spAutoFit/>
          </a:bodyPr>
          <a:lstStyle/>
          <a:p>
            <a:endParaRPr lang="zh-CN" altLang="en-US" sz="2400" dirty="0">
              <a:solidFill>
                <a:srgbClr val="786449"/>
              </a:solidFill>
              <a:cs typeface="+mn-ea"/>
              <a:sym typeface="+mn-lt"/>
            </a:endParaRPr>
          </a:p>
        </p:txBody>
      </p:sp>
      <p:grpSp>
        <p:nvGrpSpPr>
          <p:cNvPr id="32" name="组合 31"/>
          <p:cNvGrpSpPr/>
          <p:nvPr/>
        </p:nvGrpSpPr>
        <p:grpSpPr>
          <a:xfrm>
            <a:off x="939554" y="459666"/>
            <a:ext cx="2418080" cy="1105682"/>
            <a:chOff x="-1574167" y="790164"/>
            <a:chExt cx="2418080" cy="1105682"/>
          </a:xfrm>
        </p:grpSpPr>
        <p:sp>
          <p:nvSpPr>
            <p:cNvPr id="33" name="文本框 32"/>
            <p:cNvSpPr txBox="1"/>
            <p:nvPr/>
          </p:nvSpPr>
          <p:spPr>
            <a:xfrm>
              <a:off x="-1574167" y="790164"/>
              <a:ext cx="2418080" cy="768350"/>
            </a:xfrm>
            <a:prstGeom prst="rect">
              <a:avLst/>
            </a:prstGeom>
            <a:noFill/>
          </p:spPr>
          <p:txBody>
            <a:bodyPr wrap="none" rtlCol="0">
              <a:spAutoFit/>
            </a:bodyPr>
            <a:lstStyle/>
            <a:p>
              <a:r>
                <a:rPr lang="zh-CN" altLang="en-US" sz="4400" dirty="0">
                  <a:solidFill>
                    <a:srgbClr val="786449"/>
                  </a:solidFill>
                  <a:cs typeface="+mn-ea"/>
                  <a:sym typeface="+mn-lt"/>
                </a:rPr>
                <a:t>设计思路</a:t>
              </a:r>
              <a:endParaRPr lang="zh-CN" altLang="en-US" sz="4400" dirty="0">
                <a:solidFill>
                  <a:srgbClr val="786449"/>
                </a:solidFill>
                <a:cs typeface="+mn-ea"/>
                <a:sym typeface="+mn-lt"/>
              </a:endParaRPr>
            </a:p>
          </p:txBody>
        </p:sp>
        <p:sp>
          <p:nvSpPr>
            <p:cNvPr id="35" name="矩形: 圆角 34"/>
            <p:cNvSpPr/>
            <p:nvPr/>
          </p:nvSpPr>
          <p:spPr>
            <a:xfrm>
              <a:off x="-1378755" y="1786781"/>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文本框 2"/>
          <p:cNvSpPr txBox="1"/>
          <p:nvPr/>
        </p:nvSpPr>
        <p:spPr>
          <a:xfrm>
            <a:off x="1508760" y="2194560"/>
            <a:ext cx="3027680" cy="521970"/>
          </a:xfrm>
          <a:prstGeom prst="rect">
            <a:avLst/>
          </a:prstGeom>
          <a:noFill/>
        </p:spPr>
        <p:txBody>
          <a:bodyPr wrap="none" rtlCol="0">
            <a:spAutoFit/>
          </a:bodyPr>
          <a:lstStyle/>
          <a:p>
            <a:pPr algn="l"/>
            <a:r>
              <a:rPr lang="zh-CN" altLang="en-US" sz="2800" dirty="0">
                <a:solidFill>
                  <a:srgbClr val="786449"/>
                </a:solidFill>
                <a:cs typeface="+mn-ea"/>
                <a:sym typeface="+mn-lt"/>
              </a:rPr>
              <a:t>游戏主程序的设计</a:t>
            </a:r>
            <a:endParaRPr lang="zh-CN" altLang="en-US" sz="2800" dirty="0">
              <a:solidFill>
                <a:srgbClr val="786449"/>
              </a:solidFill>
              <a:cs typeface="+mn-ea"/>
              <a:sym typeface="+mn-lt"/>
            </a:endParaRPr>
          </a:p>
        </p:txBody>
      </p:sp>
      <p:sp>
        <p:nvSpPr>
          <p:cNvPr id="4" name="文本框 3"/>
          <p:cNvSpPr txBox="1"/>
          <p:nvPr/>
        </p:nvSpPr>
        <p:spPr>
          <a:xfrm>
            <a:off x="1071245" y="3168015"/>
            <a:ext cx="3383280" cy="521970"/>
          </a:xfrm>
          <a:prstGeom prst="rect">
            <a:avLst/>
          </a:prstGeom>
          <a:noFill/>
        </p:spPr>
        <p:txBody>
          <a:bodyPr wrap="none" rtlCol="0">
            <a:spAutoFit/>
          </a:bodyPr>
          <a:lstStyle/>
          <a:p>
            <a:pPr algn="l"/>
            <a:r>
              <a:rPr lang="zh-CN" altLang="en-US" sz="2800" dirty="0">
                <a:solidFill>
                  <a:srgbClr val="786449"/>
                </a:solidFill>
                <a:cs typeface="+mn-ea"/>
                <a:sym typeface="+mn-lt"/>
              </a:rPr>
              <a:t>画出人物与阴阳离子</a:t>
            </a:r>
            <a:endParaRPr lang="zh-CN" altLang="en-US" sz="2800" dirty="0">
              <a:solidFill>
                <a:srgbClr val="786449"/>
              </a:solidFill>
              <a:cs typeface="+mn-ea"/>
              <a:sym typeface="+mn-lt"/>
            </a:endParaRPr>
          </a:p>
        </p:txBody>
      </p:sp>
      <p:sp>
        <p:nvSpPr>
          <p:cNvPr id="6" name="文本框 5"/>
          <p:cNvSpPr txBox="1"/>
          <p:nvPr/>
        </p:nvSpPr>
        <p:spPr>
          <a:xfrm>
            <a:off x="4617720" y="3168015"/>
            <a:ext cx="538480" cy="521970"/>
          </a:xfrm>
          <a:prstGeom prst="rect">
            <a:avLst/>
          </a:prstGeom>
          <a:noFill/>
        </p:spPr>
        <p:txBody>
          <a:bodyPr wrap="none" rtlCol="0">
            <a:spAutoFit/>
          </a:bodyPr>
          <a:lstStyle/>
          <a:p>
            <a:pPr algn="l"/>
            <a:r>
              <a:rPr lang="en-US" altLang="zh-CN" sz="2800" dirty="0">
                <a:solidFill>
                  <a:srgbClr val="786449"/>
                </a:solidFill>
                <a:cs typeface="+mn-ea"/>
                <a:sym typeface="+mn-lt"/>
              </a:rPr>
              <a:t>→</a:t>
            </a:r>
            <a:endParaRPr lang="en-US" altLang="zh-CN" sz="2800" dirty="0">
              <a:solidFill>
                <a:srgbClr val="786449"/>
              </a:solidFill>
              <a:cs typeface="+mn-ea"/>
              <a:sym typeface="+mn-lt"/>
            </a:endParaRPr>
          </a:p>
        </p:txBody>
      </p:sp>
      <p:sp>
        <p:nvSpPr>
          <p:cNvPr id="7" name="文本框 6"/>
          <p:cNvSpPr txBox="1"/>
          <p:nvPr/>
        </p:nvSpPr>
        <p:spPr>
          <a:xfrm>
            <a:off x="5156200" y="3168015"/>
            <a:ext cx="3738880" cy="521970"/>
          </a:xfrm>
          <a:prstGeom prst="rect">
            <a:avLst/>
          </a:prstGeom>
          <a:noFill/>
        </p:spPr>
        <p:txBody>
          <a:bodyPr wrap="none" rtlCol="0">
            <a:spAutoFit/>
          </a:bodyPr>
          <a:lstStyle/>
          <a:p>
            <a:pPr algn="l"/>
            <a:r>
              <a:rPr lang="zh-CN" altLang="en-US" sz="2800" dirty="0">
                <a:solidFill>
                  <a:srgbClr val="786449"/>
                </a:solidFill>
                <a:cs typeface="+mn-ea"/>
                <a:sym typeface="+mn-lt"/>
              </a:rPr>
              <a:t>让人物和阴阳离子移动</a:t>
            </a:r>
            <a:endParaRPr lang="zh-CN" altLang="en-US" sz="2800" dirty="0">
              <a:solidFill>
                <a:srgbClr val="786449"/>
              </a:solidFill>
              <a:cs typeface="+mn-ea"/>
              <a:sym typeface="+mn-lt"/>
            </a:endParaRPr>
          </a:p>
        </p:txBody>
      </p:sp>
      <p:sp>
        <p:nvSpPr>
          <p:cNvPr id="8" name="文本框 7"/>
          <p:cNvSpPr txBox="1"/>
          <p:nvPr/>
        </p:nvSpPr>
        <p:spPr>
          <a:xfrm>
            <a:off x="6400800" y="3689985"/>
            <a:ext cx="538480" cy="521970"/>
          </a:xfrm>
          <a:prstGeom prst="rect">
            <a:avLst/>
          </a:prstGeom>
          <a:noFill/>
        </p:spPr>
        <p:txBody>
          <a:bodyPr wrap="none" rtlCol="0">
            <a:spAutoFit/>
          </a:bodyPr>
          <a:lstStyle/>
          <a:p>
            <a:pPr algn="l"/>
            <a:r>
              <a:rPr lang="en-US" altLang="zh-CN" sz="2800" dirty="0">
                <a:solidFill>
                  <a:srgbClr val="786449"/>
                </a:solidFill>
                <a:cs typeface="+mn-ea"/>
                <a:sym typeface="+mn-lt"/>
              </a:rPr>
              <a:t>↓</a:t>
            </a:r>
            <a:endParaRPr lang="en-US" altLang="zh-CN" sz="2800" dirty="0">
              <a:solidFill>
                <a:srgbClr val="786449"/>
              </a:solidFill>
              <a:cs typeface="+mn-ea"/>
              <a:sym typeface="+mn-lt"/>
            </a:endParaRPr>
          </a:p>
        </p:txBody>
      </p:sp>
      <p:sp>
        <p:nvSpPr>
          <p:cNvPr id="9" name="文本框 8"/>
          <p:cNvSpPr txBox="1"/>
          <p:nvPr/>
        </p:nvSpPr>
        <p:spPr>
          <a:xfrm>
            <a:off x="5867400" y="4211955"/>
            <a:ext cx="1605280" cy="521970"/>
          </a:xfrm>
          <a:prstGeom prst="rect">
            <a:avLst/>
          </a:prstGeom>
          <a:noFill/>
        </p:spPr>
        <p:txBody>
          <a:bodyPr wrap="none" rtlCol="0">
            <a:spAutoFit/>
          </a:bodyPr>
          <a:lstStyle/>
          <a:p>
            <a:pPr algn="ctr"/>
            <a:r>
              <a:rPr lang="zh-CN" altLang="en-US" sz="2800" dirty="0">
                <a:solidFill>
                  <a:srgbClr val="786449"/>
                </a:solidFill>
                <a:cs typeface="+mn-ea"/>
                <a:sym typeface="+mn-lt"/>
              </a:rPr>
              <a:t>设计交互</a:t>
            </a:r>
            <a:endParaRPr lang="zh-CN" altLang="en-US" sz="2800" dirty="0">
              <a:solidFill>
                <a:srgbClr val="786449"/>
              </a:solidFill>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736133" y="731191"/>
            <a:ext cx="2418080" cy="1006169"/>
            <a:chOff x="-1555117" y="641873"/>
            <a:chExt cx="2418080" cy="1006169"/>
          </a:xfrm>
        </p:grpSpPr>
        <p:sp>
          <p:nvSpPr>
            <p:cNvPr id="34" name="文本框 33"/>
            <p:cNvSpPr txBox="1"/>
            <p:nvPr/>
          </p:nvSpPr>
          <p:spPr>
            <a:xfrm>
              <a:off x="-1555117" y="641873"/>
              <a:ext cx="2418080" cy="768350"/>
            </a:xfrm>
            <a:prstGeom prst="rect">
              <a:avLst/>
            </a:prstGeom>
            <a:noFill/>
          </p:spPr>
          <p:txBody>
            <a:bodyPr wrap="none" rtlCol="0">
              <a:spAutoFit/>
            </a:bodyPr>
            <a:lstStyle/>
            <a:p>
              <a:r>
                <a:rPr lang="zh-CN" altLang="en-US" sz="4400" dirty="0">
                  <a:solidFill>
                    <a:srgbClr val="786449"/>
                  </a:solidFill>
                  <a:cs typeface="+mn-ea"/>
                  <a:sym typeface="+mn-lt"/>
                </a:rPr>
                <a:t>功能实现</a:t>
              </a:r>
              <a:endParaRPr lang="zh-CN" altLang="en-US" sz="4400" dirty="0">
                <a:solidFill>
                  <a:srgbClr val="786449"/>
                </a:solidFill>
                <a:cs typeface="+mn-ea"/>
                <a:sym typeface="+mn-lt"/>
              </a:endParaRPr>
            </a:p>
          </p:txBody>
        </p:sp>
        <p:sp>
          <p:nvSpPr>
            <p:cNvPr id="36" name="矩形: 圆角 35"/>
            <p:cNvSpPr/>
            <p:nvPr/>
          </p:nvSpPr>
          <p:spPr>
            <a:xfrm>
              <a:off x="-1444890" y="1563261"/>
              <a:ext cx="1402080" cy="84781"/>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1" descr="截屏2021-07-07 下午8.36.10"/>
          <p:cNvPicPr>
            <a:picLocks noChangeAspect="1"/>
          </p:cNvPicPr>
          <p:nvPr/>
        </p:nvPicPr>
        <p:blipFill>
          <a:blip r:embed="rId1"/>
          <a:stretch>
            <a:fillRect/>
          </a:stretch>
        </p:blipFill>
        <p:spPr>
          <a:xfrm>
            <a:off x="3799205" y="437515"/>
            <a:ext cx="3428365" cy="6184265"/>
          </a:xfrm>
          <a:prstGeom prst="rect">
            <a:avLst/>
          </a:prstGeom>
        </p:spPr>
      </p:pic>
      <p:pic>
        <p:nvPicPr>
          <p:cNvPr id="3" name="图片 2" descr="截屏2021-07-07 下午8.36.27"/>
          <p:cNvPicPr>
            <a:picLocks noChangeAspect="1"/>
          </p:cNvPicPr>
          <p:nvPr/>
        </p:nvPicPr>
        <p:blipFill>
          <a:blip r:embed="rId2"/>
          <a:stretch>
            <a:fillRect/>
          </a:stretch>
        </p:blipFill>
        <p:spPr>
          <a:xfrm>
            <a:off x="7872730" y="1130300"/>
            <a:ext cx="3326765" cy="4596765"/>
          </a:xfrm>
          <a:prstGeom prst="rect">
            <a:avLst/>
          </a:prstGeom>
        </p:spPr>
      </p:pic>
      <p:sp>
        <p:nvSpPr>
          <p:cNvPr id="4" name="文本框 3"/>
          <p:cNvSpPr txBox="1"/>
          <p:nvPr/>
        </p:nvSpPr>
        <p:spPr>
          <a:xfrm>
            <a:off x="735965" y="2738755"/>
            <a:ext cx="2672080" cy="521970"/>
          </a:xfrm>
          <a:prstGeom prst="rect">
            <a:avLst/>
          </a:prstGeom>
          <a:noFill/>
        </p:spPr>
        <p:txBody>
          <a:bodyPr wrap="none" rtlCol="0">
            <a:spAutoFit/>
          </a:bodyPr>
          <a:lstStyle/>
          <a:p>
            <a:pPr algn="l"/>
            <a:r>
              <a:rPr lang="zh-CN" altLang="en-US" sz="2800" dirty="0">
                <a:solidFill>
                  <a:srgbClr val="786449"/>
                </a:solidFill>
                <a:cs typeface="+mn-ea"/>
                <a:sym typeface="+mn-lt"/>
              </a:rPr>
              <a:t>类的连接与调用</a:t>
            </a:r>
            <a:endParaRPr lang="zh-CN" altLang="en-US" sz="2800" dirty="0">
              <a:solidFill>
                <a:srgbClr val="786449"/>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6501097" y="1270966"/>
            <a:ext cx="1605280" cy="521970"/>
          </a:xfrm>
          <a:prstGeom prst="rect">
            <a:avLst/>
          </a:prstGeom>
          <a:noFill/>
        </p:spPr>
        <p:txBody>
          <a:bodyPr wrap="none" rtlCol="0">
            <a:spAutoFit/>
          </a:bodyPr>
          <a:lstStyle/>
          <a:p>
            <a:r>
              <a:rPr lang="zh-CN" altLang="en-US" sz="2800" dirty="0">
                <a:solidFill>
                  <a:srgbClr val="786449"/>
                </a:solidFill>
                <a:cs typeface="+mn-ea"/>
                <a:sym typeface="+mn-lt"/>
              </a:rPr>
              <a:t>问题定义</a:t>
            </a:r>
            <a:endParaRPr lang="zh-CN" altLang="en-US" sz="2800" dirty="0">
              <a:solidFill>
                <a:srgbClr val="786449"/>
              </a:solidFill>
              <a:cs typeface="+mn-ea"/>
              <a:sym typeface="+mn-lt"/>
            </a:endParaRPr>
          </a:p>
        </p:txBody>
      </p:sp>
      <p:sp>
        <p:nvSpPr>
          <p:cNvPr id="73" name="文本框 72"/>
          <p:cNvSpPr txBox="1"/>
          <p:nvPr/>
        </p:nvSpPr>
        <p:spPr>
          <a:xfrm>
            <a:off x="6501097" y="2442623"/>
            <a:ext cx="1620957" cy="523220"/>
          </a:xfrm>
          <a:prstGeom prst="rect">
            <a:avLst/>
          </a:prstGeom>
          <a:noFill/>
        </p:spPr>
        <p:txBody>
          <a:bodyPr wrap="none" rtlCol="0">
            <a:spAutoFit/>
          </a:bodyPr>
          <a:lstStyle/>
          <a:p>
            <a:r>
              <a:rPr lang="zh-CN" altLang="en-US" sz="2800" dirty="0">
                <a:solidFill>
                  <a:srgbClr val="786449"/>
                </a:solidFill>
                <a:cs typeface="+mn-ea"/>
                <a:sym typeface="+mn-lt"/>
              </a:rPr>
              <a:t>成员分工</a:t>
            </a:r>
            <a:endParaRPr lang="zh-CN" altLang="en-US" sz="2800" dirty="0">
              <a:solidFill>
                <a:srgbClr val="FF0000"/>
              </a:solidFill>
              <a:cs typeface="+mn-ea"/>
              <a:sym typeface="+mn-lt"/>
            </a:endParaRPr>
          </a:p>
        </p:txBody>
      </p:sp>
      <p:sp>
        <p:nvSpPr>
          <p:cNvPr id="76" name="文本框 75"/>
          <p:cNvSpPr txBox="1"/>
          <p:nvPr/>
        </p:nvSpPr>
        <p:spPr>
          <a:xfrm>
            <a:off x="6501097" y="3614280"/>
            <a:ext cx="5251759" cy="523220"/>
          </a:xfrm>
          <a:prstGeom prst="rect">
            <a:avLst/>
          </a:prstGeom>
          <a:noFill/>
        </p:spPr>
        <p:txBody>
          <a:bodyPr wrap="none" rtlCol="0">
            <a:spAutoFit/>
          </a:bodyPr>
          <a:lstStyle/>
          <a:p>
            <a:r>
              <a:rPr lang="zh-CN" altLang="en-US" sz="2800" dirty="0">
                <a:solidFill>
                  <a:srgbClr val="786449"/>
                </a:solidFill>
                <a:cs typeface="+mn-ea"/>
                <a:sym typeface="+mn-lt"/>
              </a:rPr>
              <a:t>需求分析、设计思路与功能实现</a:t>
            </a:r>
            <a:endParaRPr lang="zh-CN" altLang="en-US" sz="2800" dirty="0">
              <a:solidFill>
                <a:srgbClr val="786449"/>
              </a:solidFill>
              <a:cs typeface="+mn-ea"/>
              <a:sym typeface="+mn-lt"/>
            </a:endParaRPr>
          </a:p>
        </p:txBody>
      </p:sp>
      <p:sp>
        <p:nvSpPr>
          <p:cNvPr id="79" name="文本框 78"/>
          <p:cNvSpPr txBox="1"/>
          <p:nvPr/>
        </p:nvSpPr>
        <p:spPr>
          <a:xfrm>
            <a:off x="6501097" y="4785938"/>
            <a:ext cx="1605280" cy="521970"/>
          </a:xfrm>
          <a:prstGeom prst="rect">
            <a:avLst/>
          </a:prstGeom>
          <a:noFill/>
        </p:spPr>
        <p:txBody>
          <a:bodyPr wrap="none" rtlCol="0">
            <a:spAutoFit/>
          </a:bodyPr>
          <a:lstStyle/>
          <a:p>
            <a:r>
              <a:rPr lang="zh-CN" altLang="en-US" sz="2800" dirty="0">
                <a:solidFill>
                  <a:srgbClr val="786449"/>
                </a:solidFill>
                <a:cs typeface="+mn-ea"/>
                <a:sym typeface="+mn-lt"/>
              </a:rPr>
              <a:t>部署测试</a:t>
            </a:r>
            <a:endParaRPr lang="zh-CN" altLang="en-US" sz="2800" dirty="0">
              <a:solidFill>
                <a:srgbClr val="786449"/>
              </a:solidFill>
              <a:cs typeface="+mn-ea"/>
              <a:sym typeface="+mn-lt"/>
            </a:endParaRPr>
          </a:p>
        </p:txBody>
      </p:sp>
      <p:grpSp>
        <p:nvGrpSpPr>
          <p:cNvPr id="88" name="组合 87"/>
          <p:cNvGrpSpPr/>
          <p:nvPr/>
        </p:nvGrpSpPr>
        <p:grpSpPr>
          <a:xfrm>
            <a:off x="5510037" y="1360311"/>
            <a:ext cx="802273" cy="4327222"/>
            <a:chOff x="6309727" y="1304263"/>
            <a:chExt cx="802273" cy="4327222"/>
          </a:xfrm>
        </p:grpSpPr>
        <p:sp>
          <p:nvSpPr>
            <p:cNvPr id="69" name="圆角矩形 68"/>
            <p:cNvSpPr/>
            <p:nvPr/>
          </p:nvSpPr>
          <p:spPr>
            <a:xfrm>
              <a:off x="6309727" y="1304263"/>
              <a:ext cx="802273" cy="802273"/>
            </a:xfrm>
            <a:prstGeom prst="roundRect">
              <a:avLst/>
            </a:prstGeom>
            <a:solidFill>
              <a:srgbClr val="8AA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72" name="圆角矩形 71"/>
            <p:cNvSpPr/>
            <p:nvPr/>
          </p:nvSpPr>
          <p:spPr>
            <a:xfrm>
              <a:off x="6309727" y="2461406"/>
              <a:ext cx="802273" cy="802273"/>
            </a:xfrm>
            <a:prstGeom prst="roundRect">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75" name="圆角矩形 74"/>
            <p:cNvSpPr/>
            <p:nvPr/>
          </p:nvSpPr>
          <p:spPr>
            <a:xfrm>
              <a:off x="6309727" y="3618549"/>
              <a:ext cx="802273" cy="802273"/>
            </a:xfrm>
            <a:prstGeom prst="roundRect">
              <a:avLst/>
            </a:prstGeom>
            <a:solidFill>
              <a:srgbClr val="DDC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78" name="圆角矩形 77"/>
            <p:cNvSpPr/>
            <p:nvPr/>
          </p:nvSpPr>
          <p:spPr>
            <a:xfrm>
              <a:off x="6309727" y="4775693"/>
              <a:ext cx="802273" cy="802273"/>
            </a:xfrm>
            <a:prstGeom prst="roundRect">
              <a:avLst/>
            </a:prstGeom>
            <a:solidFill>
              <a:srgbClr val="ED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81" name="圆角矩形 80"/>
            <p:cNvSpPr/>
            <p:nvPr/>
          </p:nvSpPr>
          <p:spPr>
            <a:xfrm>
              <a:off x="6430979" y="1388639"/>
              <a:ext cx="537736" cy="755809"/>
            </a:xfrm>
            <a:prstGeom prst="roundRect">
              <a:avLst/>
            </a:prstGeom>
          </p:spPr>
          <p:txBody>
            <a:bodyPr wrap="none">
              <a:spAutoFit/>
            </a:bodyPr>
            <a:lstStyle/>
            <a:p>
              <a:r>
                <a:rPr lang="en-US" altLang="zh-CN" sz="4000" dirty="0">
                  <a:solidFill>
                    <a:schemeClr val="bg1"/>
                  </a:solidFill>
                  <a:cs typeface="+mn-ea"/>
                  <a:sym typeface="+mn-lt"/>
                </a:rPr>
                <a:t>1</a:t>
              </a:r>
              <a:endParaRPr lang="zh-CN" altLang="en-US" sz="4000" dirty="0">
                <a:solidFill>
                  <a:schemeClr val="bg1"/>
                </a:solidFill>
                <a:cs typeface="+mn-ea"/>
                <a:sym typeface="+mn-lt"/>
              </a:endParaRPr>
            </a:p>
          </p:txBody>
        </p:sp>
        <p:sp>
          <p:nvSpPr>
            <p:cNvPr id="82" name="圆角矩形 81"/>
            <p:cNvSpPr/>
            <p:nvPr/>
          </p:nvSpPr>
          <p:spPr>
            <a:xfrm>
              <a:off x="6430979" y="2530393"/>
              <a:ext cx="537736" cy="755809"/>
            </a:xfrm>
            <a:prstGeom prst="roundRect">
              <a:avLst/>
            </a:prstGeom>
          </p:spPr>
          <p:txBody>
            <a:bodyPr wrap="none">
              <a:spAutoFit/>
            </a:bodyPr>
            <a:lstStyle/>
            <a:p>
              <a:r>
                <a:rPr lang="en-US" altLang="zh-CN" sz="4000" dirty="0">
                  <a:solidFill>
                    <a:schemeClr val="bg1"/>
                  </a:solidFill>
                  <a:cs typeface="+mn-ea"/>
                  <a:sym typeface="+mn-lt"/>
                </a:rPr>
                <a:t>2</a:t>
              </a:r>
              <a:endParaRPr lang="zh-CN" altLang="en-US" sz="4000" dirty="0">
                <a:solidFill>
                  <a:schemeClr val="bg1"/>
                </a:solidFill>
                <a:cs typeface="+mn-ea"/>
                <a:sym typeface="+mn-lt"/>
              </a:endParaRPr>
            </a:p>
          </p:txBody>
        </p:sp>
        <p:sp>
          <p:nvSpPr>
            <p:cNvPr id="83" name="圆角矩形 82"/>
            <p:cNvSpPr/>
            <p:nvPr/>
          </p:nvSpPr>
          <p:spPr>
            <a:xfrm>
              <a:off x="6430979" y="3748684"/>
              <a:ext cx="559769" cy="761405"/>
            </a:xfrm>
            <a:prstGeom prst="roundRect">
              <a:avLst/>
            </a:prstGeom>
          </p:spPr>
          <p:txBody>
            <a:bodyPr wrap="square">
              <a:spAutoFit/>
            </a:bodyPr>
            <a:lstStyle/>
            <a:p>
              <a:r>
                <a:rPr lang="en-US" altLang="zh-CN" sz="4000" dirty="0">
                  <a:solidFill>
                    <a:schemeClr val="bg1"/>
                  </a:solidFill>
                  <a:cs typeface="+mn-ea"/>
                  <a:sym typeface="+mn-lt"/>
                </a:rPr>
                <a:t>3</a:t>
              </a:r>
              <a:endParaRPr lang="zh-CN" altLang="en-US" sz="4000" dirty="0">
                <a:solidFill>
                  <a:schemeClr val="bg1"/>
                </a:solidFill>
                <a:cs typeface="+mn-ea"/>
                <a:sym typeface="+mn-lt"/>
              </a:endParaRPr>
            </a:p>
          </p:txBody>
        </p:sp>
        <p:sp>
          <p:nvSpPr>
            <p:cNvPr id="84" name="圆角矩形 83"/>
            <p:cNvSpPr/>
            <p:nvPr/>
          </p:nvSpPr>
          <p:spPr>
            <a:xfrm>
              <a:off x="6430979" y="4870080"/>
              <a:ext cx="559769" cy="761405"/>
            </a:xfrm>
            <a:prstGeom prst="roundRect">
              <a:avLst/>
            </a:prstGeom>
          </p:spPr>
          <p:txBody>
            <a:bodyPr wrap="square">
              <a:spAutoFit/>
            </a:bodyPr>
            <a:lstStyle/>
            <a:p>
              <a:r>
                <a:rPr lang="en-US" altLang="zh-CN" sz="4000" dirty="0">
                  <a:solidFill>
                    <a:schemeClr val="bg1"/>
                  </a:solidFill>
                  <a:cs typeface="+mn-ea"/>
                  <a:sym typeface="+mn-lt"/>
                </a:rPr>
                <a:t>4</a:t>
              </a:r>
              <a:endParaRPr lang="zh-CN" altLang="en-US" sz="4000" dirty="0">
                <a:solidFill>
                  <a:schemeClr val="bg1"/>
                </a:solidFill>
                <a:cs typeface="+mn-ea"/>
                <a:sym typeface="+mn-lt"/>
              </a:endParaRPr>
            </a:p>
          </p:txBody>
        </p:sp>
      </p:grpSp>
      <p:sp>
        <p:nvSpPr>
          <p:cNvPr id="67" name="文本框 66"/>
          <p:cNvSpPr txBox="1"/>
          <p:nvPr/>
        </p:nvSpPr>
        <p:spPr>
          <a:xfrm>
            <a:off x="2641129" y="2551576"/>
            <a:ext cx="1877437" cy="1107996"/>
          </a:xfrm>
          <a:prstGeom prst="rect">
            <a:avLst/>
          </a:prstGeom>
          <a:noFill/>
        </p:spPr>
        <p:txBody>
          <a:bodyPr wrap="none" rtlCol="0">
            <a:spAutoFit/>
          </a:bodyPr>
          <a:lstStyle/>
          <a:p>
            <a:r>
              <a:rPr lang="zh-CN" altLang="en-US" sz="6600" dirty="0">
                <a:solidFill>
                  <a:srgbClr val="7B664B"/>
                </a:solidFill>
                <a:cs typeface="+mn-ea"/>
                <a:sym typeface="+mn-lt"/>
              </a:rPr>
              <a:t>目录</a:t>
            </a:r>
            <a:endParaRPr lang="zh-CN" altLang="en-US" sz="6000" dirty="0">
              <a:solidFill>
                <a:srgbClr val="7B664B"/>
              </a:solidFill>
              <a:cs typeface="+mn-ea"/>
              <a:sym typeface="+mn-lt"/>
            </a:endParaRPr>
          </a:p>
        </p:txBody>
      </p:sp>
      <p:sp>
        <p:nvSpPr>
          <p:cNvPr id="68" name="矩形 67"/>
          <p:cNvSpPr/>
          <p:nvPr/>
        </p:nvSpPr>
        <p:spPr>
          <a:xfrm>
            <a:off x="2332538" y="3645058"/>
            <a:ext cx="2494619" cy="461665"/>
          </a:xfrm>
          <a:prstGeom prst="rect">
            <a:avLst/>
          </a:prstGeom>
        </p:spPr>
        <p:txBody>
          <a:bodyPr wrap="square">
            <a:spAutoFit/>
          </a:bodyPr>
          <a:lstStyle/>
          <a:p>
            <a:pPr algn="dist"/>
            <a:r>
              <a:rPr lang="zh-CN" altLang="en-US" sz="2400" dirty="0">
                <a:solidFill>
                  <a:srgbClr val="7B664B"/>
                </a:solidFill>
                <a:cs typeface="+mn-ea"/>
                <a:sym typeface="+mn-lt"/>
              </a:rPr>
              <a:t>工作总结汇报</a:t>
            </a:r>
            <a:endParaRPr lang="zh-CN" altLang="en-US" sz="2400" dirty="0">
              <a:solidFill>
                <a:srgbClr val="7B664B"/>
              </a:solidFill>
              <a:cs typeface="+mn-ea"/>
              <a:sym typeface="+mn-lt"/>
            </a:endParaRPr>
          </a:p>
        </p:txBody>
      </p:sp>
      <p:sp>
        <p:nvSpPr>
          <p:cNvPr id="85" name="矩形: 圆角 84"/>
          <p:cNvSpPr/>
          <p:nvPr/>
        </p:nvSpPr>
        <p:spPr>
          <a:xfrm>
            <a:off x="3222625" y="4327742"/>
            <a:ext cx="720725" cy="81319"/>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736133" y="731191"/>
            <a:ext cx="2418080" cy="1006169"/>
            <a:chOff x="-1555117" y="641873"/>
            <a:chExt cx="2418080" cy="1006169"/>
          </a:xfrm>
        </p:grpSpPr>
        <p:sp>
          <p:nvSpPr>
            <p:cNvPr id="34" name="文本框 33"/>
            <p:cNvSpPr txBox="1"/>
            <p:nvPr/>
          </p:nvSpPr>
          <p:spPr>
            <a:xfrm>
              <a:off x="-1555117" y="641873"/>
              <a:ext cx="2418080" cy="768350"/>
            </a:xfrm>
            <a:prstGeom prst="rect">
              <a:avLst/>
            </a:prstGeom>
            <a:noFill/>
          </p:spPr>
          <p:txBody>
            <a:bodyPr wrap="none" rtlCol="0">
              <a:spAutoFit/>
            </a:bodyPr>
            <a:lstStyle/>
            <a:p>
              <a:r>
                <a:rPr lang="zh-CN" altLang="en-US" sz="4400" dirty="0">
                  <a:solidFill>
                    <a:srgbClr val="786449"/>
                  </a:solidFill>
                  <a:cs typeface="+mn-ea"/>
                  <a:sym typeface="+mn-lt"/>
                </a:rPr>
                <a:t>功能实现</a:t>
              </a:r>
              <a:endParaRPr lang="zh-CN" altLang="en-US" sz="4400" dirty="0">
                <a:solidFill>
                  <a:srgbClr val="786449"/>
                </a:solidFill>
                <a:cs typeface="+mn-ea"/>
                <a:sym typeface="+mn-lt"/>
              </a:endParaRPr>
            </a:p>
          </p:txBody>
        </p:sp>
        <p:sp>
          <p:nvSpPr>
            <p:cNvPr id="36" name="矩形: 圆角 35"/>
            <p:cNvSpPr/>
            <p:nvPr/>
          </p:nvSpPr>
          <p:spPr>
            <a:xfrm>
              <a:off x="-1444890" y="1563261"/>
              <a:ext cx="1402080" cy="84781"/>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1" descr="截屏2021-07-07 下午9.20.02"/>
          <p:cNvPicPr>
            <a:picLocks noChangeAspect="1"/>
          </p:cNvPicPr>
          <p:nvPr/>
        </p:nvPicPr>
        <p:blipFill>
          <a:blip r:embed="rId1"/>
          <a:stretch>
            <a:fillRect/>
          </a:stretch>
        </p:blipFill>
        <p:spPr>
          <a:xfrm>
            <a:off x="3669665" y="0"/>
            <a:ext cx="4520565" cy="3542665"/>
          </a:xfrm>
          <a:prstGeom prst="rect">
            <a:avLst/>
          </a:prstGeom>
        </p:spPr>
      </p:pic>
      <p:sp>
        <p:nvSpPr>
          <p:cNvPr id="3" name="文本框 2"/>
          <p:cNvSpPr txBox="1"/>
          <p:nvPr/>
        </p:nvSpPr>
        <p:spPr>
          <a:xfrm>
            <a:off x="641985" y="2878455"/>
            <a:ext cx="3027680" cy="521970"/>
          </a:xfrm>
          <a:prstGeom prst="rect">
            <a:avLst/>
          </a:prstGeom>
          <a:noFill/>
        </p:spPr>
        <p:txBody>
          <a:bodyPr wrap="none" rtlCol="0">
            <a:spAutoFit/>
          </a:bodyPr>
          <a:p>
            <a:pPr algn="l"/>
            <a:r>
              <a:rPr lang="zh-CN" altLang="en-US" sz="2800" dirty="0">
                <a:solidFill>
                  <a:srgbClr val="786449"/>
                </a:solidFill>
                <a:cs typeface="+mn-ea"/>
                <a:sym typeface="+mn-lt"/>
              </a:rPr>
              <a:t>游戏主程序的设计</a:t>
            </a:r>
            <a:endParaRPr lang="zh-CN" altLang="en-US" sz="2800" dirty="0">
              <a:solidFill>
                <a:srgbClr val="786449"/>
              </a:solidFill>
              <a:cs typeface="+mn-ea"/>
              <a:sym typeface="+mn-lt"/>
            </a:endParaRPr>
          </a:p>
        </p:txBody>
      </p:sp>
      <p:pic>
        <p:nvPicPr>
          <p:cNvPr id="4" name="图片 3" descr="截屏2021-07-07 下午9.22.30"/>
          <p:cNvPicPr>
            <a:picLocks noChangeAspect="1"/>
          </p:cNvPicPr>
          <p:nvPr/>
        </p:nvPicPr>
        <p:blipFill>
          <a:blip r:embed="rId2"/>
          <a:stretch>
            <a:fillRect/>
          </a:stretch>
        </p:blipFill>
        <p:spPr>
          <a:xfrm>
            <a:off x="1809115" y="3658235"/>
            <a:ext cx="8241030" cy="31997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91060" y="2025753"/>
            <a:ext cx="1409880" cy="1409880"/>
            <a:chOff x="5527949" y="1826778"/>
            <a:chExt cx="1136102" cy="1136102"/>
          </a:xfrm>
        </p:grpSpPr>
        <p:sp>
          <p:nvSpPr>
            <p:cNvPr id="2" name="圆角矩形 1"/>
            <p:cNvSpPr/>
            <p:nvPr/>
          </p:nvSpPr>
          <p:spPr>
            <a:xfrm>
              <a:off x="5527949" y="1826778"/>
              <a:ext cx="1136102" cy="1136102"/>
            </a:xfrm>
            <a:prstGeom prst="roundRect">
              <a:avLst/>
            </a:prstGeom>
            <a:solidFill>
              <a:srgbClr val="ED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5" name="圆角矩形 4"/>
            <p:cNvSpPr/>
            <p:nvPr/>
          </p:nvSpPr>
          <p:spPr>
            <a:xfrm>
              <a:off x="5710435" y="2140989"/>
              <a:ext cx="740271" cy="685988"/>
            </a:xfrm>
            <a:prstGeom prst="roundRect">
              <a:avLst/>
            </a:prstGeom>
          </p:spPr>
          <p:txBody>
            <a:bodyPr wrap="none">
              <a:spAutoFit/>
            </a:bodyPr>
            <a:lstStyle/>
            <a:p>
              <a:r>
                <a:rPr lang="en-US" altLang="zh-CN" sz="4400" dirty="0">
                  <a:solidFill>
                    <a:schemeClr val="bg1"/>
                  </a:solidFill>
                  <a:cs typeface="+mn-ea"/>
                  <a:sym typeface="+mn-lt"/>
                </a:rPr>
                <a:t>04</a:t>
              </a:r>
              <a:endParaRPr lang="zh-CN" altLang="en-US" sz="4400" dirty="0">
                <a:solidFill>
                  <a:schemeClr val="bg1"/>
                </a:solidFill>
                <a:cs typeface="+mn-ea"/>
                <a:sym typeface="+mn-lt"/>
              </a:endParaRPr>
            </a:p>
          </p:txBody>
        </p:sp>
      </p:grpSp>
      <p:sp>
        <p:nvSpPr>
          <p:cNvPr id="13" name="文本框 12"/>
          <p:cNvSpPr txBox="1"/>
          <p:nvPr/>
        </p:nvSpPr>
        <p:spPr>
          <a:xfrm>
            <a:off x="4310896" y="3780567"/>
            <a:ext cx="684803" cy="769441"/>
          </a:xfrm>
          <a:prstGeom prst="rect">
            <a:avLst/>
          </a:prstGeom>
          <a:noFill/>
        </p:spPr>
        <p:txBody>
          <a:bodyPr wrap="none" rtlCol="0">
            <a:spAutoFit/>
          </a:bodyPr>
          <a:lstStyle/>
          <a:p>
            <a:r>
              <a:rPr lang="en-US" altLang="zh-CN" sz="4400" dirty="0">
                <a:solidFill>
                  <a:srgbClr val="786449"/>
                </a:solidFill>
                <a:cs typeface="+mn-ea"/>
                <a:sym typeface="+mn-lt"/>
              </a:rPr>
              <a:t>   </a:t>
            </a:r>
            <a:endParaRPr lang="zh-CN" altLang="en-US" sz="4400" dirty="0">
              <a:solidFill>
                <a:srgbClr val="786449"/>
              </a:solidFill>
              <a:cs typeface="+mn-ea"/>
              <a:sym typeface="+mn-lt"/>
            </a:endParaRPr>
          </a:p>
        </p:txBody>
      </p:sp>
      <p:sp>
        <p:nvSpPr>
          <p:cNvPr id="7" name="文本框 6"/>
          <p:cNvSpPr txBox="1"/>
          <p:nvPr/>
        </p:nvSpPr>
        <p:spPr>
          <a:xfrm>
            <a:off x="4379184" y="3816793"/>
            <a:ext cx="3108543" cy="1446550"/>
          </a:xfrm>
          <a:prstGeom prst="rect">
            <a:avLst/>
          </a:prstGeom>
          <a:noFill/>
        </p:spPr>
        <p:txBody>
          <a:bodyPr wrap="none" rtlCol="0">
            <a:spAutoFit/>
          </a:bodyPr>
          <a:lstStyle/>
          <a:p>
            <a:r>
              <a:rPr lang="en-US" altLang="zh-CN" sz="4400" dirty="0">
                <a:solidFill>
                  <a:srgbClr val="786449"/>
                </a:solidFill>
                <a:cs typeface="+mn-ea"/>
                <a:sym typeface="+mn-lt"/>
              </a:rPr>
              <a:t>    </a:t>
            </a:r>
            <a:r>
              <a:rPr lang="zh-CN" altLang="en-US" sz="4400" dirty="0">
                <a:solidFill>
                  <a:srgbClr val="786449"/>
                </a:solidFill>
                <a:cs typeface="+mn-ea"/>
                <a:sym typeface="+mn-lt"/>
              </a:rPr>
              <a:t>部署测试</a:t>
            </a:r>
            <a:endParaRPr lang="zh-CN" altLang="en-US" sz="4400" dirty="0">
              <a:solidFill>
                <a:srgbClr val="786449"/>
              </a:solidFill>
              <a:cs typeface="+mn-ea"/>
              <a:sym typeface="+mn-lt"/>
            </a:endParaRPr>
          </a:p>
          <a:p>
            <a:endParaRPr lang="zh-CN" altLang="en-US" sz="4400" dirty="0">
              <a:solidFill>
                <a:srgbClr val="786449"/>
              </a:solidFill>
              <a:cs typeface="+mn-ea"/>
              <a:sym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06587" y="2172605"/>
            <a:ext cx="2926080" cy="922020"/>
          </a:xfrm>
          <a:prstGeom prst="rect">
            <a:avLst/>
          </a:prstGeom>
          <a:noFill/>
        </p:spPr>
        <p:txBody>
          <a:bodyPr wrap="none" rtlCol="0">
            <a:spAutoFit/>
          </a:bodyPr>
          <a:lstStyle/>
          <a:p>
            <a:r>
              <a:rPr lang="zh-CN" altLang="en-US" sz="5400" dirty="0">
                <a:solidFill>
                  <a:srgbClr val="7B664B"/>
                </a:solidFill>
                <a:cs typeface="+mn-ea"/>
                <a:sym typeface="+mn-lt"/>
              </a:rPr>
              <a:t>感谢大家</a:t>
            </a:r>
            <a:endParaRPr lang="zh-CN" altLang="en-US" sz="5400" dirty="0">
              <a:solidFill>
                <a:srgbClr val="7B664B"/>
              </a:solidFill>
              <a:cs typeface="+mn-ea"/>
              <a:sym typeface="+mn-lt"/>
            </a:endParaRPr>
          </a:p>
        </p:txBody>
      </p:sp>
      <p:sp>
        <p:nvSpPr>
          <p:cNvPr id="13" name="矩形: 圆角 12"/>
          <p:cNvSpPr/>
          <p:nvPr/>
        </p:nvSpPr>
        <p:spPr>
          <a:xfrm>
            <a:off x="5298440" y="4393565"/>
            <a:ext cx="1594485" cy="494030"/>
          </a:xfrm>
          <a:prstGeom prst="trapezoid">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Group 2</a:t>
            </a:r>
            <a:endParaRPr lang="en-US" altLang="zh-CN" sz="2400" dirty="0">
              <a:cs typeface="+mn-ea"/>
              <a:sym typeface="+mn-lt"/>
            </a:endParaRPr>
          </a:p>
        </p:txBody>
      </p:sp>
      <p:sp>
        <p:nvSpPr>
          <p:cNvPr id="3" name="文本框 2"/>
          <p:cNvSpPr txBox="1"/>
          <p:nvPr/>
        </p:nvSpPr>
        <p:spPr>
          <a:xfrm>
            <a:off x="4796787" y="5074920"/>
            <a:ext cx="2598420" cy="645160"/>
          </a:xfrm>
          <a:prstGeom prst="rect">
            <a:avLst/>
          </a:prstGeom>
          <a:noFill/>
        </p:spPr>
        <p:txBody>
          <a:bodyPr wrap="none" rtlCol="0">
            <a:spAutoFit/>
          </a:bodyPr>
          <a:lstStyle/>
          <a:p>
            <a:pPr algn="l"/>
            <a:r>
              <a:rPr lang="en-US" altLang="zh-CN" b="1" dirty="0">
                <a:latin typeface="沧澜楷体" charset="-122"/>
                <a:ea typeface="沧澜楷体" charset="-122"/>
                <a:cs typeface="沧澜楷体" charset="-122"/>
                <a:sym typeface="+mn-ea"/>
              </a:rPr>
              <a:t> </a:t>
            </a:r>
            <a:r>
              <a:rPr lang="zh-CN" altLang="en-US" b="1" dirty="0">
                <a:latin typeface="沧澜楷体" charset="-122"/>
                <a:ea typeface="沧澜楷体" charset="-122"/>
                <a:cs typeface="沧澜楷体" charset="-122"/>
                <a:sym typeface="+mn-ea"/>
              </a:rPr>
              <a:t>史绍康 王晨竹 陈柄璋</a:t>
            </a:r>
            <a:endParaRPr lang="zh-CN" altLang="en-US" b="1" dirty="0">
              <a:solidFill>
                <a:schemeClr val="tx1"/>
              </a:solidFill>
              <a:latin typeface="沧澜楷体" charset="-122"/>
              <a:ea typeface="沧澜楷体" charset="-122"/>
              <a:cs typeface="沧澜楷体" charset="-122"/>
              <a:sym typeface="+mn-ea"/>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91060" y="2011239"/>
            <a:ext cx="1409880" cy="1409880"/>
            <a:chOff x="5527949" y="1826778"/>
            <a:chExt cx="1136102" cy="1136102"/>
          </a:xfrm>
        </p:grpSpPr>
        <p:sp>
          <p:nvSpPr>
            <p:cNvPr id="2" name="圆角矩形 1"/>
            <p:cNvSpPr/>
            <p:nvPr/>
          </p:nvSpPr>
          <p:spPr>
            <a:xfrm>
              <a:off x="5527949" y="1826778"/>
              <a:ext cx="1136102" cy="1136102"/>
            </a:xfrm>
            <a:prstGeom prst="roundRect">
              <a:avLst/>
            </a:prstGeom>
            <a:solidFill>
              <a:srgbClr val="8AA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5" name="圆角矩形 4"/>
            <p:cNvSpPr/>
            <p:nvPr/>
          </p:nvSpPr>
          <p:spPr>
            <a:xfrm>
              <a:off x="5710435" y="2140989"/>
              <a:ext cx="740271" cy="685988"/>
            </a:xfrm>
            <a:prstGeom prst="roundRect">
              <a:avLst/>
            </a:prstGeom>
          </p:spPr>
          <p:txBody>
            <a:bodyPr wrap="none">
              <a:spAutoFit/>
            </a:bodyPr>
            <a:lstStyle/>
            <a:p>
              <a:r>
                <a:rPr lang="en-US" altLang="zh-CN" sz="4400" dirty="0">
                  <a:solidFill>
                    <a:schemeClr val="bg1"/>
                  </a:solidFill>
                  <a:cs typeface="+mn-ea"/>
                  <a:sym typeface="+mn-lt"/>
                </a:rPr>
                <a:t>01</a:t>
              </a:r>
              <a:endParaRPr lang="zh-CN" altLang="en-US" sz="4400" dirty="0">
                <a:solidFill>
                  <a:schemeClr val="bg1"/>
                </a:solidFill>
                <a:cs typeface="+mn-ea"/>
                <a:sym typeface="+mn-lt"/>
              </a:endParaRPr>
            </a:p>
          </p:txBody>
        </p:sp>
      </p:grpSp>
      <p:sp>
        <p:nvSpPr>
          <p:cNvPr id="13" name="文本框 12"/>
          <p:cNvSpPr txBox="1"/>
          <p:nvPr/>
        </p:nvSpPr>
        <p:spPr>
          <a:xfrm>
            <a:off x="4956056" y="3757163"/>
            <a:ext cx="2418080" cy="768350"/>
          </a:xfrm>
          <a:prstGeom prst="rect">
            <a:avLst/>
          </a:prstGeom>
          <a:noFill/>
        </p:spPr>
        <p:txBody>
          <a:bodyPr wrap="none" rtlCol="0">
            <a:spAutoFit/>
          </a:bodyPr>
          <a:lstStyle/>
          <a:p>
            <a:r>
              <a:rPr lang="zh-CN" altLang="en-US" sz="4400" dirty="0">
                <a:solidFill>
                  <a:srgbClr val="786449"/>
                </a:solidFill>
                <a:cs typeface="+mn-ea"/>
                <a:sym typeface="+mn-lt"/>
              </a:rPr>
              <a:t>问题定义</a:t>
            </a:r>
            <a:endParaRPr lang="zh-CN" altLang="en-US" sz="4400" dirty="0">
              <a:solidFill>
                <a:srgbClr val="786449"/>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750423" y="4263753"/>
            <a:ext cx="4380577" cy="1879571"/>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6334869" y="2700836"/>
            <a:ext cx="5211683" cy="565604"/>
          </a:xfrm>
          <a:prstGeom prst="rect">
            <a:avLst/>
          </a:prstGeom>
          <a:noFill/>
        </p:spPr>
        <p:txBody>
          <a:bodyPr wrap="none" rtlCol="0">
            <a:spAutoFit/>
          </a:bodyPr>
          <a:lstStyle/>
          <a:p>
            <a:pPr>
              <a:lnSpc>
                <a:spcPct val="120000"/>
              </a:lnSpc>
            </a:pPr>
            <a:r>
              <a:rPr lang="zh-CN" altLang="en-US" sz="2800" dirty="0">
                <a:solidFill>
                  <a:srgbClr val="786449"/>
                </a:solidFill>
                <a:cs typeface="+mn-ea"/>
                <a:sym typeface="+mn-lt"/>
              </a:rPr>
              <a:t>一款不同于传统射击游戏的雷电</a:t>
            </a:r>
            <a:endParaRPr lang="zh-CN" altLang="en-US" sz="2800" dirty="0">
              <a:solidFill>
                <a:srgbClr val="786449"/>
              </a:solidFill>
              <a:cs typeface="+mn-ea"/>
              <a:sym typeface="+mn-lt"/>
            </a:endParaRPr>
          </a:p>
        </p:txBody>
      </p:sp>
      <p:sp>
        <p:nvSpPr>
          <p:cNvPr id="19" name="文本框 18"/>
          <p:cNvSpPr txBox="1"/>
          <p:nvPr/>
        </p:nvSpPr>
        <p:spPr>
          <a:xfrm>
            <a:off x="1076325" y="5105219"/>
            <a:ext cx="4640438" cy="565604"/>
          </a:xfrm>
          <a:prstGeom prst="rect">
            <a:avLst/>
          </a:prstGeom>
          <a:noFill/>
        </p:spPr>
        <p:txBody>
          <a:bodyPr wrap="none" rtlCol="0">
            <a:spAutoFit/>
          </a:bodyPr>
          <a:lstStyle/>
          <a:p>
            <a:pPr>
              <a:lnSpc>
                <a:spcPct val="120000"/>
              </a:lnSpc>
            </a:pPr>
            <a:r>
              <a:rPr lang="zh-CN" altLang="en-US" sz="2800" dirty="0">
                <a:solidFill>
                  <a:srgbClr val="786449"/>
                </a:solidFill>
                <a:cs typeface="+mn-ea"/>
                <a:sym typeface="+mn-lt"/>
              </a:rPr>
              <a:t>一次基于</a:t>
            </a:r>
            <a:r>
              <a:rPr lang="en-US" altLang="zh-CN" sz="2800" dirty="0">
                <a:solidFill>
                  <a:srgbClr val="786449"/>
                </a:solidFill>
                <a:cs typeface="+mn-ea"/>
                <a:sym typeface="+mn-lt"/>
              </a:rPr>
              <a:t>python</a:t>
            </a:r>
            <a:r>
              <a:rPr lang="zh-CN" altLang="en-US" sz="2800" dirty="0">
                <a:solidFill>
                  <a:srgbClr val="786449"/>
                </a:solidFill>
                <a:cs typeface="+mn-ea"/>
                <a:sym typeface="+mn-lt"/>
              </a:rPr>
              <a:t>的程序设计</a:t>
            </a:r>
            <a:endParaRPr lang="zh-CN" altLang="en-US" sz="2800" dirty="0">
              <a:solidFill>
                <a:srgbClr val="786449"/>
              </a:solidFill>
              <a:cs typeface="+mn-ea"/>
              <a:sym typeface="+mn-lt"/>
            </a:endParaRPr>
          </a:p>
        </p:txBody>
      </p:sp>
      <p:sp>
        <p:nvSpPr>
          <p:cNvPr id="2" name="矩形 1"/>
          <p:cNvSpPr/>
          <p:nvPr/>
        </p:nvSpPr>
        <p:spPr>
          <a:xfrm>
            <a:off x="6751320" y="4265295"/>
            <a:ext cx="4477385" cy="1878330"/>
          </a:xfrm>
          <a:prstGeom prst="rect">
            <a:avLst/>
          </a:prstGeom>
          <a:solidFill>
            <a:srgbClr val="DDC5B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nvGrpSpPr>
          <p:cNvPr id="21" name="组合 20"/>
          <p:cNvGrpSpPr/>
          <p:nvPr/>
        </p:nvGrpSpPr>
        <p:grpSpPr>
          <a:xfrm>
            <a:off x="1076325" y="783779"/>
            <a:ext cx="2441694" cy="901606"/>
            <a:chOff x="1366252" y="1244541"/>
            <a:chExt cx="2441694" cy="901606"/>
          </a:xfrm>
        </p:grpSpPr>
        <p:sp>
          <p:nvSpPr>
            <p:cNvPr id="22" name="文本框 21"/>
            <p:cNvSpPr txBox="1"/>
            <p:nvPr/>
          </p:nvSpPr>
          <p:spPr>
            <a:xfrm>
              <a:off x="1366252" y="1244541"/>
              <a:ext cx="2441694" cy="769441"/>
            </a:xfrm>
            <a:prstGeom prst="rect">
              <a:avLst/>
            </a:prstGeom>
            <a:noFill/>
          </p:spPr>
          <p:txBody>
            <a:bodyPr wrap="none" rtlCol="0">
              <a:spAutoFit/>
            </a:bodyPr>
            <a:lstStyle/>
            <a:p>
              <a:r>
                <a:rPr lang="zh-CN" altLang="en-US" sz="4400" dirty="0">
                  <a:solidFill>
                    <a:srgbClr val="786449"/>
                  </a:solidFill>
                  <a:cs typeface="+mn-ea"/>
                  <a:sym typeface="+mn-lt"/>
                </a:rPr>
                <a:t>问题定义</a:t>
              </a:r>
              <a:endParaRPr lang="zh-CN" altLang="en-US" sz="4400" dirty="0">
                <a:solidFill>
                  <a:srgbClr val="786449"/>
                </a:solidFill>
                <a:cs typeface="+mn-ea"/>
                <a:sym typeface="+mn-lt"/>
              </a:endParaRPr>
            </a:p>
          </p:txBody>
        </p:sp>
        <p:sp>
          <p:nvSpPr>
            <p:cNvPr id="23" name="矩形: 圆角 22"/>
            <p:cNvSpPr/>
            <p:nvPr/>
          </p:nvSpPr>
          <p:spPr>
            <a:xfrm>
              <a:off x="1477853" y="2037082"/>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455" y="2047255"/>
            <a:ext cx="4235308" cy="22164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08287" y="2680521"/>
            <a:ext cx="5687713" cy="2641877"/>
          </a:xfrm>
          <a:prstGeom prst="rect">
            <a:avLst/>
          </a:prstGeom>
          <a:noFill/>
        </p:spPr>
        <p:txBody>
          <a:bodyPr wrap="square" rtlCol="0">
            <a:spAutoFit/>
          </a:bodyPr>
          <a:lstStyle/>
          <a:p>
            <a:pPr>
              <a:lnSpc>
                <a:spcPts val="2000"/>
              </a:lnSpc>
            </a:pPr>
            <a:r>
              <a:rPr lang="en-US" altLang="zh-CN" sz="1600" dirty="0"/>
              <a:t>1· </a:t>
            </a:r>
            <a:r>
              <a:rPr lang="zh-CN" altLang="en-US" sz="1600" dirty="0"/>
              <a:t>设计一款类似街机游戏“雷电”的射击游戏，再融入化学学科 知识，形成我们构思新游戏的框架</a:t>
            </a:r>
            <a:r>
              <a:rPr lang="en-US" altLang="zh-CN" sz="1600" dirty="0"/>
              <a:t>——cation hazard</a:t>
            </a:r>
            <a:r>
              <a:rPr lang="zh-CN" altLang="en-US" sz="1600" dirty="0"/>
              <a:t>。</a:t>
            </a:r>
            <a:endParaRPr lang="en-US" altLang="zh-CN" sz="1600" dirty="0"/>
          </a:p>
          <a:p>
            <a:pPr>
              <a:lnSpc>
                <a:spcPts val="2000"/>
              </a:lnSpc>
            </a:pPr>
            <a:br>
              <a:rPr lang="en-US" altLang="zh-CN" sz="1600" dirty="0"/>
            </a:br>
            <a:r>
              <a:rPr lang="en-US" altLang="zh-CN" sz="1600" dirty="0"/>
              <a:t>2· </a:t>
            </a:r>
            <a:r>
              <a:rPr lang="zh-CN" altLang="en-US" sz="1600" dirty="0"/>
              <a:t>我们的游戏包含</a:t>
            </a:r>
            <a:r>
              <a:rPr lang="en-US" altLang="zh-CN" sz="1600" dirty="0"/>
              <a:t>:</a:t>
            </a:r>
            <a:r>
              <a:rPr lang="zh-CN" altLang="en-US" sz="1600" dirty="0"/>
              <a:t>射击界面主程序、存储类、商店功能和 跳转、音乐等功能，为实现上述功能，我们利用</a:t>
            </a:r>
            <a:r>
              <a:rPr lang="en-US" altLang="zh-CN" sz="1600" dirty="0"/>
              <a:t>python</a:t>
            </a:r>
            <a:r>
              <a:rPr lang="zh-CN" altLang="en-US" sz="1600" dirty="0"/>
              <a:t>中</a:t>
            </a:r>
            <a:r>
              <a:rPr lang="en-US" altLang="zh-CN" sz="1600" dirty="0" err="1"/>
              <a:t>pygame</a:t>
            </a:r>
            <a:r>
              <a:rPr lang="en-US" altLang="zh-CN" sz="1600" dirty="0"/>
              <a:t> </a:t>
            </a:r>
            <a:r>
              <a:rPr lang="zh-CN" altLang="en-US" sz="1600" dirty="0"/>
              <a:t>、 </a:t>
            </a:r>
            <a:r>
              <a:rPr lang="en-US" altLang="zh-CN" sz="1600" dirty="0" err="1"/>
              <a:t>openpyxl</a:t>
            </a:r>
            <a:r>
              <a:rPr lang="en-US" altLang="zh-CN" sz="1600" dirty="0"/>
              <a:t> </a:t>
            </a:r>
            <a:r>
              <a:rPr lang="zh-CN" altLang="en-US" sz="1600" dirty="0"/>
              <a:t>等库进行编程。</a:t>
            </a:r>
            <a:endParaRPr lang="en-US" altLang="zh-CN" sz="1600" dirty="0"/>
          </a:p>
          <a:p>
            <a:pPr>
              <a:lnSpc>
                <a:spcPts val="2000"/>
              </a:lnSpc>
            </a:pPr>
            <a:br>
              <a:rPr lang="zh-CN" altLang="en-US" sz="1600" dirty="0"/>
            </a:br>
            <a:r>
              <a:rPr lang="en-US" altLang="zh-CN" sz="1600" dirty="0"/>
              <a:t>3· </a:t>
            </a:r>
            <a:r>
              <a:rPr lang="zh-CN" altLang="en-US" sz="1600" dirty="0"/>
              <a:t>目前我们已经实现了主程序、存储、商店、音乐与跳转的 功能运转，具体展示将在报告最后的</a:t>
            </a:r>
            <a:r>
              <a:rPr lang="en-US" altLang="zh-CN" sz="1600" dirty="0"/>
              <a:t>text</a:t>
            </a:r>
            <a:r>
              <a:rPr lang="zh-CN" altLang="en-US" sz="1600" dirty="0"/>
              <a:t>部分展示。</a:t>
            </a:r>
            <a:br>
              <a:rPr lang="zh-CN" altLang="en-US" sz="1600" dirty="0"/>
            </a:br>
            <a:endParaRPr lang="zh-CN" altLang="en-US" sz="1600" dirty="0">
              <a:solidFill>
                <a:schemeClr val="tx1">
                  <a:lumMod val="85000"/>
                  <a:lumOff val="15000"/>
                </a:schemeClr>
              </a:solidFill>
              <a:cs typeface="+mn-ea"/>
              <a:sym typeface="+mn-lt"/>
            </a:endParaRPr>
          </a:p>
        </p:txBody>
      </p:sp>
      <p:grpSp>
        <p:nvGrpSpPr>
          <p:cNvPr id="12" name="组合 11"/>
          <p:cNvGrpSpPr/>
          <p:nvPr/>
        </p:nvGrpSpPr>
        <p:grpSpPr>
          <a:xfrm>
            <a:off x="441493" y="1465063"/>
            <a:ext cx="5262979" cy="878506"/>
            <a:chOff x="-1555117" y="641873"/>
            <a:chExt cx="5262979" cy="878506"/>
          </a:xfrm>
        </p:grpSpPr>
        <p:sp>
          <p:nvSpPr>
            <p:cNvPr id="22" name="文本框 21"/>
            <p:cNvSpPr txBox="1"/>
            <p:nvPr/>
          </p:nvSpPr>
          <p:spPr>
            <a:xfrm>
              <a:off x="-1555117" y="641873"/>
              <a:ext cx="5262979" cy="769441"/>
            </a:xfrm>
            <a:prstGeom prst="rect">
              <a:avLst/>
            </a:prstGeom>
            <a:noFill/>
          </p:spPr>
          <p:txBody>
            <a:bodyPr wrap="none" rtlCol="0">
              <a:spAutoFit/>
            </a:bodyPr>
            <a:lstStyle/>
            <a:p>
              <a:r>
                <a:rPr lang="zh-CN" altLang="en-US" sz="4400" dirty="0">
                  <a:solidFill>
                    <a:srgbClr val="786449"/>
                  </a:solidFill>
                  <a:cs typeface="+mn-ea"/>
                  <a:sym typeface="+mn-lt"/>
                </a:rPr>
                <a:t>本组项目的核心任务</a:t>
              </a:r>
              <a:endParaRPr lang="zh-CN" altLang="en-US" sz="4400" dirty="0">
                <a:solidFill>
                  <a:srgbClr val="786449"/>
                </a:solidFill>
                <a:cs typeface="+mn-ea"/>
                <a:sym typeface="+mn-lt"/>
              </a:endParaRPr>
            </a:p>
          </p:txBody>
        </p:sp>
        <p:sp>
          <p:nvSpPr>
            <p:cNvPr id="24" name="矩形: 圆角 23"/>
            <p:cNvSpPr/>
            <p:nvPr/>
          </p:nvSpPr>
          <p:spPr>
            <a:xfrm>
              <a:off x="778551" y="1411314"/>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20"/>
          <p:cNvSpPr txBox="1"/>
          <p:nvPr/>
        </p:nvSpPr>
        <p:spPr>
          <a:xfrm>
            <a:off x="6405454" y="5194476"/>
            <a:ext cx="5388013" cy="461665"/>
          </a:xfrm>
          <a:prstGeom prst="rect">
            <a:avLst/>
          </a:prstGeom>
          <a:noFill/>
        </p:spPr>
        <p:txBody>
          <a:bodyPr wrap="none" rtlCol="0">
            <a:spAutoFit/>
          </a:bodyPr>
          <a:lstStyle/>
          <a:p>
            <a:r>
              <a:rPr lang="zh-CN" altLang="en-US" sz="2400" dirty="0">
                <a:solidFill>
                  <a:srgbClr val="786449"/>
                </a:solidFill>
                <a:cs typeface="+mn-ea"/>
                <a:sym typeface="+mn-lt"/>
              </a:rPr>
              <a:t>与开题报告相比，我们的功能实现状况</a:t>
            </a:r>
            <a:endParaRPr lang="zh-CN" altLang="en-US" sz="2400" dirty="0">
              <a:solidFill>
                <a:srgbClr val="786449"/>
              </a:solidFill>
              <a:cs typeface="+mn-ea"/>
              <a:sym typeface="+mn-lt"/>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69140" y="1850848"/>
            <a:ext cx="5660642" cy="31180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91060" y="2025753"/>
            <a:ext cx="1409880" cy="1409880"/>
            <a:chOff x="5527949" y="1826778"/>
            <a:chExt cx="1136102" cy="1136102"/>
          </a:xfrm>
        </p:grpSpPr>
        <p:sp>
          <p:nvSpPr>
            <p:cNvPr id="2" name="圆角矩形 1"/>
            <p:cNvSpPr/>
            <p:nvPr/>
          </p:nvSpPr>
          <p:spPr>
            <a:xfrm>
              <a:off x="5527949" y="1826778"/>
              <a:ext cx="1136102" cy="1136102"/>
            </a:xfrm>
            <a:prstGeom prst="roundRect">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5" name="圆角矩形 4"/>
            <p:cNvSpPr/>
            <p:nvPr/>
          </p:nvSpPr>
          <p:spPr>
            <a:xfrm>
              <a:off x="5710435" y="2140989"/>
              <a:ext cx="740271" cy="685988"/>
            </a:xfrm>
            <a:prstGeom prst="roundRect">
              <a:avLst/>
            </a:prstGeom>
          </p:spPr>
          <p:txBody>
            <a:bodyPr wrap="none">
              <a:spAutoFit/>
            </a:bodyPr>
            <a:lstStyle/>
            <a:p>
              <a:r>
                <a:rPr lang="en-US" altLang="zh-CN" sz="4400" dirty="0">
                  <a:solidFill>
                    <a:schemeClr val="bg1"/>
                  </a:solidFill>
                  <a:cs typeface="+mn-ea"/>
                  <a:sym typeface="+mn-lt"/>
                </a:rPr>
                <a:t>02</a:t>
              </a:r>
              <a:endParaRPr lang="zh-CN" altLang="en-US" sz="4400" dirty="0">
                <a:solidFill>
                  <a:schemeClr val="bg1"/>
                </a:solidFill>
                <a:cs typeface="+mn-ea"/>
                <a:sym typeface="+mn-lt"/>
              </a:endParaRPr>
            </a:p>
          </p:txBody>
        </p:sp>
      </p:grpSp>
      <p:sp>
        <p:nvSpPr>
          <p:cNvPr id="13" name="文本框 12"/>
          <p:cNvSpPr txBox="1"/>
          <p:nvPr/>
        </p:nvSpPr>
        <p:spPr>
          <a:xfrm>
            <a:off x="3137586" y="3755238"/>
            <a:ext cx="5878532" cy="769441"/>
          </a:xfrm>
          <a:prstGeom prst="rect">
            <a:avLst/>
          </a:prstGeom>
          <a:noFill/>
        </p:spPr>
        <p:txBody>
          <a:bodyPr wrap="none" rtlCol="0">
            <a:spAutoFit/>
          </a:bodyPr>
          <a:lstStyle/>
          <a:p>
            <a:r>
              <a:rPr lang="en-US" altLang="zh-CN" sz="4400" dirty="0">
                <a:solidFill>
                  <a:srgbClr val="786449"/>
                </a:solidFill>
                <a:cs typeface="+mn-ea"/>
                <a:sym typeface="+mn-lt"/>
              </a:rPr>
              <a:t>    </a:t>
            </a:r>
            <a:r>
              <a:rPr lang="zh-CN" altLang="en-US" sz="4400" dirty="0">
                <a:solidFill>
                  <a:srgbClr val="786449"/>
                </a:solidFill>
                <a:cs typeface="+mn-ea"/>
                <a:sym typeface="+mn-lt"/>
              </a:rPr>
              <a:t>各位成员的分工状况</a:t>
            </a:r>
            <a:endParaRPr lang="zh-CN" altLang="en-US" sz="4400" dirty="0">
              <a:solidFill>
                <a:srgbClr val="786449"/>
              </a:solidFill>
              <a:cs typeface="+mn-ea"/>
              <a:sym typeface="+mn-lt"/>
            </a:endParaRPr>
          </a:p>
        </p:txBody>
      </p:sp>
      <p:sp>
        <p:nvSpPr>
          <p:cNvPr id="9" name="TextBox 8"/>
          <p:cNvSpPr txBox="1"/>
          <p:nvPr/>
        </p:nvSpPr>
        <p:spPr>
          <a:xfrm>
            <a:off x="586905" y="6486755"/>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5726763" y="2675511"/>
            <a:ext cx="714694" cy="714694"/>
          </a:xfrm>
          <a:prstGeom prst="roundRect">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12" name="文本框 11"/>
          <p:cNvSpPr txBox="1"/>
          <p:nvPr/>
        </p:nvSpPr>
        <p:spPr>
          <a:xfrm>
            <a:off x="6574640" y="2727907"/>
            <a:ext cx="1107996" cy="461665"/>
          </a:xfrm>
          <a:prstGeom prst="rect">
            <a:avLst/>
          </a:prstGeom>
          <a:noFill/>
        </p:spPr>
        <p:txBody>
          <a:bodyPr wrap="none" rtlCol="0">
            <a:spAutoFit/>
          </a:bodyPr>
          <a:lstStyle/>
          <a:p>
            <a:r>
              <a:rPr lang="zh-CN" altLang="en-US" sz="2400" dirty="0">
                <a:solidFill>
                  <a:srgbClr val="786449"/>
                </a:solidFill>
                <a:cs typeface="+mn-ea"/>
                <a:sym typeface="+mn-lt"/>
              </a:rPr>
              <a:t>陈柄璋</a:t>
            </a:r>
            <a:endParaRPr lang="zh-CN" altLang="en-US" sz="2400" dirty="0">
              <a:solidFill>
                <a:srgbClr val="786449"/>
              </a:solidFill>
              <a:cs typeface="+mn-ea"/>
              <a:sym typeface="+mn-lt"/>
            </a:endParaRPr>
          </a:p>
        </p:txBody>
      </p:sp>
      <p:sp>
        <p:nvSpPr>
          <p:cNvPr id="13" name="文本框 12"/>
          <p:cNvSpPr txBox="1"/>
          <p:nvPr/>
        </p:nvSpPr>
        <p:spPr>
          <a:xfrm>
            <a:off x="6596242" y="3170777"/>
            <a:ext cx="1861681" cy="860425"/>
          </a:xfrm>
          <a:prstGeom prst="rect">
            <a:avLst/>
          </a:prstGeom>
          <a:noFill/>
        </p:spPr>
        <p:txBody>
          <a:bodyPr wrap="square" rtlCol="0">
            <a:spAutoFit/>
          </a:bodyPr>
          <a:lstStyle/>
          <a:p>
            <a:pPr>
              <a:lnSpc>
                <a:spcPts val="2000"/>
              </a:lnSpc>
            </a:pPr>
            <a:r>
              <a:rPr lang="zh-CN" altLang="en-US" sz="1600" b="1" dirty="0">
                <a:solidFill>
                  <a:schemeClr val="tx1"/>
                </a:solidFill>
                <a:latin typeface="沧澜楷体" charset="-122"/>
                <a:ea typeface="沧澜楷体" charset="-122"/>
                <a:sym typeface="+mn-ea"/>
              </a:rPr>
              <a:t>阴阳离子的设置及运动、游戏存档的管理</a:t>
            </a:r>
            <a:endParaRPr lang="zh-CN" altLang="en-US" sz="1600" b="1" dirty="0">
              <a:solidFill>
                <a:schemeClr val="tx1"/>
              </a:solidFill>
              <a:latin typeface="沧澜楷体" charset="-122"/>
              <a:ea typeface="沧澜楷体" charset="-122"/>
              <a:cs typeface="+mn-ea"/>
              <a:sym typeface="+mn-lt"/>
            </a:endParaRPr>
          </a:p>
        </p:txBody>
      </p:sp>
      <p:sp>
        <p:nvSpPr>
          <p:cNvPr id="14" name="arrow-pointing-left-circular-button_20407"/>
          <p:cNvSpPr>
            <a:spLocks noChangeAspect="1"/>
          </p:cNvSpPr>
          <p:nvPr/>
        </p:nvSpPr>
        <p:spPr bwMode="auto">
          <a:xfrm>
            <a:off x="5881548" y="2830554"/>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sp>
        <p:nvSpPr>
          <p:cNvPr id="16" name="圆角矩形 15"/>
          <p:cNvSpPr/>
          <p:nvPr/>
        </p:nvSpPr>
        <p:spPr>
          <a:xfrm>
            <a:off x="5738653" y="744704"/>
            <a:ext cx="714694" cy="714694"/>
          </a:xfrm>
          <a:prstGeom prst="roundRect">
            <a:avLst/>
          </a:prstGeom>
          <a:solidFill>
            <a:srgbClr val="DDC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17" name="文本框 16"/>
          <p:cNvSpPr txBox="1"/>
          <p:nvPr/>
        </p:nvSpPr>
        <p:spPr>
          <a:xfrm>
            <a:off x="6608120" y="744395"/>
            <a:ext cx="1097280" cy="460375"/>
          </a:xfrm>
          <a:prstGeom prst="rect">
            <a:avLst/>
          </a:prstGeom>
          <a:noFill/>
        </p:spPr>
        <p:txBody>
          <a:bodyPr wrap="none" rtlCol="0">
            <a:spAutoFit/>
          </a:bodyPr>
          <a:lstStyle/>
          <a:p>
            <a:r>
              <a:rPr lang="zh-CN" altLang="en-US" sz="2400" dirty="0">
                <a:solidFill>
                  <a:srgbClr val="786449"/>
                </a:solidFill>
                <a:cs typeface="+mn-ea"/>
                <a:sym typeface="+mn-lt"/>
              </a:rPr>
              <a:t>史绍康</a:t>
            </a:r>
            <a:endParaRPr lang="zh-CN" altLang="en-US" sz="2400" dirty="0">
              <a:solidFill>
                <a:srgbClr val="786449"/>
              </a:solidFill>
              <a:cs typeface="+mn-ea"/>
              <a:sym typeface="+mn-lt"/>
            </a:endParaRPr>
          </a:p>
        </p:txBody>
      </p:sp>
      <p:sp>
        <p:nvSpPr>
          <p:cNvPr id="18" name="文本框 17"/>
          <p:cNvSpPr txBox="1"/>
          <p:nvPr/>
        </p:nvSpPr>
        <p:spPr>
          <a:xfrm>
            <a:off x="6608132" y="1206315"/>
            <a:ext cx="1861681" cy="1373505"/>
          </a:xfrm>
          <a:prstGeom prst="rect">
            <a:avLst/>
          </a:prstGeom>
          <a:noFill/>
        </p:spPr>
        <p:txBody>
          <a:bodyPr wrap="square" rtlCol="0">
            <a:spAutoFit/>
          </a:bodyPr>
          <a:lstStyle/>
          <a:p>
            <a:pPr>
              <a:lnSpc>
                <a:spcPts val="2000"/>
              </a:lnSpc>
            </a:pPr>
            <a:r>
              <a:rPr lang="zh-CN" altLang="en-US" sz="1600" b="1" dirty="0">
                <a:solidFill>
                  <a:schemeClr val="tx1"/>
                </a:solidFill>
                <a:latin typeface="沧澜楷体" charset="-122"/>
                <a:ea typeface="沧澜楷体" charset="-122"/>
                <a:sym typeface="+mn-ea"/>
              </a:rPr>
              <a:t>框架的建立、类与方法的连接与调用以及主要交互的设计</a:t>
            </a:r>
            <a:endParaRPr lang="zh-CN" altLang="en-US" sz="1600" b="1" dirty="0">
              <a:solidFill>
                <a:schemeClr val="tx1"/>
              </a:solidFill>
              <a:latin typeface="沧澜楷体" charset="-122"/>
              <a:ea typeface="沧澜楷体" charset="-122"/>
            </a:endParaRPr>
          </a:p>
          <a:p>
            <a:pPr>
              <a:lnSpc>
                <a:spcPts val="2000"/>
              </a:lnSpc>
            </a:pPr>
            <a:endParaRPr lang="zh-CN" altLang="en-US" sz="1600" b="1" dirty="0">
              <a:solidFill>
                <a:schemeClr val="tx1"/>
              </a:solidFill>
              <a:latin typeface="沧澜楷体" charset="-122"/>
              <a:ea typeface="沧澜楷体" charset="-122"/>
              <a:cs typeface="+mn-ea"/>
              <a:sym typeface="+mn-lt"/>
            </a:endParaRPr>
          </a:p>
        </p:txBody>
      </p:sp>
      <p:sp>
        <p:nvSpPr>
          <p:cNvPr id="19" name="arrow-pointing-left-circular-button_20407"/>
          <p:cNvSpPr>
            <a:spLocks noChangeAspect="1"/>
          </p:cNvSpPr>
          <p:nvPr/>
        </p:nvSpPr>
        <p:spPr bwMode="auto">
          <a:xfrm>
            <a:off x="5893438" y="927052"/>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sp>
        <p:nvSpPr>
          <p:cNvPr id="21" name="圆角矩形 20"/>
          <p:cNvSpPr/>
          <p:nvPr/>
        </p:nvSpPr>
        <p:spPr>
          <a:xfrm>
            <a:off x="5726763" y="4758757"/>
            <a:ext cx="714694" cy="714694"/>
          </a:xfrm>
          <a:prstGeom prst="roundRect">
            <a:avLst/>
          </a:prstGeom>
          <a:solidFill>
            <a:srgbClr val="ED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22" name="文本框 21"/>
          <p:cNvSpPr txBox="1"/>
          <p:nvPr/>
        </p:nvSpPr>
        <p:spPr>
          <a:xfrm>
            <a:off x="6574640" y="4811153"/>
            <a:ext cx="1097280" cy="460375"/>
          </a:xfrm>
          <a:prstGeom prst="rect">
            <a:avLst/>
          </a:prstGeom>
          <a:noFill/>
        </p:spPr>
        <p:txBody>
          <a:bodyPr wrap="none" rtlCol="0">
            <a:spAutoFit/>
          </a:bodyPr>
          <a:lstStyle/>
          <a:p>
            <a:r>
              <a:rPr lang="zh-CN" altLang="en-US" sz="2400" dirty="0">
                <a:solidFill>
                  <a:srgbClr val="786449"/>
                </a:solidFill>
                <a:cs typeface="+mn-ea"/>
                <a:sym typeface="+mn-lt"/>
              </a:rPr>
              <a:t>王晨竹</a:t>
            </a:r>
            <a:endParaRPr lang="zh-CN" altLang="en-US" sz="2400" dirty="0">
              <a:solidFill>
                <a:srgbClr val="786449"/>
              </a:solidFill>
              <a:cs typeface="+mn-ea"/>
              <a:sym typeface="+mn-lt"/>
            </a:endParaRPr>
          </a:p>
        </p:txBody>
      </p:sp>
      <p:sp>
        <p:nvSpPr>
          <p:cNvPr id="23" name="文本框 22"/>
          <p:cNvSpPr txBox="1"/>
          <p:nvPr/>
        </p:nvSpPr>
        <p:spPr>
          <a:xfrm>
            <a:off x="6596242" y="5254023"/>
            <a:ext cx="1861681" cy="1116965"/>
          </a:xfrm>
          <a:prstGeom prst="rect">
            <a:avLst/>
          </a:prstGeom>
          <a:noFill/>
        </p:spPr>
        <p:txBody>
          <a:bodyPr wrap="square" rtlCol="0">
            <a:spAutoFit/>
          </a:bodyPr>
          <a:lstStyle/>
          <a:p>
            <a:pPr>
              <a:lnSpc>
                <a:spcPts val="2000"/>
              </a:lnSpc>
            </a:pPr>
            <a:r>
              <a:rPr lang="zh-CN" altLang="en-US" sz="1600" b="1" dirty="0">
                <a:solidFill>
                  <a:schemeClr val="tx1"/>
                </a:solidFill>
                <a:latin typeface="沧澜楷体" charset="-122"/>
                <a:ea typeface="沧澜楷体" charset="-122"/>
                <a:sym typeface="+mn-ea"/>
              </a:rPr>
              <a:t>音乐设置、记分板、按钮以及交互的设计</a:t>
            </a:r>
            <a:endParaRPr lang="zh-CN" altLang="en-US" sz="1600" b="1" dirty="0">
              <a:solidFill>
                <a:schemeClr val="tx1"/>
              </a:solidFill>
              <a:latin typeface="沧澜楷体" charset="-122"/>
              <a:ea typeface="沧澜楷体" charset="-122"/>
            </a:endParaRPr>
          </a:p>
          <a:p>
            <a:pPr>
              <a:lnSpc>
                <a:spcPts val="2000"/>
              </a:lnSpc>
            </a:pPr>
            <a:endParaRPr lang="zh-CN" altLang="en-US" sz="1600" b="1" dirty="0">
              <a:solidFill>
                <a:schemeClr val="tx1"/>
              </a:solidFill>
              <a:latin typeface="沧澜楷体" charset="-122"/>
              <a:ea typeface="沧澜楷体" charset="-122"/>
              <a:cs typeface="+mn-ea"/>
              <a:sym typeface="+mn-lt"/>
            </a:endParaRPr>
          </a:p>
        </p:txBody>
      </p:sp>
      <p:sp>
        <p:nvSpPr>
          <p:cNvPr id="24" name="arrow-pointing-left-circular-button_20407"/>
          <p:cNvSpPr>
            <a:spLocks noChangeAspect="1"/>
          </p:cNvSpPr>
          <p:nvPr/>
        </p:nvSpPr>
        <p:spPr bwMode="auto">
          <a:xfrm>
            <a:off x="5881548" y="4913165"/>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grpSp>
        <p:nvGrpSpPr>
          <p:cNvPr id="35" name="组合 34"/>
          <p:cNvGrpSpPr/>
          <p:nvPr/>
        </p:nvGrpSpPr>
        <p:grpSpPr>
          <a:xfrm>
            <a:off x="1406606" y="1765140"/>
            <a:ext cx="2418080" cy="1253973"/>
            <a:chOff x="-1555117" y="641873"/>
            <a:chExt cx="2418080" cy="1253973"/>
          </a:xfrm>
        </p:grpSpPr>
        <p:sp>
          <p:nvSpPr>
            <p:cNvPr id="36" name="文本框 35"/>
            <p:cNvSpPr txBox="1"/>
            <p:nvPr/>
          </p:nvSpPr>
          <p:spPr>
            <a:xfrm>
              <a:off x="-1555117" y="641873"/>
              <a:ext cx="2418080" cy="768350"/>
            </a:xfrm>
            <a:prstGeom prst="rect">
              <a:avLst/>
            </a:prstGeom>
            <a:noFill/>
          </p:spPr>
          <p:txBody>
            <a:bodyPr wrap="none" rtlCol="0">
              <a:spAutoFit/>
            </a:bodyPr>
            <a:lstStyle/>
            <a:p>
              <a:r>
                <a:rPr lang="zh-CN" altLang="en-US" sz="4400" dirty="0">
                  <a:solidFill>
                    <a:srgbClr val="786449"/>
                  </a:solidFill>
                  <a:cs typeface="+mn-ea"/>
                  <a:sym typeface="+mn-lt"/>
                </a:rPr>
                <a:t>成员分工</a:t>
              </a:r>
              <a:endParaRPr lang="zh-CN" altLang="en-US" sz="4400" dirty="0">
                <a:solidFill>
                  <a:srgbClr val="786449"/>
                </a:solidFill>
                <a:cs typeface="+mn-ea"/>
                <a:sym typeface="+mn-lt"/>
              </a:endParaRPr>
            </a:p>
          </p:txBody>
        </p:sp>
        <p:sp>
          <p:nvSpPr>
            <p:cNvPr id="38" name="矩形: 圆角 37"/>
            <p:cNvSpPr/>
            <p:nvPr/>
          </p:nvSpPr>
          <p:spPr>
            <a:xfrm>
              <a:off x="-1378755" y="1786781"/>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9006840" y="1304925"/>
            <a:ext cx="1530350" cy="460375"/>
          </a:xfrm>
          <a:prstGeom prst="rect">
            <a:avLst/>
          </a:prstGeom>
          <a:noFill/>
        </p:spPr>
        <p:txBody>
          <a:bodyPr wrap="square" rtlCol="0">
            <a:spAutoFit/>
          </a:bodyPr>
          <a:lstStyle/>
          <a:p>
            <a:r>
              <a:rPr lang="en-US" altLang="zh-CN" sz="2400"/>
              <a:t>60%</a:t>
            </a:r>
            <a:endParaRPr lang="en-US" altLang="zh-CN" sz="2400"/>
          </a:p>
        </p:txBody>
      </p:sp>
      <p:sp>
        <p:nvSpPr>
          <p:cNvPr id="3" name="文本框 2"/>
          <p:cNvSpPr txBox="1"/>
          <p:nvPr/>
        </p:nvSpPr>
        <p:spPr>
          <a:xfrm>
            <a:off x="9006840" y="3235325"/>
            <a:ext cx="810895" cy="460375"/>
          </a:xfrm>
          <a:prstGeom prst="rect">
            <a:avLst/>
          </a:prstGeom>
          <a:noFill/>
        </p:spPr>
        <p:txBody>
          <a:bodyPr wrap="none" rtlCol="0">
            <a:spAutoFit/>
          </a:bodyPr>
          <a:lstStyle/>
          <a:p>
            <a:r>
              <a:rPr lang="en-US" altLang="zh-CN" sz="2400"/>
              <a:t>20%</a:t>
            </a:r>
            <a:endParaRPr lang="en-US" altLang="zh-CN" sz="2400"/>
          </a:p>
        </p:txBody>
      </p:sp>
      <p:sp>
        <p:nvSpPr>
          <p:cNvPr id="4" name="文本框 3"/>
          <p:cNvSpPr txBox="1"/>
          <p:nvPr/>
        </p:nvSpPr>
        <p:spPr>
          <a:xfrm>
            <a:off x="9006840" y="5317490"/>
            <a:ext cx="810895" cy="460375"/>
          </a:xfrm>
          <a:prstGeom prst="rect">
            <a:avLst/>
          </a:prstGeom>
          <a:noFill/>
        </p:spPr>
        <p:txBody>
          <a:bodyPr wrap="none" rtlCol="0">
            <a:spAutoFit/>
          </a:bodyPr>
          <a:lstStyle/>
          <a:p>
            <a:r>
              <a:rPr lang="en-US" altLang="zh-CN" sz="2400"/>
              <a:t>20%</a:t>
            </a:r>
            <a:endParaRPr lang="en-US" altLang="zh-CN"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91060" y="2025753"/>
            <a:ext cx="1409880" cy="1409880"/>
            <a:chOff x="5527949" y="1826778"/>
            <a:chExt cx="1136102" cy="1136102"/>
          </a:xfrm>
        </p:grpSpPr>
        <p:sp>
          <p:nvSpPr>
            <p:cNvPr id="2" name="圆角矩形 1"/>
            <p:cNvSpPr/>
            <p:nvPr/>
          </p:nvSpPr>
          <p:spPr>
            <a:xfrm>
              <a:off x="5527949" y="1826778"/>
              <a:ext cx="1136102" cy="1136102"/>
            </a:xfrm>
            <a:prstGeom prst="roundRect">
              <a:avLst/>
            </a:prstGeom>
            <a:solidFill>
              <a:srgbClr val="DDC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5" name="圆角矩形 4"/>
            <p:cNvSpPr/>
            <p:nvPr/>
          </p:nvSpPr>
          <p:spPr>
            <a:xfrm>
              <a:off x="5710435" y="2140989"/>
              <a:ext cx="740271" cy="685988"/>
            </a:xfrm>
            <a:prstGeom prst="roundRect">
              <a:avLst/>
            </a:prstGeom>
          </p:spPr>
          <p:txBody>
            <a:bodyPr wrap="none">
              <a:spAutoFit/>
            </a:bodyPr>
            <a:lstStyle/>
            <a:p>
              <a:r>
                <a:rPr lang="en-US" altLang="zh-CN" sz="4400" dirty="0">
                  <a:solidFill>
                    <a:schemeClr val="bg1"/>
                  </a:solidFill>
                  <a:cs typeface="+mn-ea"/>
                  <a:sym typeface="+mn-lt"/>
                </a:rPr>
                <a:t>03</a:t>
              </a:r>
              <a:endParaRPr lang="zh-CN" altLang="en-US" sz="4400" dirty="0">
                <a:solidFill>
                  <a:schemeClr val="bg1"/>
                </a:solidFill>
                <a:cs typeface="+mn-ea"/>
                <a:sym typeface="+mn-lt"/>
              </a:endParaRPr>
            </a:p>
          </p:txBody>
        </p:sp>
      </p:grpSp>
      <p:sp>
        <p:nvSpPr>
          <p:cNvPr id="13" name="文本框 12"/>
          <p:cNvSpPr txBox="1"/>
          <p:nvPr/>
        </p:nvSpPr>
        <p:spPr>
          <a:xfrm>
            <a:off x="2092841" y="3886612"/>
            <a:ext cx="8006080" cy="768350"/>
          </a:xfrm>
          <a:prstGeom prst="rect">
            <a:avLst/>
          </a:prstGeom>
          <a:noFill/>
        </p:spPr>
        <p:txBody>
          <a:bodyPr wrap="none" rtlCol="0">
            <a:spAutoFit/>
          </a:bodyPr>
          <a:lstStyle/>
          <a:p>
            <a:pPr algn="l"/>
            <a:r>
              <a:rPr lang="zh-CN" altLang="en-US" sz="4400" dirty="0">
                <a:solidFill>
                  <a:srgbClr val="786449"/>
                </a:solidFill>
                <a:cs typeface="+mn-ea"/>
                <a:sym typeface="+mn-lt"/>
              </a:rPr>
              <a:t>需求分析、设计思路与功能实现</a:t>
            </a:r>
            <a:endParaRPr lang="zh-CN" altLang="en-US" sz="4400" dirty="0">
              <a:solidFill>
                <a:srgbClr val="786449"/>
              </a:solidFill>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542540" y="3011170"/>
            <a:ext cx="3872865" cy="1346835"/>
          </a:xfrm>
          <a:prstGeom prst="roundRect">
            <a:avLst/>
          </a:prstGeom>
          <a:solidFill>
            <a:srgbClr val="8AA4B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2400" dirty="0">
                <a:cs typeface="+mn-ea"/>
                <a:sym typeface="+mn-lt"/>
              </a:rPr>
              <a:t>主要负责部分：</a:t>
            </a:r>
            <a:endParaRPr lang="zh-CN" altLang="en-US" sz="2400" dirty="0">
              <a:cs typeface="+mn-ea"/>
              <a:sym typeface="+mn-lt"/>
            </a:endParaRPr>
          </a:p>
          <a:p>
            <a:pPr algn="ctr"/>
            <a:r>
              <a:rPr lang="zh-CN" altLang="en-US" sz="2400" dirty="0">
                <a:cs typeface="+mn-ea"/>
                <a:sym typeface="+mn-lt"/>
              </a:rPr>
              <a:t>游戏功能设计与实践</a:t>
            </a:r>
            <a:endParaRPr lang="zh-CN" altLang="en-US" sz="2400" dirty="0">
              <a:cs typeface="+mn-ea"/>
              <a:sym typeface="+mn-lt"/>
            </a:endParaRPr>
          </a:p>
        </p:txBody>
      </p:sp>
      <p:sp>
        <p:nvSpPr>
          <p:cNvPr id="3" name="圆角矩形 2"/>
          <p:cNvSpPr/>
          <p:nvPr/>
        </p:nvSpPr>
        <p:spPr>
          <a:xfrm>
            <a:off x="7416708" y="2043940"/>
            <a:ext cx="614255" cy="614255"/>
          </a:xfrm>
          <a:prstGeom prst="roundRect">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cs typeface="+mn-ea"/>
                <a:sym typeface="+mn-lt"/>
              </a:rPr>
              <a:t>1</a:t>
            </a:r>
            <a:endParaRPr lang="zh-CN" altLang="en-US" sz="3600" dirty="0">
              <a:cs typeface="+mn-ea"/>
              <a:sym typeface="+mn-lt"/>
            </a:endParaRPr>
          </a:p>
        </p:txBody>
      </p:sp>
      <p:grpSp>
        <p:nvGrpSpPr>
          <p:cNvPr id="20" name="组合 19"/>
          <p:cNvGrpSpPr/>
          <p:nvPr/>
        </p:nvGrpSpPr>
        <p:grpSpPr>
          <a:xfrm>
            <a:off x="6659751" y="2332893"/>
            <a:ext cx="592695" cy="2655782"/>
            <a:chOff x="6735124" y="2534545"/>
            <a:chExt cx="592695" cy="2655782"/>
          </a:xfrm>
        </p:grpSpPr>
        <p:cxnSp>
          <p:nvCxnSpPr>
            <p:cNvPr id="4" name="直接连接符 3"/>
            <p:cNvCxnSpPr/>
            <p:nvPr/>
          </p:nvCxnSpPr>
          <p:spPr>
            <a:xfrm>
              <a:off x="6995099" y="2535352"/>
              <a:ext cx="0" cy="2654975"/>
            </a:xfrm>
            <a:prstGeom prst="line">
              <a:avLst/>
            </a:prstGeom>
            <a:ln>
              <a:solidFill>
                <a:srgbClr val="DDC5B0"/>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7046" y="2534545"/>
              <a:ext cx="288000" cy="3392"/>
            </a:xfrm>
            <a:prstGeom prst="line">
              <a:avLst/>
            </a:prstGeom>
            <a:ln>
              <a:solidFill>
                <a:srgbClr val="DDC5B0"/>
              </a:solidFill>
              <a:prstDash val="dash"/>
            </a:ln>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a:off x="6735124" y="3881960"/>
              <a:ext cx="592695" cy="0"/>
            </a:xfrm>
            <a:prstGeom prst="line">
              <a:avLst/>
            </a:prstGeom>
            <a:ln>
              <a:solidFill>
                <a:srgbClr val="DDC5B0"/>
              </a:solidFill>
              <a:prstDash val="dash"/>
            </a:ln>
          </p:spPr>
          <p:style>
            <a:lnRef idx="1">
              <a:schemeClr val="accent3"/>
            </a:lnRef>
            <a:fillRef idx="0">
              <a:schemeClr val="accent3"/>
            </a:fillRef>
            <a:effectRef idx="0">
              <a:schemeClr val="accent3"/>
            </a:effectRef>
            <a:fontRef idx="minor">
              <a:schemeClr val="tx1"/>
            </a:fontRef>
          </p:style>
        </p:cxnSp>
        <p:cxnSp>
          <p:nvCxnSpPr>
            <p:cNvPr id="7" name="直接连接符 6"/>
            <p:cNvCxnSpPr/>
            <p:nvPr/>
          </p:nvCxnSpPr>
          <p:spPr>
            <a:xfrm>
              <a:off x="6992994" y="5186619"/>
              <a:ext cx="288000" cy="3392"/>
            </a:xfrm>
            <a:prstGeom prst="line">
              <a:avLst/>
            </a:prstGeom>
            <a:ln>
              <a:solidFill>
                <a:srgbClr val="DDC5B0"/>
              </a:solidFill>
              <a:prstDash val="dash"/>
            </a:ln>
          </p:spPr>
          <p:style>
            <a:lnRef idx="1">
              <a:schemeClr val="accent3"/>
            </a:lnRef>
            <a:fillRef idx="0">
              <a:schemeClr val="accent3"/>
            </a:fillRef>
            <a:effectRef idx="0">
              <a:schemeClr val="accent3"/>
            </a:effectRef>
            <a:fontRef idx="minor">
              <a:schemeClr val="tx1"/>
            </a:fontRef>
          </p:style>
        </p:cxnSp>
      </p:grpSp>
      <p:sp>
        <p:nvSpPr>
          <p:cNvPr id="8" name="圆角矩形 7"/>
          <p:cNvSpPr/>
          <p:nvPr/>
        </p:nvSpPr>
        <p:spPr>
          <a:xfrm>
            <a:off x="7394130" y="3347503"/>
            <a:ext cx="614255" cy="614255"/>
          </a:xfrm>
          <a:prstGeom prst="roundRect">
            <a:avLst/>
          </a:prstGeom>
          <a:solidFill>
            <a:srgbClr val="DDC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cs typeface="+mn-ea"/>
                <a:sym typeface="+mn-lt"/>
              </a:rPr>
              <a:t>2</a:t>
            </a:r>
            <a:endParaRPr lang="zh-CN" altLang="en-US" sz="3600" dirty="0">
              <a:cs typeface="+mn-ea"/>
              <a:sym typeface="+mn-lt"/>
            </a:endParaRPr>
          </a:p>
        </p:txBody>
      </p:sp>
      <p:sp>
        <p:nvSpPr>
          <p:cNvPr id="9" name="圆角矩形 8"/>
          <p:cNvSpPr/>
          <p:nvPr/>
        </p:nvSpPr>
        <p:spPr>
          <a:xfrm>
            <a:off x="7427997" y="4639777"/>
            <a:ext cx="614255" cy="614255"/>
          </a:xfrm>
          <a:prstGeom prst="roundRect">
            <a:avLst/>
          </a:prstGeom>
          <a:solidFill>
            <a:srgbClr val="ED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cs typeface="+mn-ea"/>
                <a:sym typeface="+mn-lt"/>
              </a:rPr>
              <a:t>3</a:t>
            </a:r>
            <a:endParaRPr lang="zh-CN" altLang="en-US" sz="3600" dirty="0">
              <a:cs typeface="+mn-ea"/>
              <a:sym typeface="+mn-lt"/>
            </a:endParaRPr>
          </a:p>
        </p:txBody>
      </p:sp>
      <p:sp>
        <p:nvSpPr>
          <p:cNvPr id="14" name="文本框 13"/>
          <p:cNvSpPr txBox="1"/>
          <p:nvPr/>
        </p:nvSpPr>
        <p:spPr>
          <a:xfrm>
            <a:off x="8107166" y="1955052"/>
            <a:ext cx="1402080" cy="460375"/>
          </a:xfrm>
          <a:prstGeom prst="rect">
            <a:avLst/>
          </a:prstGeom>
          <a:noFill/>
        </p:spPr>
        <p:txBody>
          <a:bodyPr wrap="none" rtlCol="0">
            <a:spAutoFit/>
          </a:bodyPr>
          <a:lstStyle/>
          <a:p>
            <a:r>
              <a:rPr lang="zh-CN" altLang="en-US" sz="2400" dirty="0">
                <a:solidFill>
                  <a:srgbClr val="786449"/>
                </a:solidFill>
                <a:cs typeface="+mn-ea"/>
                <a:sym typeface="+mn-lt"/>
              </a:rPr>
              <a:t>音乐设置</a:t>
            </a:r>
            <a:endParaRPr lang="zh-CN" altLang="en-US" sz="2400" dirty="0">
              <a:solidFill>
                <a:srgbClr val="786449"/>
              </a:solidFill>
              <a:cs typeface="+mn-ea"/>
              <a:sym typeface="+mn-lt"/>
            </a:endParaRPr>
          </a:p>
        </p:txBody>
      </p:sp>
      <p:sp>
        <p:nvSpPr>
          <p:cNvPr id="15" name="文本框 14"/>
          <p:cNvSpPr txBox="1"/>
          <p:nvPr/>
        </p:nvSpPr>
        <p:spPr>
          <a:xfrm>
            <a:off x="8119745" y="2341880"/>
            <a:ext cx="3231515" cy="347345"/>
          </a:xfrm>
          <a:prstGeom prst="rect">
            <a:avLst/>
          </a:prstGeom>
          <a:noFill/>
        </p:spPr>
        <p:txBody>
          <a:bodyPr wrap="square" rtlCol="0">
            <a:spAutoFit/>
          </a:bodyPr>
          <a:lstStyle/>
          <a:p>
            <a:pPr>
              <a:lnSpc>
                <a:spcPts val="2000"/>
              </a:lnSpc>
            </a:pPr>
            <a:r>
              <a:rPr lang="zh-CN" altLang="en-US" sz="1600" dirty="0">
                <a:solidFill>
                  <a:schemeClr val="tx1">
                    <a:lumMod val="85000"/>
                    <a:lumOff val="15000"/>
                  </a:schemeClr>
                </a:solidFill>
                <a:cs typeface="+mn-ea"/>
                <a:sym typeface="+mn-lt"/>
              </a:rPr>
              <a:t>游戏运行过程中需要背景音乐</a:t>
            </a:r>
            <a:endParaRPr lang="zh-CN" altLang="en-US" sz="1600" dirty="0">
              <a:solidFill>
                <a:schemeClr val="tx1">
                  <a:lumMod val="85000"/>
                  <a:lumOff val="15000"/>
                </a:schemeClr>
              </a:solidFill>
              <a:cs typeface="+mn-ea"/>
              <a:sym typeface="+mn-lt"/>
            </a:endParaRPr>
          </a:p>
        </p:txBody>
      </p:sp>
      <p:sp>
        <p:nvSpPr>
          <p:cNvPr id="16" name="文本框 15"/>
          <p:cNvSpPr txBox="1"/>
          <p:nvPr/>
        </p:nvSpPr>
        <p:spPr>
          <a:xfrm>
            <a:off x="8107166" y="3247203"/>
            <a:ext cx="1097280" cy="460375"/>
          </a:xfrm>
          <a:prstGeom prst="rect">
            <a:avLst/>
          </a:prstGeom>
          <a:noFill/>
        </p:spPr>
        <p:txBody>
          <a:bodyPr wrap="none" rtlCol="0">
            <a:spAutoFit/>
          </a:bodyPr>
          <a:lstStyle/>
          <a:p>
            <a:r>
              <a:rPr lang="zh-CN" altLang="en-US" sz="2400" dirty="0">
                <a:solidFill>
                  <a:srgbClr val="786449"/>
                </a:solidFill>
                <a:cs typeface="+mn-ea"/>
                <a:sym typeface="+mn-lt"/>
              </a:rPr>
              <a:t>计分板</a:t>
            </a:r>
            <a:endParaRPr lang="zh-CN" altLang="en-US" sz="2400" dirty="0">
              <a:solidFill>
                <a:srgbClr val="786449"/>
              </a:solidFill>
              <a:cs typeface="+mn-ea"/>
              <a:sym typeface="+mn-lt"/>
            </a:endParaRPr>
          </a:p>
        </p:txBody>
      </p:sp>
      <p:sp>
        <p:nvSpPr>
          <p:cNvPr id="17" name="文本框 16"/>
          <p:cNvSpPr txBox="1"/>
          <p:nvPr/>
        </p:nvSpPr>
        <p:spPr>
          <a:xfrm>
            <a:off x="8119745" y="3634105"/>
            <a:ext cx="3231515" cy="603885"/>
          </a:xfrm>
          <a:prstGeom prst="rect">
            <a:avLst/>
          </a:prstGeom>
          <a:noFill/>
        </p:spPr>
        <p:txBody>
          <a:bodyPr wrap="square" rtlCol="0">
            <a:spAutoFit/>
          </a:bodyPr>
          <a:lstStyle/>
          <a:p>
            <a:pPr>
              <a:lnSpc>
                <a:spcPts val="2000"/>
              </a:lnSpc>
            </a:pPr>
            <a:r>
              <a:rPr lang="zh-CN" altLang="en-US" sz="1600" dirty="0">
                <a:solidFill>
                  <a:schemeClr val="tx1">
                    <a:lumMod val="85000"/>
                    <a:lumOff val="15000"/>
                  </a:schemeClr>
                </a:solidFill>
                <a:cs typeface="+mn-ea"/>
                <a:sym typeface="+mn-lt"/>
              </a:rPr>
              <a:t>开始游戏后需要记录阴阳离子交互所得分数</a:t>
            </a:r>
            <a:endParaRPr lang="zh-CN" altLang="en-US" sz="1600" dirty="0">
              <a:solidFill>
                <a:schemeClr val="tx1">
                  <a:lumMod val="85000"/>
                  <a:lumOff val="15000"/>
                </a:schemeClr>
              </a:solidFill>
              <a:cs typeface="+mn-ea"/>
              <a:sym typeface="+mn-lt"/>
            </a:endParaRPr>
          </a:p>
        </p:txBody>
      </p:sp>
      <p:sp>
        <p:nvSpPr>
          <p:cNvPr id="18" name="文本框 17"/>
          <p:cNvSpPr txBox="1"/>
          <p:nvPr/>
        </p:nvSpPr>
        <p:spPr>
          <a:xfrm>
            <a:off x="8107166" y="4539355"/>
            <a:ext cx="2011680" cy="460375"/>
          </a:xfrm>
          <a:prstGeom prst="rect">
            <a:avLst/>
          </a:prstGeom>
          <a:noFill/>
        </p:spPr>
        <p:txBody>
          <a:bodyPr wrap="none" rtlCol="0">
            <a:spAutoFit/>
          </a:bodyPr>
          <a:lstStyle/>
          <a:p>
            <a:r>
              <a:rPr lang="zh-CN" altLang="en-US" sz="2400" dirty="0">
                <a:solidFill>
                  <a:srgbClr val="786449"/>
                </a:solidFill>
                <a:cs typeface="+mn-ea"/>
                <a:sym typeface="+mn-lt"/>
              </a:rPr>
              <a:t>按钮交互设计</a:t>
            </a:r>
            <a:endParaRPr lang="zh-CN" altLang="en-US" sz="2400" dirty="0">
              <a:solidFill>
                <a:srgbClr val="786449"/>
              </a:solidFill>
              <a:cs typeface="+mn-ea"/>
              <a:sym typeface="+mn-lt"/>
            </a:endParaRPr>
          </a:p>
        </p:txBody>
      </p:sp>
      <p:sp>
        <p:nvSpPr>
          <p:cNvPr id="19" name="文本框 18"/>
          <p:cNvSpPr txBox="1"/>
          <p:nvPr/>
        </p:nvSpPr>
        <p:spPr>
          <a:xfrm>
            <a:off x="8119745" y="4926330"/>
            <a:ext cx="3231515" cy="603885"/>
          </a:xfrm>
          <a:prstGeom prst="rect">
            <a:avLst/>
          </a:prstGeom>
          <a:noFill/>
        </p:spPr>
        <p:txBody>
          <a:bodyPr wrap="square" rtlCol="0">
            <a:spAutoFit/>
          </a:bodyPr>
          <a:lstStyle/>
          <a:p>
            <a:pPr>
              <a:lnSpc>
                <a:spcPts val="2000"/>
              </a:lnSpc>
            </a:pPr>
            <a:r>
              <a:rPr lang="zh-CN" altLang="en-US" sz="1600" dirty="0">
                <a:solidFill>
                  <a:schemeClr val="tx1">
                    <a:lumMod val="85000"/>
                    <a:lumOff val="15000"/>
                  </a:schemeClr>
                </a:solidFill>
                <a:cs typeface="+mn-ea"/>
                <a:sym typeface="+mn-lt"/>
              </a:rPr>
              <a:t>游戏中应有各种按钮和图标来与玩家进行交互</a:t>
            </a:r>
            <a:endParaRPr lang="zh-CN" altLang="en-US" sz="1600" dirty="0">
              <a:solidFill>
                <a:schemeClr val="tx1">
                  <a:lumMod val="85000"/>
                  <a:lumOff val="15000"/>
                </a:schemeClr>
              </a:solidFill>
              <a:cs typeface="+mn-ea"/>
              <a:sym typeface="+mn-lt"/>
            </a:endParaRPr>
          </a:p>
        </p:txBody>
      </p:sp>
      <p:grpSp>
        <p:nvGrpSpPr>
          <p:cNvPr id="37" name="组合 36"/>
          <p:cNvGrpSpPr/>
          <p:nvPr/>
        </p:nvGrpSpPr>
        <p:grpSpPr>
          <a:xfrm>
            <a:off x="1331766" y="1524547"/>
            <a:ext cx="2418080" cy="1253973"/>
            <a:chOff x="-1555117" y="641873"/>
            <a:chExt cx="2418080" cy="1253973"/>
          </a:xfrm>
        </p:grpSpPr>
        <p:sp>
          <p:nvSpPr>
            <p:cNvPr id="38" name="文本框 37"/>
            <p:cNvSpPr txBox="1"/>
            <p:nvPr/>
          </p:nvSpPr>
          <p:spPr>
            <a:xfrm>
              <a:off x="-1555117" y="641873"/>
              <a:ext cx="2418080" cy="768350"/>
            </a:xfrm>
            <a:prstGeom prst="rect">
              <a:avLst/>
            </a:prstGeom>
            <a:noFill/>
          </p:spPr>
          <p:txBody>
            <a:bodyPr wrap="none" rtlCol="0">
              <a:spAutoFit/>
            </a:bodyPr>
            <a:lstStyle/>
            <a:p>
              <a:r>
                <a:rPr lang="zh-CN" altLang="en-US" sz="4400" dirty="0">
                  <a:solidFill>
                    <a:srgbClr val="786449"/>
                  </a:solidFill>
                  <a:cs typeface="+mn-ea"/>
                  <a:sym typeface="+mn-lt"/>
                </a:rPr>
                <a:t>需求分析</a:t>
              </a:r>
              <a:endParaRPr lang="zh-CN" altLang="en-US" sz="4400" dirty="0">
                <a:solidFill>
                  <a:srgbClr val="786449"/>
                </a:solidFill>
                <a:cs typeface="+mn-ea"/>
                <a:sym typeface="+mn-lt"/>
              </a:endParaRPr>
            </a:p>
          </p:txBody>
        </p:sp>
        <p:sp>
          <p:nvSpPr>
            <p:cNvPr id="40" name="矩形: 圆角 39"/>
            <p:cNvSpPr/>
            <p:nvPr/>
          </p:nvSpPr>
          <p:spPr>
            <a:xfrm>
              <a:off x="-1378755" y="1786781"/>
              <a:ext cx="595641" cy="109065"/>
            </a:xfrm>
            <a:prstGeom prst="roundRect">
              <a:avLst>
                <a:gd name="adj" fmla="val 50000"/>
              </a:avLst>
            </a:prstGeom>
            <a:solidFill>
              <a:srgbClr val="EF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xdeofwu">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1225</Words>
  <Application>WPS 演示</Application>
  <PresentationFormat>宽屏</PresentationFormat>
  <Paragraphs>238</Paragraphs>
  <Slides>22</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22</vt:i4>
      </vt:variant>
    </vt:vector>
  </HeadingPairs>
  <TitlesOfParts>
    <vt:vector size="39" baseType="lpstr">
      <vt:lpstr>Arial</vt:lpstr>
      <vt:lpstr>方正书宋_GBK</vt:lpstr>
      <vt:lpstr>Wingdings</vt:lpstr>
      <vt:lpstr>微软雅黑</vt:lpstr>
      <vt:lpstr>汉仪旗黑</vt:lpstr>
      <vt:lpstr>千阙行书</vt:lpstr>
      <vt:lpstr>沧澜楷体</vt:lpstr>
      <vt:lpstr>宋体</vt:lpstr>
      <vt:lpstr>Arial Unicode MS</vt:lpstr>
      <vt:lpstr>汉仪书宋二KW</vt:lpstr>
      <vt:lpstr>等线</vt:lpstr>
      <vt:lpstr>汉仪中等线KW</vt:lpstr>
      <vt:lpstr>微软雅黑</vt:lpstr>
      <vt:lpstr>Calibri</vt:lpstr>
      <vt:lpstr>Helvetica Neue</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淡雅水彩</dc:title>
  <dc:creator>第一PPT</dc:creator>
  <cp:keywords>www.1ppt.com</cp:keywords>
  <dc:description>www.1ppt.com</dc:description>
  <cp:lastModifiedBy>shishaokang</cp:lastModifiedBy>
  <cp:revision>185</cp:revision>
  <dcterms:created xsi:type="dcterms:W3CDTF">2021-07-07T13:49:36Z</dcterms:created>
  <dcterms:modified xsi:type="dcterms:W3CDTF">2021-07-07T13:49:36Z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