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48EE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31"/>
    <p:restoredTop sz="94724"/>
  </p:normalViewPr>
  <p:slideViewPr>
    <p:cSldViewPr>
      <p:cViewPr>
        <p:scale>
          <a:sx n="160" d="100"/>
          <a:sy n="160" d="100"/>
        </p:scale>
        <p:origin x="-204" y="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CC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>
            <a:normAutofit/>
          </a:bodyPr>
          <a:lstStyle/>
          <a:p>
            <a:r>
              <a:rPr lang="en-GB" sz="5400" dirty="0" err="1">
                <a:latin typeface="Lofty Goals" pitchFamily="50" charset="0"/>
              </a:rPr>
              <a:t>Lyfetree</a:t>
            </a:r>
            <a:r>
              <a:rPr lang="en-GB" sz="5400" dirty="0">
                <a:latin typeface="Lofty Goals" pitchFamily="50" charset="0"/>
              </a:rPr>
              <a:t/>
            </a:r>
            <a:br>
              <a:rPr lang="en-GB" sz="5400" dirty="0">
                <a:latin typeface="Lofty Goals" pitchFamily="50" charset="0"/>
              </a:rPr>
            </a:br>
            <a:r>
              <a:rPr lang="en-GB" sz="5400" dirty="0">
                <a:latin typeface="Lofty Goals" pitchFamily="50" charset="0"/>
              </a:rPr>
              <a:t>–</a:t>
            </a:r>
            <a:br>
              <a:rPr lang="en-GB" sz="5400" dirty="0">
                <a:latin typeface="Lofty Goals" pitchFamily="50" charset="0"/>
              </a:rPr>
            </a:br>
            <a:r>
              <a:rPr lang="en-GB" sz="5400" dirty="0">
                <a:latin typeface="Lofty Goals" pitchFamily="50" charset="0"/>
              </a:rPr>
              <a:t>the </a:t>
            </a:r>
            <a:r>
              <a:rPr lang="en-GB" sz="5400" dirty="0" err="1">
                <a:latin typeface="Lofty Goals" pitchFamily="50" charset="0"/>
              </a:rPr>
              <a:t>skilltree</a:t>
            </a:r>
            <a:r>
              <a:rPr lang="en-GB" sz="5400" dirty="0">
                <a:latin typeface="Lofty Goals" pitchFamily="50" charset="0"/>
              </a:rPr>
              <a:t> of life</a:t>
            </a:r>
            <a:br>
              <a:rPr lang="en-GB" sz="5400" dirty="0">
                <a:latin typeface="Lofty Goals" pitchFamily="50" charset="0"/>
              </a:rPr>
            </a:br>
            <a:r>
              <a:rPr lang="en-GB" sz="5400" dirty="0">
                <a:latin typeface="Lofty Goals" pitchFamily="50" charset="0"/>
              </a:rPr>
              <a:t/>
            </a:r>
            <a:br>
              <a:rPr lang="en-GB" sz="5400" dirty="0">
                <a:latin typeface="Lofty Goals" pitchFamily="50" charset="0"/>
              </a:rPr>
            </a:br>
            <a:r>
              <a:rPr lang="en-GB" sz="2000" dirty="0">
                <a:latin typeface="Lato" pitchFamily="34" charset="0"/>
                <a:cs typeface="Lato" pitchFamily="34" charset="0"/>
              </a:rPr>
              <a:t>Concept and Documentation</a:t>
            </a:r>
            <a:endParaRPr lang="de-DE" sz="2000" dirty="0">
              <a:latin typeface="Lato" pitchFamily="34" charset="0"/>
              <a:cs typeface="Lato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106" y="484767"/>
            <a:ext cx="7886700" cy="5873304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Lofty Goals" pitchFamily="50" charset="0"/>
                <a:cs typeface="Lato" pitchFamily="34" charset="0"/>
              </a:rPr>
              <a:t>Feature Requests</a:t>
            </a:r>
            <a:endParaRPr lang="de-DE" sz="6000" dirty="0">
              <a:latin typeface="Lofty Goals" pitchFamily="50" charset="0"/>
              <a:cs typeface="Lato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55" y="125844"/>
            <a:ext cx="7886700" cy="805648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latin typeface="Lofty Goals" pitchFamily="50" charset="0"/>
              </a:rPr>
              <a:t>Feature Requests</a:t>
            </a:r>
            <a:endParaRPr lang="de-DE" sz="4000" dirty="0">
              <a:latin typeface="Lofty Goals" pitchFamily="50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192AA6D4-3DD1-9C5E-B1A1-FE343B529D5B}"/>
              </a:ext>
            </a:extLst>
          </p:cNvPr>
          <p:cNvSpPr txBox="1">
            <a:spLocks/>
          </p:cNvSpPr>
          <p:nvPr/>
        </p:nvSpPr>
        <p:spPr>
          <a:xfrm>
            <a:off x="642910" y="114298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>
                <a:latin typeface="Lato" pitchFamily="34" charset="0"/>
                <a:cs typeface="Lato" pitchFamily="34" charset="0"/>
              </a:rPr>
              <a:t> </a:t>
            </a:r>
            <a:r>
              <a:rPr lang="en-GB" sz="1400" dirty="0" err="1">
                <a:latin typeface="Lato" pitchFamily="34" charset="0"/>
                <a:cs typeface="Lato" pitchFamily="34" charset="0"/>
              </a:rPr>
              <a:t>Lyfetree</a:t>
            </a:r>
            <a:r>
              <a:rPr lang="en-GB" sz="1400" dirty="0">
                <a:latin typeface="Lato" pitchFamily="34" charset="0"/>
                <a:cs typeface="Lato" pitchFamily="34" charset="0"/>
              </a:rPr>
              <a:t> – the </a:t>
            </a:r>
            <a:r>
              <a:rPr lang="en-GB" sz="1400" dirty="0" err="1">
                <a:latin typeface="Lato" pitchFamily="34" charset="0"/>
                <a:cs typeface="Lato" pitchFamily="34" charset="0"/>
              </a:rPr>
              <a:t>Skilltree</a:t>
            </a:r>
            <a:r>
              <a:rPr lang="en-GB" sz="1400" dirty="0">
                <a:latin typeface="Lato" pitchFamily="34" charset="0"/>
                <a:cs typeface="Lato" pitchFamily="34" charset="0"/>
              </a:rPr>
              <a:t> of Life</a:t>
            </a:r>
            <a:endParaRPr lang="de-DE" sz="1400" dirty="0">
              <a:latin typeface="Lato" pitchFamily="34" charset="0"/>
              <a:cs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400" dirty="0">
                <a:latin typeface="Lato" pitchFamily="34" charset="0"/>
                <a:cs typeface="Lato" pitchFamily="34" charset="0"/>
              </a:rPr>
              <a:t> Connect Skills/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Memories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to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WAVs/MP3s/MP4s/GIFs (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or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even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Social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Media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posts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Customizable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categories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for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users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to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create</a:t>
            </a:r>
            <a:endParaRPr lang="de-DE" sz="1400" dirty="0">
              <a:latin typeface="Lato" pitchFamily="34" charset="0"/>
              <a:cs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>
                <a:latin typeface="Lato" pitchFamily="34" charset="0"/>
                <a:cs typeface="Lato" pitchFamily="34" charset="0"/>
              </a:rPr>
              <a:t> Preset categories for users when they initialize an </a:t>
            </a:r>
            <a:r>
              <a:rPr lang="en-GB" sz="1400" dirty="0" err="1">
                <a:latin typeface="Lato" pitchFamily="34" charset="0"/>
                <a:cs typeface="Lato" pitchFamily="34" charset="0"/>
              </a:rPr>
              <a:t>lyfetree</a:t>
            </a:r>
            <a:endParaRPr lang="de-DE" sz="1400" dirty="0">
              <a:latin typeface="Lato" pitchFamily="34" charset="0"/>
              <a:cs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400" dirty="0">
                <a:latin typeface="Lato" pitchFamily="34" charset="0"/>
                <a:cs typeface="Lato" pitchFamily="34" charset="0"/>
              </a:rPr>
              <a:t> Date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of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creation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/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changes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made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to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lyfetree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/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branches</a:t>
            </a:r>
            <a:endParaRPr lang="de-DE" sz="1400" dirty="0">
              <a:latin typeface="Lato" pitchFamily="34" charset="0"/>
              <a:cs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400" dirty="0">
                <a:latin typeface="Lato" pitchFamily="34" charset="0"/>
                <a:cs typeface="Lato" pitchFamily="34" charset="0"/>
              </a:rPr>
              <a:t> Annual Review</a:t>
            </a:r>
          </a:p>
          <a:p>
            <a:pPr>
              <a:buFont typeface="Arial" pitchFamily="34" charset="0"/>
              <a:buChar char="•"/>
            </a:pPr>
            <a:endParaRPr lang="de-DE" sz="1400" dirty="0">
              <a:latin typeface="Lato" pitchFamily="34" charset="0"/>
              <a:cs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400" dirty="0">
                <a:latin typeface="Lato" pitchFamily="34" charset="0"/>
                <a:cs typeface="Lato" pitchFamily="34" charset="0"/>
              </a:rPr>
              <a:t>Daily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To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-Do List (Daily Quests),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which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user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creates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in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the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evening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prior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to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the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day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or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in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the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morning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; </a:t>
            </a:r>
          </a:p>
          <a:p>
            <a:pPr>
              <a:buFont typeface="Arial" pitchFamily="34" charset="0"/>
              <a:buChar char="•"/>
            </a:pPr>
            <a:endParaRPr lang="de-DE" sz="1400" dirty="0">
              <a:latin typeface="Lato" pitchFamily="34" charset="0"/>
              <a:cs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400" dirty="0">
                <a:latin typeface="Lato" pitchFamily="34" charset="0"/>
                <a:cs typeface="Lato" pitchFamily="34" charset="0"/>
              </a:rPr>
              <a:t>Blog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posts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by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lyfetree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(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maybe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with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,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maybe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without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commenting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function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): Stories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from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users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;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monthly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update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of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how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many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trees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have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been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planted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;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tips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for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building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your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lyfetree</a:t>
            </a:r>
            <a:endParaRPr lang="de-DE" sz="1400" dirty="0">
              <a:latin typeface="Lato" pitchFamily="34" charset="0"/>
              <a:cs typeface="Lato" pitchFamily="34" charset="0"/>
            </a:endParaRPr>
          </a:p>
          <a:p>
            <a:pPr>
              <a:buFont typeface="Arial" pitchFamily="34" charset="0"/>
              <a:buChar char="•"/>
            </a:pPr>
            <a:endParaRPr lang="de-DE" sz="1400" dirty="0">
              <a:latin typeface="Lato" pitchFamily="34" charset="0"/>
              <a:cs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400" dirty="0">
                <a:latin typeface="Lato" pitchFamily="34" charset="0"/>
                <a:cs typeface="Lato" pitchFamily="34" charset="0"/>
              </a:rPr>
              <a:t>Realtime (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or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close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to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realtime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)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planted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trees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counter</a:t>
            </a:r>
            <a:r>
              <a:rPr lang="de-DE" sz="1400" dirty="0">
                <a:latin typeface="Lato" pitchFamily="34" charset="0"/>
                <a:cs typeface="Lato" pitchFamily="34" charset="0"/>
              </a:rPr>
              <a:t> on </a:t>
            </a:r>
            <a:r>
              <a:rPr lang="de-DE" sz="1400" dirty="0" err="1">
                <a:latin typeface="Lato" pitchFamily="34" charset="0"/>
                <a:cs typeface="Lato" pitchFamily="34" charset="0"/>
              </a:rPr>
              <a:t>website</a:t>
            </a:r>
            <a:endParaRPr lang="de-DE" sz="1400" dirty="0">
              <a:latin typeface="Lato" pitchFamily="34" charset="0"/>
              <a:cs typeface="Lato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106" y="484767"/>
            <a:ext cx="7886700" cy="5873304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Lofty Goals" pitchFamily="50" charset="0"/>
              </a:rPr>
              <a:t>Data Model</a:t>
            </a:r>
            <a:endParaRPr lang="de-DE" sz="6000" dirty="0">
              <a:latin typeface="Lofty Goals" pitchFamily="5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55" y="125844"/>
            <a:ext cx="7886700" cy="805648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latin typeface="Lofty Goals" pitchFamily="50" charset="0"/>
                <a:cs typeface="Lato" pitchFamily="34" charset="0"/>
              </a:rPr>
              <a:t>Data Model</a:t>
            </a:r>
            <a:endParaRPr lang="de-DE" sz="4000" dirty="0">
              <a:latin typeface="Lofty Goals" pitchFamily="50" charset="0"/>
              <a:cs typeface="Lato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948157" y="953713"/>
          <a:ext cx="929355" cy="87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055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55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1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55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2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 rot="10800000" flipV="1">
            <a:off x="1602338" y="1538240"/>
            <a:ext cx="2345821" cy="47856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5"/>
          <p:cNvCxnSpPr/>
          <p:nvPr/>
        </p:nvCxnSpPr>
        <p:spPr>
          <a:xfrm>
            <a:off x="4876445" y="1665002"/>
            <a:ext cx="2244338" cy="394535"/>
          </a:xfrm>
          <a:prstGeom prst="bentConnector3">
            <a:avLst>
              <a:gd name="adj1" fmla="val 9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/>
        </p:nvGraphicFramePr>
        <p:xfrm>
          <a:off x="1049709" y="2029892"/>
          <a:ext cx="10717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66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 1: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</a:t>
                      </a:r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97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97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B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97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C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6701684" y="2066626"/>
          <a:ext cx="80366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64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2</a:t>
                      </a:r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: 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64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64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D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4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E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20" name="Gerade Verbindung mit Pfeil 5"/>
          <p:cNvCxnSpPr/>
          <p:nvPr/>
        </p:nvCxnSpPr>
        <p:spPr>
          <a:xfrm>
            <a:off x="2119357" y="2552340"/>
            <a:ext cx="1367327" cy="1036894"/>
          </a:xfrm>
          <a:prstGeom prst="bentConnector3">
            <a:avLst>
              <a:gd name="adj1" fmla="val 1001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5"/>
          <p:cNvCxnSpPr/>
          <p:nvPr/>
        </p:nvCxnSpPr>
        <p:spPr>
          <a:xfrm rot="16200000" flipH="1">
            <a:off x="1812778" y="3139512"/>
            <a:ext cx="726395" cy="121778"/>
          </a:xfrm>
          <a:prstGeom prst="bentConnector3">
            <a:avLst>
              <a:gd name="adj1" fmla="val -5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5"/>
          <p:cNvCxnSpPr/>
          <p:nvPr/>
        </p:nvCxnSpPr>
        <p:spPr>
          <a:xfrm rot="5400000">
            <a:off x="741351" y="3253812"/>
            <a:ext cx="478562" cy="141009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elle 35"/>
          <p:cNvGraphicFramePr>
            <a:graphicFrameLocks noGrp="1"/>
          </p:cNvGraphicFramePr>
          <p:nvPr/>
        </p:nvGraphicFramePr>
        <p:xfrm>
          <a:off x="119285" y="3549619"/>
          <a:ext cx="1117720" cy="129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687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 A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: 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65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A.1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65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A.2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A.3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/>
        </p:nvGraphicFramePr>
        <p:xfrm>
          <a:off x="1502635" y="3573830"/>
          <a:ext cx="1117720" cy="129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6870">
                <a:tc>
                  <a:txBody>
                    <a:bodyPr/>
                    <a:lstStyle/>
                    <a:p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Skill B: 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65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B.1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65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B.2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B.3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1" name="Tabelle 40"/>
          <p:cNvGraphicFramePr>
            <a:graphicFrameLocks noGrp="1"/>
          </p:cNvGraphicFramePr>
          <p:nvPr/>
        </p:nvGraphicFramePr>
        <p:xfrm>
          <a:off x="2918033" y="3589497"/>
          <a:ext cx="1117720" cy="129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687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C: 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65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C.1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65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C.2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="0" baseline="0" dirty="0">
                          <a:latin typeface="Lato" pitchFamily="34" charset="0"/>
                          <a:cs typeface="Lato" pitchFamily="34" charset="0"/>
                        </a:rPr>
                        <a:t> C.3</a:t>
                      </a:r>
                      <a:endParaRPr lang="en-GB" sz="1200" b="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/>
        </p:nvGraphicFramePr>
        <p:xfrm>
          <a:off x="7871389" y="3622256"/>
          <a:ext cx="1117720" cy="129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687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 E: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65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 E.1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65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E.2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E.3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/>
        </p:nvGraphicFramePr>
        <p:xfrm>
          <a:off x="6511540" y="3635746"/>
          <a:ext cx="1117720" cy="129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7266">
                <a:tc>
                  <a:txBody>
                    <a:bodyPr/>
                    <a:lstStyle/>
                    <a:p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Skill D: 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3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D.1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3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D.2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7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D.3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/>
        </p:nvGraphicFramePr>
        <p:xfrm>
          <a:off x="5196557" y="3608683"/>
          <a:ext cx="1117720" cy="129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7266">
                <a:tc>
                  <a:txBody>
                    <a:bodyPr/>
                    <a:lstStyle/>
                    <a:p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Skill A: 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3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A.1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3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A.3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7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A.4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2" name="Gerade Verbindung mit Pfeil 5"/>
          <p:cNvCxnSpPr/>
          <p:nvPr/>
        </p:nvCxnSpPr>
        <p:spPr>
          <a:xfrm rot="10800000" flipV="1">
            <a:off x="5760934" y="2649196"/>
            <a:ext cx="930424" cy="955705"/>
          </a:xfrm>
          <a:prstGeom prst="bentConnector3">
            <a:avLst>
              <a:gd name="adj1" fmla="val 100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"/>
          <p:cNvCxnSpPr/>
          <p:nvPr/>
        </p:nvCxnSpPr>
        <p:spPr>
          <a:xfrm rot="5400000">
            <a:off x="6320505" y="3249359"/>
            <a:ext cx="676544" cy="88664"/>
          </a:xfrm>
          <a:prstGeom prst="bentConnector3">
            <a:avLst>
              <a:gd name="adj1" fmla="val -3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"/>
          <p:cNvCxnSpPr/>
          <p:nvPr/>
        </p:nvCxnSpPr>
        <p:spPr>
          <a:xfrm>
            <a:off x="7509618" y="3210369"/>
            <a:ext cx="982766" cy="404502"/>
          </a:xfrm>
          <a:prstGeom prst="bentConnector3">
            <a:avLst>
              <a:gd name="adj1" fmla="val 1008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056210" y="42901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Lato" pitchFamily="34" charset="0"/>
                <a:cs typeface="Lato" pitchFamily="34" charset="0"/>
              </a:rPr>
              <a:t>All skills are consolidated in a “general” database that is copied to every user with an initial tree creation.</a:t>
            </a:r>
          </a:p>
          <a:p>
            <a:r>
              <a:rPr lang="en-GB" sz="1200" dirty="0">
                <a:latin typeface="Lato" pitchFamily="34" charset="0"/>
                <a:cs typeface="Lato" pitchFamily="34" charset="0"/>
              </a:rPr>
              <a:t>Users can then extend the tree to their needs.</a:t>
            </a:r>
            <a:endParaRPr lang="de-DE" sz="1200" dirty="0">
              <a:latin typeface="Lato" pitchFamily="34" charset="0"/>
              <a:cs typeface="Lato" pitchFamily="34" charset="0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xmlns="" id="{6A1A0201-BC83-F827-3152-8073DF83C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3005236"/>
              </p:ext>
            </p:extLst>
          </p:nvPr>
        </p:nvGraphicFramePr>
        <p:xfrm>
          <a:off x="33252" y="5006495"/>
          <a:ext cx="7908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75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Quests to achieve Skill A.1:</a:t>
                      </a:r>
                      <a:endParaRPr lang="de-DE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</a:t>
                      </a:r>
                      <a:r>
                        <a:rPr lang="en-GB" sz="1000" baseline="0" dirty="0">
                          <a:latin typeface="Lato" pitchFamily="34" charset="0"/>
                          <a:cs typeface="Lato" pitchFamily="34" charset="0"/>
                        </a:rPr>
                        <a:t> A.1.1</a:t>
                      </a:r>
                      <a:endParaRPr lang="en-GB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 A.1.2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310">
                <a:tc>
                  <a:txBody>
                    <a:bodyPr/>
                    <a:lstStyle/>
                    <a:p>
                      <a:r>
                        <a:rPr lang="en-GB" sz="1000" b="0" dirty="0">
                          <a:latin typeface="Lato" pitchFamily="34" charset="0"/>
                          <a:cs typeface="Lato" pitchFamily="34" charset="0"/>
                        </a:rPr>
                        <a:t>Quest A.1.3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1" name="Gerade Verbindung mit Pfeil 5">
            <a:extLst>
              <a:ext uri="{FF2B5EF4-FFF2-40B4-BE49-F238E27FC236}">
                <a16:creationId xmlns:a16="http://schemas.microsoft.com/office/drawing/2014/main" xmlns="" id="{8C395BD1-697B-8037-B27C-10C55073F70D}"/>
              </a:ext>
            </a:extLst>
          </p:cNvPr>
          <p:cNvCxnSpPr>
            <a:cxnSpLocks/>
          </p:cNvCxnSpPr>
          <p:nvPr/>
        </p:nvCxnSpPr>
        <p:spPr>
          <a:xfrm rot="5400000">
            <a:off x="-279931" y="4549089"/>
            <a:ext cx="754739" cy="70504"/>
          </a:xfrm>
          <a:prstGeom prst="bentConnector3">
            <a:avLst>
              <a:gd name="adj1" fmla="val 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xmlns="" id="{31AE65B2-7C5D-FD71-B139-98A7883E8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1404607"/>
              </p:ext>
            </p:extLst>
          </p:nvPr>
        </p:nvGraphicFramePr>
        <p:xfrm>
          <a:off x="1403196" y="5006495"/>
          <a:ext cx="7908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75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Quests to achieve Skill B.1:</a:t>
                      </a:r>
                      <a:endParaRPr lang="de-DE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</a:t>
                      </a:r>
                      <a:r>
                        <a:rPr lang="en-GB" sz="1000" baseline="0" dirty="0">
                          <a:latin typeface="Lato" pitchFamily="34" charset="0"/>
                          <a:cs typeface="Lato" pitchFamily="34" charset="0"/>
                        </a:rPr>
                        <a:t> B.1.1</a:t>
                      </a:r>
                      <a:endParaRPr lang="en-GB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 B.1.2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310">
                <a:tc>
                  <a:txBody>
                    <a:bodyPr/>
                    <a:lstStyle/>
                    <a:p>
                      <a:r>
                        <a:rPr lang="en-GB" sz="1000" b="0" dirty="0">
                          <a:latin typeface="Lato" pitchFamily="34" charset="0"/>
                          <a:cs typeface="Lato" pitchFamily="34" charset="0"/>
                        </a:rPr>
                        <a:t>Quest B.1.3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25" name="Gerade Verbindung mit Pfeil 5">
            <a:extLst>
              <a:ext uri="{FF2B5EF4-FFF2-40B4-BE49-F238E27FC236}">
                <a16:creationId xmlns:a16="http://schemas.microsoft.com/office/drawing/2014/main" xmlns="" id="{A579408D-ACF2-758A-D5CC-21BE30A9D4E4}"/>
              </a:ext>
            </a:extLst>
          </p:cNvPr>
          <p:cNvCxnSpPr>
            <a:cxnSpLocks/>
          </p:cNvCxnSpPr>
          <p:nvPr/>
        </p:nvCxnSpPr>
        <p:spPr>
          <a:xfrm rot="5400000">
            <a:off x="1090013" y="4549089"/>
            <a:ext cx="754739" cy="70504"/>
          </a:xfrm>
          <a:prstGeom prst="bentConnector3">
            <a:avLst>
              <a:gd name="adj1" fmla="val 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xmlns="" id="{09214432-BEC6-AD51-1B72-D343E063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38143"/>
              </p:ext>
            </p:extLst>
          </p:nvPr>
        </p:nvGraphicFramePr>
        <p:xfrm>
          <a:off x="2802074" y="5006495"/>
          <a:ext cx="7908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75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Quests to achieve Skill C.1:</a:t>
                      </a:r>
                      <a:endParaRPr lang="de-DE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</a:t>
                      </a:r>
                      <a:r>
                        <a:rPr lang="en-GB" sz="1000" baseline="0" dirty="0">
                          <a:latin typeface="Lato" pitchFamily="34" charset="0"/>
                          <a:cs typeface="Lato" pitchFamily="34" charset="0"/>
                        </a:rPr>
                        <a:t> C.1.1</a:t>
                      </a:r>
                      <a:endParaRPr lang="en-GB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 C.1.2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310">
                <a:tc>
                  <a:txBody>
                    <a:bodyPr/>
                    <a:lstStyle/>
                    <a:p>
                      <a:r>
                        <a:rPr lang="en-GB" sz="1000" b="0" dirty="0">
                          <a:latin typeface="Lato" pitchFamily="34" charset="0"/>
                          <a:cs typeface="Lato" pitchFamily="34" charset="0"/>
                        </a:rPr>
                        <a:t>Quest C.1.3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27" name="Gerade Verbindung mit Pfeil 5">
            <a:extLst>
              <a:ext uri="{FF2B5EF4-FFF2-40B4-BE49-F238E27FC236}">
                <a16:creationId xmlns:a16="http://schemas.microsoft.com/office/drawing/2014/main" xmlns="" id="{4FEFED8D-58BD-BD13-21D8-9DF834211639}"/>
              </a:ext>
            </a:extLst>
          </p:cNvPr>
          <p:cNvCxnSpPr>
            <a:cxnSpLocks/>
          </p:cNvCxnSpPr>
          <p:nvPr/>
        </p:nvCxnSpPr>
        <p:spPr>
          <a:xfrm rot="5400000">
            <a:off x="2488891" y="4549089"/>
            <a:ext cx="754739" cy="70504"/>
          </a:xfrm>
          <a:prstGeom prst="bentConnector3">
            <a:avLst>
              <a:gd name="adj1" fmla="val 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xmlns="" id="{DB270713-75A8-FDED-82F5-5C756FBA6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8998163"/>
              </p:ext>
            </p:extLst>
          </p:nvPr>
        </p:nvGraphicFramePr>
        <p:xfrm>
          <a:off x="5096044" y="5006495"/>
          <a:ext cx="7908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75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Quests to achieve Skill A.1:</a:t>
                      </a:r>
                      <a:endParaRPr lang="de-DE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</a:t>
                      </a:r>
                      <a:r>
                        <a:rPr lang="en-GB" sz="1000" baseline="0" dirty="0">
                          <a:latin typeface="Lato" pitchFamily="34" charset="0"/>
                          <a:cs typeface="Lato" pitchFamily="34" charset="0"/>
                        </a:rPr>
                        <a:t> A.1.1</a:t>
                      </a:r>
                      <a:endParaRPr lang="en-GB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 A.1.2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310">
                <a:tc>
                  <a:txBody>
                    <a:bodyPr/>
                    <a:lstStyle/>
                    <a:p>
                      <a:r>
                        <a:rPr lang="en-GB" sz="1000" b="0" dirty="0">
                          <a:latin typeface="Lato" pitchFamily="34" charset="0"/>
                          <a:cs typeface="Lato" pitchFamily="34" charset="0"/>
                        </a:rPr>
                        <a:t>Quest A.1.3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30" name="Gerade Verbindung mit Pfeil 5">
            <a:extLst>
              <a:ext uri="{FF2B5EF4-FFF2-40B4-BE49-F238E27FC236}">
                <a16:creationId xmlns:a16="http://schemas.microsoft.com/office/drawing/2014/main" xmlns="" id="{97C5CCAB-CC07-3CFC-134D-CCA339E23158}"/>
              </a:ext>
            </a:extLst>
          </p:cNvPr>
          <p:cNvCxnSpPr>
            <a:cxnSpLocks/>
          </p:cNvCxnSpPr>
          <p:nvPr/>
        </p:nvCxnSpPr>
        <p:spPr>
          <a:xfrm rot="5400000">
            <a:off x="4782861" y="4549089"/>
            <a:ext cx="754739" cy="70504"/>
          </a:xfrm>
          <a:prstGeom prst="bentConnector3">
            <a:avLst>
              <a:gd name="adj1" fmla="val -5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xmlns="" id="{1729E695-C5FF-1309-0B28-AAD70719F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0674998"/>
              </p:ext>
            </p:extLst>
          </p:nvPr>
        </p:nvGraphicFramePr>
        <p:xfrm>
          <a:off x="6363763" y="5038509"/>
          <a:ext cx="7908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75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Quests to achieve Skill D.1:</a:t>
                      </a:r>
                      <a:endParaRPr lang="de-DE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</a:t>
                      </a:r>
                      <a:r>
                        <a:rPr lang="en-GB" sz="1000" baseline="0" dirty="0">
                          <a:latin typeface="Lato" pitchFamily="34" charset="0"/>
                          <a:cs typeface="Lato" pitchFamily="34" charset="0"/>
                        </a:rPr>
                        <a:t> D.1.1</a:t>
                      </a:r>
                      <a:endParaRPr lang="en-GB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 D.1.2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310">
                <a:tc>
                  <a:txBody>
                    <a:bodyPr/>
                    <a:lstStyle/>
                    <a:p>
                      <a:r>
                        <a:rPr lang="en-GB" sz="1000" b="0" dirty="0">
                          <a:latin typeface="Lato" pitchFamily="34" charset="0"/>
                          <a:cs typeface="Lato" pitchFamily="34" charset="0"/>
                        </a:rPr>
                        <a:t>Quest D.1.3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34" name="Gerade Verbindung mit Pfeil 5">
            <a:extLst>
              <a:ext uri="{FF2B5EF4-FFF2-40B4-BE49-F238E27FC236}">
                <a16:creationId xmlns:a16="http://schemas.microsoft.com/office/drawing/2014/main" xmlns="" id="{9F09D6AB-5FEC-6C0F-2A47-1AC9B7A92D65}"/>
              </a:ext>
            </a:extLst>
          </p:cNvPr>
          <p:cNvCxnSpPr>
            <a:cxnSpLocks/>
          </p:cNvCxnSpPr>
          <p:nvPr/>
        </p:nvCxnSpPr>
        <p:spPr>
          <a:xfrm rot="5400000">
            <a:off x="6050580" y="4581103"/>
            <a:ext cx="754739" cy="70504"/>
          </a:xfrm>
          <a:prstGeom prst="bentConnector3">
            <a:avLst>
              <a:gd name="adj1" fmla="val 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xmlns="" id="{C68D83A1-E766-4EBB-53D8-0B83C8CD3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8047214"/>
              </p:ext>
            </p:extLst>
          </p:nvPr>
        </p:nvGraphicFramePr>
        <p:xfrm>
          <a:off x="7762641" y="5038509"/>
          <a:ext cx="7908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75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Quests to achieve Skill C.1:</a:t>
                      </a:r>
                      <a:endParaRPr lang="de-DE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</a:t>
                      </a:r>
                      <a:r>
                        <a:rPr lang="en-GB" sz="1000" baseline="0" dirty="0">
                          <a:latin typeface="Lato" pitchFamily="34" charset="0"/>
                          <a:cs typeface="Lato" pitchFamily="34" charset="0"/>
                        </a:rPr>
                        <a:t> </a:t>
                      </a:r>
                    </a:p>
                    <a:p>
                      <a:r>
                        <a:rPr lang="en-GB" sz="1000" baseline="0" dirty="0">
                          <a:latin typeface="Lato" pitchFamily="34" charset="0"/>
                          <a:cs typeface="Lato" pitchFamily="34" charset="0"/>
                        </a:rPr>
                        <a:t>E.1.1</a:t>
                      </a:r>
                      <a:endParaRPr lang="en-GB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Quest </a:t>
                      </a:r>
                    </a:p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E.1.2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310">
                <a:tc>
                  <a:txBody>
                    <a:bodyPr/>
                    <a:lstStyle/>
                    <a:p>
                      <a:r>
                        <a:rPr lang="en-GB" sz="1000" b="0" dirty="0">
                          <a:latin typeface="Lato" pitchFamily="34" charset="0"/>
                          <a:cs typeface="Lato" pitchFamily="34" charset="0"/>
                        </a:rPr>
                        <a:t>Quest </a:t>
                      </a:r>
                    </a:p>
                    <a:p>
                      <a:r>
                        <a:rPr lang="en-GB" sz="1000" b="0" dirty="0">
                          <a:latin typeface="Lato" pitchFamily="34" charset="0"/>
                          <a:cs typeface="Lato" pitchFamily="34" charset="0"/>
                        </a:rPr>
                        <a:t>E.1.3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37" name="Gerade Verbindung mit Pfeil 5">
            <a:extLst>
              <a:ext uri="{FF2B5EF4-FFF2-40B4-BE49-F238E27FC236}">
                <a16:creationId xmlns:a16="http://schemas.microsoft.com/office/drawing/2014/main" xmlns="" id="{45D4E874-0493-CD92-09ED-ECBC4904EC19}"/>
              </a:ext>
            </a:extLst>
          </p:cNvPr>
          <p:cNvCxnSpPr>
            <a:cxnSpLocks/>
          </p:cNvCxnSpPr>
          <p:nvPr/>
        </p:nvCxnSpPr>
        <p:spPr>
          <a:xfrm rot="5400000">
            <a:off x="7449458" y="4581103"/>
            <a:ext cx="754739" cy="70504"/>
          </a:xfrm>
          <a:prstGeom prst="bentConnector3">
            <a:avLst>
              <a:gd name="adj1" fmla="val 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55" y="125844"/>
            <a:ext cx="7886700" cy="805648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latin typeface="Lofty Goals" pitchFamily="50" charset="0"/>
                <a:cs typeface="Lato" pitchFamily="34" charset="0"/>
              </a:rPr>
              <a:t>Data Model</a:t>
            </a:r>
            <a:endParaRPr lang="de-DE" sz="4000" dirty="0">
              <a:latin typeface="Lofty Goals" pitchFamily="50" charset="0"/>
              <a:cs typeface="Lato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948157" y="953713"/>
          <a:ext cx="929355" cy="87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055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55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1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55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2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 rot="10800000" flipV="1">
            <a:off x="1602338" y="1538240"/>
            <a:ext cx="2345821" cy="47856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5"/>
          <p:cNvCxnSpPr/>
          <p:nvPr/>
        </p:nvCxnSpPr>
        <p:spPr>
          <a:xfrm>
            <a:off x="4876445" y="1665002"/>
            <a:ext cx="2244338" cy="394535"/>
          </a:xfrm>
          <a:prstGeom prst="bentConnector3">
            <a:avLst>
              <a:gd name="adj1" fmla="val 9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/>
        </p:nvGraphicFramePr>
        <p:xfrm>
          <a:off x="1049709" y="2029892"/>
          <a:ext cx="10717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66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 1: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</a:t>
                      </a:r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97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97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B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97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C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6701684" y="2066626"/>
          <a:ext cx="80366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64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User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2</a:t>
                      </a:r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: Branches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64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A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64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D</a:t>
                      </a:r>
                      <a:endParaRPr lang="en-GB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4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ato" pitchFamily="34" charset="0"/>
                          <a:cs typeface="Lato" pitchFamily="34" charset="0"/>
                        </a:rPr>
                        <a:t>Skill</a:t>
                      </a:r>
                      <a:r>
                        <a:rPr lang="en-GB" sz="1200" baseline="0" dirty="0">
                          <a:latin typeface="Lato" pitchFamily="34" charset="0"/>
                          <a:cs typeface="Lato" pitchFamily="34" charset="0"/>
                        </a:rPr>
                        <a:t> E</a:t>
                      </a:r>
                      <a:endParaRPr lang="de-DE" sz="12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20" name="Gerade Verbindung mit Pfeil 5"/>
          <p:cNvCxnSpPr/>
          <p:nvPr/>
        </p:nvCxnSpPr>
        <p:spPr>
          <a:xfrm>
            <a:off x="2131820" y="2249275"/>
            <a:ext cx="1225734" cy="1179725"/>
          </a:xfrm>
          <a:prstGeom prst="bentConnector3">
            <a:avLst>
              <a:gd name="adj1" fmla="val 998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"/>
          <p:cNvCxnSpPr/>
          <p:nvPr/>
        </p:nvCxnSpPr>
        <p:spPr>
          <a:xfrm rot="5400000">
            <a:off x="5636374" y="2399348"/>
            <a:ext cx="1179725" cy="879579"/>
          </a:xfrm>
          <a:prstGeom prst="bentConnector3">
            <a:avLst>
              <a:gd name="adj1" fmla="val 1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23528" y="5342798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ato" pitchFamily="34" charset="0"/>
                <a:cs typeface="Lato" pitchFamily="34" charset="0"/>
              </a:rPr>
              <a:t>Daily Quests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have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their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own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list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and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only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serve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as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a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productivity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function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,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to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check off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daily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tasks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.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If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technically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possible,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you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can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add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Quests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from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your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lyfetree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(e.g. Quest C.1.1)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to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your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Daily Quest List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xmlns="" id="{ABD7EEE3-6C87-0FD0-415D-97823E5BC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2951066"/>
              </p:ext>
            </p:extLst>
          </p:nvPr>
        </p:nvGraphicFramePr>
        <p:xfrm>
          <a:off x="2981289" y="3413194"/>
          <a:ext cx="790842" cy="1713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75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Daily Quests</a:t>
                      </a:r>
                      <a:endParaRPr lang="de-DE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Daily Quest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Daily Quest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310">
                <a:tc>
                  <a:txBody>
                    <a:bodyPr/>
                    <a:lstStyle/>
                    <a:p>
                      <a:r>
                        <a:rPr lang="en-GB" sz="1000" b="0" dirty="0">
                          <a:latin typeface="Lato" pitchFamily="34" charset="0"/>
                          <a:cs typeface="Lato" pitchFamily="34" charset="0"/>
                        </a:rPr>
                        <a:t>Quest C.1.1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xmlns="" id="{C7F5BBB3-D498-DF5A-8292-465EF7C23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8456849"/>
              </p:ext>
            </p:extLst>
          </p:nvPr>
        </p:nvGraphicFramePr>
        <p:xfrm>
          <a:off x="5371871" y="3429000"/>
          <a:ext cx="790842" cy="156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75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Daily Quests</a:t>
                      </a:r>
                      <a:endParaRPr lang="de-DE" sz="1000" dirty="0">
                        <a:latin typeface="Lato" pitchFamily="34" charset="0"/>
                        <a:cs typeface="Lato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Daily Quest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Lato" pitchFamily="34" charset="0"/>
                          <a:cs typeface="Lato" pitchFamily="34" charset="0"/>
                        </a:rPr>
                        <a:t>Daily Quest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310">
                <a:tc>
                  <a:txBody>
                    <a:bodyPr/>
                    <a:lstStyle/>
                    <a:p>
                      <a:r>
                        <a:rPr lang="en-GB" sz="1000" b="0" dirty="0">
                          <a:latin typeface="Lato" pitchFamily="34" charset="0"/>
                          <a:cs typeface="Lato" pitchFamily="34" charset="0"/>
                        </a:rPr>
                        <a:t>Quest E.1.3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1441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106" y="484767"/>
            <a:ext cx="7886700" cy="5873304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Lofty Goals" pitchFamily="50" charset="0"/>
              </a:rPr>
              <a:t>Payment Model</a:t>
            </a:r>
            <a:endParaRPr lang="de-DE" sz="6000" dirty="0">
              <a:latin typeface="Lofty Goals" pitchFamily="5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55" y="125844"/>
            <a:ext cx="7886700" cy="805648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latin typeface="Lofty Goals" pitchFamily="50" charset="0"/>
              </a:rPr>
              <a:t>Payment Model</a:t>
            </a:r>
            <a:endParaRPr lang="de-DE" sz="4000" dirty="0">
              <a:latin typeface="Lofty Goals" pitchFamily="50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192AA6D4-3DD1-9C5E-B1A1-FE343B52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0" y="1142984"/>
            <a:ext cx="7886700" cy="4351338"/>
          </a:xfrm>
        </p:spPr>
        <p:txBody>
          <a:bodyPr>
            <a:normAutofit/>
          </a:bodyPr>
          <a:lstStyle/>
          <a:p>
            <a:r>
              <a:rPr lang="en-GB" sz="1200" dirty="0">
                <a:latin typeface="Lato" pitchFamily="34" charset="0"/>
                <a:cs typeface="Lato" pitchFamily="34" charset="0"/>
              </a:rPr>
              <a:t>Pay 0,99ct per month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(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no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advertisments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,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no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spam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,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no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 </a:t>
            </a:r>
            <a:r>
              <a:rPr lang="de-DE" sz="1200" dirty="0" err="1">
                <a:latin typeface="Lato" pitchFamily="34" charset="0"/>
                <a:cs typeface="Lato" pitchFamily="34" charset="0"/>
              </a:rPr>
              <a:t>nothing</a:t>
            </a:r>
            <a:r>
              <a:rPr lang="de-DE" sz="1200" dirty="0">
                <a:latin typeface="Lato" pitchFamily="34" charset="0"/>
                <a:cs typeface="Lato" pitchFamily="34" charset="0"/>
              </a:rPr>
              <a:t>)</a:t>
            </a:r>
          </a:p>
          <a:p>
            <a:r>
              <a:rPr lang="en-GB" sz="1200" dirty="0">
                <a:latin typeface="Lato" pitchFamily="34" charset="0"/>
                <a:cs typeface="Lato" pitchFamily="34" charset="0"/>
              </a:rPr>
              <a:t>a small percentage of the monthly payment goes inside a fund for planting trees</a:t>
            </a:r>
          </a:p>
          <a:p>
            <a:r>
              <a:rPr lang="en-GB" sz="1200" dirty="0">
                <a:latin typeface="Lato" pitchFamily="34" charset="0"/>
                <a:cs typeface="Lato" pitchFamily="34" charset="0"/>
              </a:rPr>
              <a:t>The bigger your </a:t>
            </a:r>
            <a:r>
              <a:rPr lang="en-GB" sz="1200" dirty="0" err="1">
                <a:latin typeface="Lato" pitchFamily="34" charset="0"/>
                <a:cs typeface="Lato" pitchFamily="34" charset="0"/>
              </a:rPr>
              <a:t>lyfetree</a:t>
            </a:r>
            <a:r>
              <a:rPr lang="en-GB" sz="1200" dirty="0">
                <a:latin typeface="Lato" pitchFamily="34" charset="0"/>
                <a:cs typeface="Lato" pitchFamily="34" charset="0"/>
              </a:rPr>
              <a:t> gets, the higher that percentage is</a:t>
            </a:r>
          </a:p>
          <a:p>
            <a:r>
              <a:rPr lang="en-GB" sz="1200" dirty="0">
                <a:latin typeface="Lato" pitchFamily="34" charset="0"/>
                <a:cs typeface="Lato" pitchFamily="34" charset="0"/>
              </a:rPr>
              <a:t>Additionally, a donate function where you can donate to us/the </a:t>
            </a:r>
            <a:r>
              <a:rPr lang="en-GB" sz="1200" dirty="0" err="1">
                <a:latin typeface="Lato" pitchFamily="34" charset="0"/>
                <a:cs typeface="Lato" pitchFamily="34" charset="0"/>
              </a:rPr>
              <a:t>lyfetree</a:t>
            </a:r>
            <a:r>
              <a:rPr lang="en-GB" sz="1200" dirty="0">
                <a:latin typeface="Lato" pitchFamily="34" charset="0"/>
                <a:cs typeface="Lato" pitchFamily="34" charset="0"/>
              </a:rPr>
              <a:t> fund (choose the percentage distribution with a slider)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Macintosh PowerPoint</Application>
  <PresentationFormat>Bildschirmpräsentation 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Lyfetree – the skilltree of life  Concept and Documentation</vt:lpstr>
      <vt:lpstr>Feature Requests</vt:lpstr>
      <vt:lpstr>Feature Requests</vt:lpstr>
      <vt:lpstr>Data Model</vt:lpstr>
      <vt:lpstr>Data Model</vt:lpstr>
      <vt:lpstr>Data Model</vt:lpstr>
      <vt:lpstr>Payment Model</vt:lpstr>
      <vt:lpstr>Payment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Requests</dc:title>
  <dc:creator>relinkh</dc:creator>
  <cp:lastModifiedBy>Tobias Achim Rau</cp:lastModifiedBy>
  <cp:revision>14</cp:revision>
  <dcterms:created xsi:type="dcterms:W3CDTF">2023-09-14T06:36:44Z</dcterms:created>
  <dcterms:modified xsi:type="dcterms:W3CDTF">2023-09-21T10:56:18Z</dcterms:modified>
</cp:coreProperties>
</file>