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6"/>
  </p:notesMasterIdLst>
  <p:sldIdLst>
    <p:sldId id="310" r:id="rId2"/>
    <p:sldId id="258" r:id="rId3"/>
    <p:sldId id="313" r:id="rId4"/>
    <p:sldId id="314" r:id="rId5"/>
    <p:sldId id="328" r:id="rId6"/>
    <p:sldId id="329" r:id="rId7"/>
    <p:sldId id="317" r:id="rId8"/>
    <p:sldId id="319" r:id="rId9"/>
    <p:sldId id="332" r:id="rId10"/>
    <p:sldId id="336" r:id="rId11"/>
    <p:sldId id="338" r:id="rId12"/>
    <p:sldId id="337" r:id="rId13"/>
    <p:sldId id="339" r:id="rId14"/>
    <p:sldId id="32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C6EB2E9-8499-477F-A935-5DB41F9CB4F1}" type="datetimeFigureOut">
              <a:rPr lang="en-US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8D150283-4F83-41A0-BACA-B47BF69285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05277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945EBE6B-448C-421D-A808-DF938134F62B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fld id="{D294F98E-8236-491C-B01E-1029548D6E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7762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A51A8E-63E6-4FC8-AE27-AED1DF754E22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BA687-DE3D-4FCF-8CE3-87E769B2878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769891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989CB1-D5C5-4AF8-AE30-3BDEF06F696C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E841B-3149-4C4F-B8A2-F4C272FC6AC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957163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3CE6A1-3699-4D90-ADD2-D5515743758C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E5B588-63BE-4809-864F-B3381ADE1AC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53550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6F322-B9C5-4996-A5E7-D718E5E1EA0E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14054-40CE-4B31-926D-6BED8D08158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550390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4EB36E-E081-4247-A46A-DD0907B92407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1090B-DAAA-4F59-9887-989F89836E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05937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7E2A9C-395D-4783-AD14-A830EE9D9CAD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7CFDE-A59A-462E-B679-730B358FA4D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7830442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B0F089-7B67-4807-855B-EA90C2D4A964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BC637-FD04-4829-80B4-EAB16E781BE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77557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4B0AE1-0A97-48BC-9664-63F1D0FECDA6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506D7A-37D6-4D54-AB14-4FFF100505E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00289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3D5991-E636-4F96-A2BE-CBD04F0B2A31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F4534-6FE4-4D6D-AC64-388794D0CF9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6764709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5B0F2-BB32-4C0E-BBD5-6EFAC4929FD6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1184B-DCE7-4F64-BCC2-5BD329F6A17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33871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4F0C25AF-C794-4A50-B613-8DED91CDE956}" type="datetimeFigureOut">
              <a:rPr lang="en-US" smtClean="0"/>
              <a:pPr>
                <a:defRPr/>
              </a:pPr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C0E4D672-1342-4F86-9BE6-93E6F83758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9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sedeo2\Desktop\Cerficate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63" y="9525"/>
            <a:ext cx="12480926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1087455" y="2657900"/>
            <a:ext cx="10328690" cy="9023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3 CST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for Enhancing Trust and Privacy in Electronic Know Your Customer</a:t>
            </a:r>
          </a:p>
        </p:txBody>
      </p:sp>
      <p:sp>
        <p:nvSpPr>
          <p:cNvPr id="2054" name="Rectangle 15"/>
          <p:cNvSpPr>
            <a:spLocks noChangeArrowheads="1"/>
          </p:cNvSpPr>
          <p:nvPr/>
        </p:nvSpPr>
        <p:spPr bwMode="auto">
          <a:xfrm>
            <a:off x="3337796" y="2118042"/>
            <a:ext cx="595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0070C0"/>
                </a:solidFill>
                <a:latin typeface="Calisto MT" pitchFamily="18" charset="0"/>
              </a:rPr>
              <a:t>               Main Project Review-1</a:t>
            </a:r>
            <a:endParaRPr lang="en-US" altLang="en-US" sz="2400" dirty="0">
              <a:latin typeface="Calibri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980C09-30AD-8268-D1C7-942E8E45E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6785"/>
              </p:ext>
            </p:extLst>
          </p:nvPr>
        </p:nvGraphicFramePr>
        <p:xfrm>
          <a:off x="1087455" y="3762086"/>
          <a:ext cx="7001468" cy="258066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33003">
                  <a:extLst>
                    <a:ext uri="{9D8B030D-6E8A-4147-A177-3AD203B41FA5}">
                      <a16:colId xmlns:a16="http://schemas.microsoft.com/office/drawing/2014/main" val="1223468208"/>
                    </a:ext>
                  </a:extLst>
                </a:gridCol>
                <a:gridCol w="2306159">
                  <a:extLst>
                    <a:ext uri="{9D8B030D-6E8A-4147-A177-3AD203B41FA5}">
                      <a16:colId xmlns:a16="http://schemas.microsoft.com/office/drawing/2014/main" val="2769655030"/>
                    </a:ext>
                  </a:extLst>
                </a:gridCol>
                <a:gridCol w="3662306">
                  <a:extLst>
                    <a:ext uri="{9D8B030D-6E8A-4147-A177-3AD203B41FA5}">
                      <a16:colId xmlns:a16="http://schemas.microsoft.com/office/drawing/2014/main" val="613070321"/>
                    </a:ext>
                  </a:extLst>
                </a:gridCol>
              </a:tblGrid>
              <a:tr h="26908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S. No</a:t>
                      </a:r>
                    </a:p>
                  </a:txBody>
                  <a:tcPr marL="134112" marR="13411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 marL="134112" marR="13411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Student </a:t>
                      </a:r>
                      <a:r>
                        <a:rPr lang="en-US" sz="1400" b="1" i="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</a:rPr>
                        <a:t> Name</a:t>
                      </a:r>
                      <a:endParaRPr lang="en-US" sz="1400" b="1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marL="134112" marR="13411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37279"/>
                  </a:ext>
                </a:extLst>
              </a:tr>
              <a:tr h="446120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1400" b="0" i="0" dirty="0">
                        <a:latin typeface="Times New Roman" panose="02020603050405020304" pitchFamily="18" charset="0"/>
                      </a:endParaRP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</a:rPr>
                        <a:t>21A81A0612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SRI PRABHU KIRAN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93094841"/>
                  </a:ext>
                </a:extLst>
              </a:tr>
              <a:tr h="45743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1400" b="0" i="0" dirty="0">
                        <a:latin typeface="Times New Roman" panose="02020603050405020304" pitchFamily="18" charset="0"/>
                      </a:endParaRP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Times New Roman" panose="02020603050405020304" pitchFamily="18" charset="0"/>
                        </a:rPr>
                        <a:t>21A81A0623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 SAI PRASANTH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44953990"/>
                  </a:ext>
                </a:extLst>
              </a:tr>
              <a:tr h="45743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dirty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1400" b="0" i="0" dirty="0">
                        <a:latin typeface="Times New Roman" panose="02020603050405020304" pitchFamily="18" charset="0"/>
                      </a:endParaRP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Times New Roman" panose="02020603050405020304" pitchFamily="18" charset="0"/>
                        </a:rPr>
                        <a:t>21A81A0654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SRINIVASA RAO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18328700"/>
                  </a:ext>
                </a:extLst>
              </a:tr>
              <a:tr h="457435"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1400" b="0" i="0" dirty="0">
                        <a:latin typeface="Times New Roman" panose="02020603050405020304" pitchFamily="18" charset="0"/>
                      </a:endParaRP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Times New Roman" panose="02020603050405020304" pitchFamily="18" charset="0"/>
                        </a:rPr>
                        <a:t>21A81A0634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T S CHANDRAHAS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62165929"/>
                  </a:ext>
                </a:extLst>
              </a:tr>
              <a:tr h="45743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latin typeface="Times New Roman" panose="02020603050405020304" pitchFamily="18" charset="0"/>
                        </a:rPr>
                        <a:t>22A85A0606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 SAJID</a:t>
                      </a:r>
                    </a:p>
                  </a:txBody>
                  <a:tcPr marL="134112" marR="134112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019756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3E58509-1891-F2EE-ECDD-E0BFFA230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09381"/>
              </p:ext>
            </p:extLst>
          </p:nvPr>
        </p:nvGraphicFramePr>
        <p:xfrm>
          <a:off x="8266545" y="4518978"/>
          <a:ext cx="3149600" cy="9144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2763903073"/>
                    </a:ext>
                  </a:extLst>
                </a:gridCol>
              </a:tblGrid>
              <a:tr h="3271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Guide:</a:t>
                      </a:r>
                    </a:p>
                  </a:txBody>
                  <a:tcPr marL="121920" marR="12192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34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Mrs. </a:t>
                      </a: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NAGA JYOTHI 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M.Tech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/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Assistant professor</a:t>
                      </a:r>
                    </a:p>
                  </a:txBody>
                  <a:tcPr marL="121920" marR="121920">
                    <a:gradFill flip="none" rotWithShape="1">
                      <a:gsLst>
                        <a:gs pos="0">
                          <a:srgbClr val="00B0F0">
                            <a:tint val="66000"/>
                            <a:satMod val="160000"/>
                          </a:srgbClr>
                        </a:gs>
                        <a:gs pos="50000">
                          <a:srgbClr val="00B0F0">
                            <a:tint val="44500"/>
                            <a:satMod val="160000"/>
                          </a:srgbClr>
                        </a:gs>
                        <a:gs pos="100000">
                          <a:srgbClr val="00B0F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1905623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AB9F5-D017-E7DE-209E-4A1C9C79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924A-E2ED-2DA8-C587-E6F1047E8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6" y="2300749"/>
            <a:ext cx="10166554" cy="3962400"/>
          </a:xfrm>
        </p:spPr>
        <p:txBody>
          <a:bodyPr>
            <a:no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sz="2000" b="1" i="0" dirty="0">
                <a:effectLst/>
                <a:latin typeface="Inter"/>
              </a:rPr>
              <a:t>Requirement Analysis</a:t>
            </a:r>
            <a:r>
              <a:rPr lang="en-US" sz="2000" b="0" i="0" dirty="0">
                <a:effectLst/>
                <a:latin typeface="Inter"/>
              </a:rPr>
              <a:t>:</a:t>
            </a:r>
          </a:p>
          <a:p>
            <a:pPr marL="0" indent="0" algn="l">
              <a:spcAft>
                <a:spcPts val="300"/>
              </a:spcAft>
              <a:buNone/>
            </a:pPr>
            <a:endParaRPr lang="en-US" sz="20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Identify the needs of clients, authorities, and other stakeholders.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Define functional and non-functional requirements for the system.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US" sz="2000" b="1" i="0" dirty="0">
              <a:effectLst/>
              <a:latin typeface="Inter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b="1" i="0" dirty="0">
                <a:effectLst/>
                <a:latin typeface="Inter"/>
              </a:rPr>
              <a:t>System Design</a:t>
            </a:r>
            <a:r>
              <a:rPr lang="en-US" sz="2000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Design the architecture of the system, including modules for clients, cloud servers, authorities, and blockchain servers.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Inter"/>
              </a:rPr>
              <a:t>Define the flow of data and interactions between modules.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8870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3F3-3503-5C50-916B-FCB950B38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1" y="237940"/>
            <a:ext cx="9692640" cy="1325562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690-8C7D-1670-C3AD-36991213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66080"/>
            <a:ext cx="10559845" cy="4753980"/>
          </a:xfrm>
        </p:spPr>
        <p:txBody>
          <a:bodyPr>
            <a:noAutofit/>
          </a:bodyPr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HTML, JSP (Java Server Pages) for user interfaces.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Java Servlets for server-side logic.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MySQL for storing non-sensitive metadata.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IN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the client module for uploading and viewing e-KYC details.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cloud server module for managing IPFS storage and permissions.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the authority module for authorizing clients and users.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the blockchain server module for creating and managing the blockchain ledger.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 smart contracts to automate verification and authorization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62969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82C9-AB1A-FA1E-FE7D-D6AD0722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9" y="353962"/>
            <a:ext cx="9692640" cy="1325562"/>
          </a:xfrm>
        </p:spPr>
        <p:txBody>
          <a:bodyPr>
            <a:norm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A55A-8870-6FE8-9CDF-3FA1E744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40" y="2320413"/>
            <a:ext cx="10235380" cy="4168877"/>
          </a:xfrm>
        </p:spPr>
        <p:txBody>
          <a:bodyPr>
            <a:noAutofit/>
          </a:bodyPr>
          <a:lstStyle/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 unit testing, integration testing, and system testing to ensure functionality.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security testing to validate data privacy and integrity.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system on a secure server.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user training and documentation for stakeholders.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9102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D3F4-BE16-2F0E-F581-A934807C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Inter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62EB-DE4F-495A-24E6-AE17E2A9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487562"/>
            <a:ext cx="8595360" cy="1600200"/>
          </a:xfrm>
        </p:spPr>
        <p:txBody>
          <a:bodyPr/>
          <a:lstStyle/>
          <a:p>
            <a:r>
              <a:rPr lang="en-US" b="0" i="0" dirty="0">
                <a:effectLst/>
                <a:latin typeface="Inter"/>
              </a:rPr>
              <a:t>This project demonstrates the potential of blockchain technology to revolutionize identity verification systems, making them more secure, efficient, and user-centric. Future enhancements could include integration AI for fraud detection and expanding the system to support cross-border e-KYC verification.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75834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03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22238"/>
            <a:ext cx="10745788" cy="62865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0260-5AE7-547C-84BF-B16B5B61C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06963"/>
          </a:xfrm>
        </p:spPr>
        <p:txBody>
          <a:bodyPr/>
          <a:lstStyle/>
          <a:p>
            <a:pPr marL="0" indent="0" algn="ctr">
              <a:buNone/>
            </a:pP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60" name="Group 22"/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0" y="0"/>
              <a:ext cx="885825" cy="6858000"/>
            </a:xfrm>
            <a:custGeom>
              <a:avLst/>
              <a:gdLst>
                <a:gd name="T0" fmla="*/ 2147483647 w 558"/>
                <a:gd name="T1" fmla="*/ 2147483647 h 4320"/>
                <a:gd name="T2" fmla="*/ 2147483647 w 558"/>
                <a:gd name="T3" fmla="*/ 2147483647 h 4320"/>
                <a:gd name="T4" fmla="*/ 2147483647 w 558"/>
                <a:gd name="T5" fmla="*/ 2147483647 h 4320"/>
                <a:gd name="T6" fmla="*/ 2147483647 w 558"/>
                <a:gd name="T7" fmla="*/ 2147483647 h 4320"/>
                <a:gd name="T8" fmla="*/ 2147483647 w 558"/>
                <a:gd name="T9" fmla="*/ 2147483647 h 4320"/>
                <a:gd name="T10" fmla="*/ 2147483647 w 558"/>
                <a:gd name="T11" fmla="*/ 2147483647 h 4320"/>
                <a:gd name="T12" fmla="*/ 2147483647 w 558"/>
                <a:gd name="T13" fmla="*/ 2147483647 h 4320"/>
                <a:gd name="T14" fmla="*/ 2147483647 w 558"/>
                <a:gd name="T15" fmla="*/ 2147483647 h 4320"/>
                <a:gd name="T16" fmla="*/ 2147483647 w 558"/>
                <a:gd name="T17" fmla="*/ 2147483647 h 4320"/>
                <a:gd name="T18" fmla="*/ 2147483647 w 558"/>
                <a:gd name="T19" fmla="*/ 2147483647 h 4320"/>
                <a:gd name="T20" fmla="*/ 2147483647 w 558"/>
                <a:gd name="T21" fmla="*/ 2147483647 h 4320"/>
                <a:gd name="T22" fmla="*/ 2147483647 w 558"/>
                <a:gd name="T23" fmla="*/ 2147483647 h 4320"/>
                <a:gd name="T24" fmla="*/ 2147483647 w 558"/>
                <a:gd name="T25" fmla="*/ 2147483647 h 4320"/>
                <a:gd name="T26" fmla="*/ 2147483647 w 558"/>
                <a:gd name="T27" fmla="*/ 2147483647 h 4320"/>
                <a:gd name="T28" fmla="*/ 2147483647 w 558"/>
                <a:gd name="T29" fmla="*/ 2147483647 h 4320"/>
                <a:gd name="T30" fmla="*/ 2147483647 w 558"/>
                <a:gd name="T31" fmla="*/ 2147483647 h 4320"/>
                <a:gd name="T32" fmla="*/ 2147483647 w 558"/>
                <a:gd name="T33" fmla="*/ 2147483647 h 4320"/>
                <a:gd name="T34" fmla="*/ 2147483647 w 558"/>
                <a:gd name="T35" fmla="*/ 2147483647 h 4320"/>
                <a:gd name="T36" fmla="*/ 2147483647 w 558"/>
                <a:gd name="T37" fmla="*/ 2147483647 h 4320"/>
                <a:gd name="T38" fmla="*/ 2147483647 w 558"/>
                <a:gd name="T39" fmla="*/ 2147483647 h 4320"/>
                <a:gd name="T40" fmla="*/ 2147483647 w 558"/>
                <a:gd name="T41" fmla="*/ 2147483647 h 4320"/>
                <a:gd name="T42" fmla="*/ 2147483647 w 558"/>
                <a:gd name="T43" fmla="*/ 2147483647 h 4320"/>
                <a:gd name="T44" fmla="*/ 2147483647 w 558"/>
                <a:gd name="T45" fmla="*/ 2147483647 h 4320"/>
                <a:gd name="T46" fmla="*/ 2147483647 w 558"/>
                <a:gd name="T47" fmla="*/ 2147483647 h 4320"/>
                <a:gd name="T48" fmla="*/ 2147483647 w 558"/>
                <a:gd name="T49" fmla="*/ 2147483647 h 4320"/>
                <a:gd name="T50" fmla="*/ 2147483647 w 558"/>
                <a:gd name="T51" fmla="*/ 2147483647 h 4320"/>
                <a:gd name="T52" fmla="*/ 2147483647 w 558"/>
                <a:gd name="T53" fmla="*/ 2147483647 h 4320"/>
                <a:gd name="T54" fmla="*/ 2147483647 w 558"/>
                <a:gd name="T55" fmla="*/ 2147483647 h 4320"/>
                <a:gd name="T56" fmla="*/ 2147483647 w 558"/>
                <a:gd name="T57" fmla="*/ 2147483647 h 4320"/>
                <a:gd name="T58" fmla="*/ 2147483647 w 558"/>
                <a:gd name="T59" fmla="*/ 2147483647 h 4320"/>
                <a:gd name="T60" fmla="*/ 2147483647 w 558"/>
                <a:gd name="T61" fmla="*/ 2147483647 h 4320"/>
                <a:gd name="T62" fmla="*/ 2147483647 w 558"/>
                <a:gd name="T63" fmla="*/ 2147483647 h 4320"/>
                <a:gd name="T64" fmla="*/ 2147483647 w 558"/>
                <a:gd name="T65" fmla="*/ 2147483647 h 4320"/>
                <a:gd name="T66" fmla="*/ 2147483647 w 558"/>
                <a:gd name="T67" fmla="*/ 2147483647 h 4320"/>
                <a:gd name="T68" fmla="*/ 2147483647 w 558"/>
                <a:gd name="T69" fmla="*/ 2147483647 h 4320"/>
                <a:gd name="T70" fmla="*/ 2147483647 w 558"/>
                <a:gd name="T71" fmla="*/ 2147483647 h 4320"/>
                <a:gd name="T72" fmla="*/ 2147483647 w 558"/>
                <a:gd name="T73" fmla="*/ 2147483647 h 4320"/>
                <a:gd name="T74" fmla="*/ 2147483647 w 558"/>
                <a:gd name="T75" fmla="*/ 2147483647 h 4320"/>
                <a:gd name="T76" fmla="*/ 2147483647 w 558"/>
                <a:gd name="T77" fmla="*/ 2147483647 h 4320"/>
                <a:gd name="T78" fmla="*/ 2147483647 w 558"/>
                <a:gd name="T79" fmla="*/ 2147483647 h 4320"/>
                <a:gd name="T80" fmla="*/ 2147483647 w 558"/>
                <a:gd name="T81" fmla="*/ 2147483647 h 4320"/>
                <a:gd name="T82" fmla="*/ 2147483647 w 558"/>
                <a:gd name="T83" fmla="*/ 2147483647 h 4320"/>
                <a:gd name="T84" fmla="*/ 2147483647 w 558"/>
                <a:gd name="T85" fmla="*/ 2147483647 h 4320"/>
                <a:gd name="T86" fmla="*/ 2147483647 w 558"/>
                <a:gd name="T87" fmla="*/ 2147483647 h 4320"/>
                <a:gd name="T88" fmla="*/ 2147483647 w 558"/>
                <a:gd name="T89" fmla="*/ 2147483647 h 4320"/>
                <a:gd name="T90" fmla="*/ 2147483647 w 558"/>
                <a:gd name="T91" fmla="*/ 2147483647 h 4320"/>
                <a:gd name="T92" fmla="*/ 2147483647 w 558"/>
                <a:gd name="T93" fmla="*/ 2147483647 h 4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8"/>
                <a:gd name="T142" fmla="*/ 0 h 4320"/>
                <a:gd name="T143" fmla="*/ 558 w 558"/>
                <a:gd name="T144" fmla="*/ 4320 h 4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03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1" y="427038"/>
            <a:ext cx="10745788" cy="62865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PROJECT REVIEW I-CONTENTS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891" y="1189703"/>
            <a:ext cx="11268590" cy="5422490"/>
          </a:xfrm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IN" sz="2000" dirty="0">
              <a:solidFill>
                <a:schemeClr val="tx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1" fontAlgn="auto" hangingPunct="1">
              <a:spcBef>
                <a:spcPts val="480"/>
              </a:spcBef>
              <a:spcAft>
                <a:spcPts val="0"/>
              </a:spcAft>
              <a:buSzPts val="2400"/>
              <a:buFont typeface="Wingdings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  <a:p>
            <a:pPr eaLnBrk="1" fontAlgn="auto" hangingPunct="1">
              <a:spcBef>
                <a:spcPts val="480"/>
              </a:spcBef>
              <a:spcAft>
                <a:spcPts val="0"/>
              </a:spcAft>
              <a:buSzPts val="2400"/>
              <a:buFont typeface="Wingdings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IN" sz="2000" dirty="0">
              <a:solidFill>
                <a:schemeClr val="tx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77" name="Group 22"/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0" y="0"/>
              <a:ext cx="885825" cy="6858000"/>
            </a:xfrm>
            <a:custGeom>
              <a:avLst/>
              <a:gdLst>
                <a:gd name="T0" fmla="*/ 2147483647 w 558"/>
                <a:gd name="T1" fmla="*/ 2147483647 h 4320"/>
                <a:gd name="T2" fmla="*/ 2147483647 w 558"/>
                <a:gd name="T3" fmla="*/ 2147483647 h 4320"/>
                <a:gd name="T4" fmla="*/ 2147483647 w 558"/>
                <a:gd name="T5" fmla="*/ 2147483647 h 4320"/>
                <a:gd name="T6" fmla="*/ 2147483647 w 558"/>
                <a:gd name="T7" fmla="*/ 2147483647 h 4320"/>
                <a:gd name="T8" fmla="*/ 2147483647 w 558"/>
                <a:gd name="T9" fmla="*/ 2147483647 h 4320"/>
                <a:gd name="T10" fmla="*/ 2147483647 w 558"/>
                <a:gd name="T11" fmla="*/ 2147483647 h 4320"/>
                <a:gd name="T12" fmla="*/ 2147483647 w 558"/>
                <a:gd name="T13" fmla="*/ 2147483647 h 4320"/>
                <a:gd name="T14" fmla="*/ 2147483647 w 558"/>
                <a:gd name="T15" fmla="*/ 2147483647 h 4320"/>
                <a:gd name="T16" fmla="*/ 2147483647 w 558"/>
                <a:gd name="T17" fmla="*/ 2147483647 h 4320"/>
                <a:gd name="T18" fmla="*/ 2147483647 w 558"/>
                <a:gd name="T19" fmla="*/ 2147483647 h 4320"/>
                <a:gd name="T20" fmla="*/ 2147483647 w 558"/>
                <a:gd name="T21" fmla="*/ 2147483647 h 4320"/>
                <a:gd name="T22" fmla="*/ 2147483647 w 558"/>
                <a:gd name="T23" fmla="*/ 2147483647 h 4320"/>
                <a:gd name="T24" fmla="*/ 2147483647 w 558"/>
                <a:gd name="T25" fmla="*/ 2147483647 h 4320"/>
                <a:gd name="T26" fmla="*/ 2147483647 w 558"/>
                <a:gd name="T27" fmla="*/ 2147483647 h 4320"/>
                <a:gd name="T28" fmla="*/ 2147483647 w 558"/>
                <a:gd name="T29" fmla="*/ 2147483647 h 4320"/>
                <a:gd name="T30" fmla="*/ 2147483647 w 558"/>
                <a:gd name="T31" fmla="*/ 2147483647 h 4320"/>
                <a:gd name="T32" fmla="*/ 2147483647 w 558"/>
                <a:gd name="T33" fmla="*/ 2147483647 h 4320"/>
                <a:gd name="T34" fmla="*/ 2147483647 w 558"/>
                <a:gd name="T35" fmla="*/ 2147483647 h 4320"/>
                <a:gd name="T36" fmla="*/ 2147483647 w 558"/>
                <a:gd name="T37" fmla="*/ 2147483647 h 4320"/>
                <a:gd name="T38" fmla="*/ 2147483647 w 558"/>
                <a:gd name="T39" fmla="*/ 2147483647 h 4320"/>
                <a:gd name="T40" fmla="*/ 2147483647 w 558"/>
                <a:gd name="T41" fmla="*/ 2147483647 h 4320"/>
                <a:gd name="T42" fmla="*/ 2147483647 w 558"/>
                <a:gd name="T43" fmla="*/ 2147483647 h 4320"/>
                <a:gd name="T44" fmla="*/ 2147483647 w 558"/>
                <a:gd name="T45" fmla="*/ 2147483647 h 4320"/>
                <a:gd name="T46" fmla="*/ 2147483647 w 558"/>
                <a:gd name="T47" fmla="*/ 2147483647 h 4320"/>
                <a:gd name="T48" fmla="*/ 2147483647 w 558"/>
                <a:gd name="T49" fmla="*/ 2147483647 h 4320"/>
                <a:gd name="T50" fmla="*/ 2147483647 w 558"/>
                <a:gd name="T51" fmla="*/ 2147483647 h 4320"/>
                <a:gd name="T52" fmla="*/ 2147483647 w 558"/>
                <a:gd name="T53" fmla="*/ 2147483647 h 4320"/>
                <a:gd name="T54" fmla="*/ 2147483647 w 558"/>
                <a:gd name="T55" fmla="*/ 2147483647 h 4320"/>
                <a:gd name="T56" fmla="*/ 2147483647 w 558"/>
                <a:gd name="T57" fmla="*/ 2147483647 h 4320"/>
                <a:gd name="T58" fmla="*/ 2147483647 w 558"/>
                <a:gd name="T59" fmla="*/ 2147483647 h 4320"/>
                <a:gd name="T60" fmla="*/ 2147483647 w 558"/>
                <a:gd name="T61" fmla="*/ 2147483647 h 4320"/>
                <a:gd name="T62" fmla="*/ 2147483647 w 558"/>
                <a:gd name="T63" fmla="*/ 2147483647 h 4320"/>
                <a:gd name="T64" fmla="*/ 2147483647 w 558"/>
                <a:gd name="T65" fmla="*/ 2147483647 h 4320"/>
                <a:gd name="T66" fmla="*/ 2147483647 w 558"/>
                <a:gd name="T67" fmla="*/ 2147483647 h 4320"/>
                <a:gd name="T68" fmla="*/ 2147483647 w 558"/>
                <a:gd name="T69" fmla="*/ 2147483647 h 4320"/>
                <a:gd name="T70" fmla="*/ 2147483647 w 558"/>
                <a:gd name="T71" fmla="*/ 2147483647 h 4320"/>
                <a:gd name="T72" fmla="*/ 2147483647 w 558"/>
                <a:gd name="T73" fmla="*/ 2147483647 h 4320"/>
                <a:gd name="T74" fmla="*/ 2147483647 w 558"/>
                <a:gd name="T75" fmla="*/ 2147483647 h 4320"/>
                <a:gd name="T76" fmla="*/ 2147483647 w 558"/>
                <a:gd name="T77" fmla="*/ 2147483647 h 4320"/>
                <a:gd name="T78" fmla="*/ 2147483647 w 558"/>
                <a:gd name="T79" fmla="*/ 2147483647 h 4320"/>
                <a:gd name="T80" fmla="*/ 2147483647 w 558"/>
                <a:gd name="T81" fmla="*/ 2147483647 h 4320"/>
                <a:gd name="T82" fmla="*/ 2147483647 w 558"/>
                <a:gd name="T83" fmla="*/ 2147483647 h 4320"/>
                <a:gd name="T84" fmla="*/ 2147483647 w 558"/>
                <a:gd name="T85" fmla="*/ 2147483647 h 4320"/>
                <a:gd name="T86" fmla="*/ 2147483647 w 558"/>
                <a:gd name="T87" fmla="*/ 2147483647 h 4320"/>
                <a:gd name="T88" fmla="*/ 2147483647 w 558"/>
                <a:gd name="T89" fmla="*/ 2147483647 h 4320"/>
                <a:gd name="T90" fmla="*/ 2147483647 w 558"/>
                <a:gd name="T91" fmla="*/ 2147483647 h 4320"/>
                <a:gd name="T92" fmla="*/ 2147483647 w 558"/>
                <a:gd name="T93" fmla="*/ 2147483647 h 4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8"/>
                <a:gd name="T142" fmla="*/ 0 h 4320"/>
                <a:gd name="T143" fmla="*/ 558 w 558"/>
                <a:gd name="T144" fmla="*/ 4320 h 4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03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753295"/>
            <a:ext cx="10745788" cy="62865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>
          <a:xfrm>
            <a:off x="871538" y="1958261"/>
            <a:ext cx="11082337" cy="36854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This paper presents e-KYC Trust Block, a blockchain-based electronic Know Your Customer (e-KYC) system that enhances trust, security, and privacy in identity verification. Traditional e-KYC systems rely on cloud storage and conventional encryption, leading to key management complexities and security vulnerabilities. To address these challenges, e-KYC Trust Block integrates Ciphertext Policy Attribute-Based Encryption (CP-ABE) for fine-grained access control and Interplanetary File System (IPFS) for secure document storage. Additionally, it employs smart contracts to enforce client consent and ensure auditability. By combining symmetric and public-key encryption, the system minimizes communication overhead while maintaining data confidentiality. Experimental results validate its efficiency, scalability, and security, making it a robust solution for privacy-preserving e-KYC processes.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01" name="Group 22"/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0" y="0"/>
              <a:ext cx="885825" cy="6858000"/>
            </a:xfrm>
            <a:custGeom>
              <a:avLst/>
              <a:gdLst>
                <a:gd name="T0" fmla="*/ 2147483647 w 558"/>
                <a:gd name="T1" fmla="*/ 2147483647 h 4320"/>
                <a:gd name="T2" fmla="*/ 2147483647 w 558"/>
                <a:gd name="T3" fmla="*/ 2147483647 h 4320"/>
                <a:gd name="T4" fmla="*/ 2147483647 w 558"/>
                <a:gd name="T5" fmla="*/ 2147483647 h 4320"/>
                <a:gd name="T6" fmla="*/ 2147483647 w 558"/>
                <a:gd name="T7" fmla="*/ 2147483647 h 4320"/>
                <a:gd name="T8" fmla="*/ 2147483647 w 558"/>
                <a:gd name="T9" fmla="*/ 2147483647 h 4320"/>
                <a:gd name="T10" fmla="*/ 2147483647 w 558"/>
                <a:gd name="T11" fmla="*/ 2147483647 h 4320"/>
                <a:gd name="T12" fmla="*/ 2147483647 w 558"/>
                <a:gd name="T13" fmla="*/ 2147483647 h 4320"/>
                <a:gd name="T14" fmla="*/ 2147483647 w 558"/>
                <a:gd name="T15" fmla="*/ 2147483647 h 4320"/>
                <a:gd name="T16" fmla="*/ 2147483647 w 558"/>
                <a:gd name="T17" fmla="*/ 2147483647 h 4320"/>
                <a:gd name="T18" fmla="*/ 2147483647 w 558"/>
                <a:gd name="T19" fmla="*/ 2147483647 h 4320"/>
                <a:gd name="T20" fmla="*/ 2147483647 w 558"/>
                <a:gd name="T21" fmla="*/ 2147483647 h 4320"/>
                <a:gd name="T22" fmla="*/ 2147483647 w 558"/>
                <a:gd name="T23" fmla="*/ 2147483647 h 4320"/>
                <a:gd name="T24" fmla="*/ 2147483647 w 558"/>
                <a:gd name="T25" fmla="*/ 2147483647 h 4320"/>
                <a:gd name="T26" fmla="*/ 2147483647 w 558"/>
                <a:gd name="T27" fmla="*/ 2147483647 h 4320"/>
                <a:gd name="T28" fmla="*/ 2147483647 w 558"/>
                <a:gd name="T29" fmla="*/ 2147483647 h 4320"/>
                <a:gd name="T30" fmla="*/ 2147483647 w 558"/>
                <a:gd name="T31" fmla="*/ 2147483647 h 4320"/>
                <a:gd name="T32" fmla="*/ 2147483647 w 558"/>
                <a:gd name="T33" fmla="*/ 2147483647 h 4320"/>
                <a:gd name="T34" fmla="*/ 2147483647 w 558"/>
                <a:gd name="T35" fmla="*/ 2147483647 h 4320"/>
                <a:gd name="T36" fmla="*/ 2147483647 w 558"/>
                <a:gd name="T37" fmla="*/ 2147483647 h 4320"/>
                <a:gd name="T38" fmla="*/ 2147483647 w 558"/>
                <a:gd name="T39" fmla="*/ 2147483647 h 4320"/>
                <a:gd name="T40" fmla="*/ 2147483647 w 558"/>
                <a:gd name="T41" fmla="*/ 2147483647 h 4320"/>
                <a:gd name="T42" fmla="*/ 2147483647 w 558"/>
                <a:gd name="T43" fmla="*/ 2147483647 h 4320"/>
                <a:gd name="T44" fmla="*/ 2147483647 w 558"/>
                <a:gd name="T45" fmla="*/ 2147483647 h 4320"/>
                <a:gd name="T46" fmla="*/ 2147483647 w 558"/>
                <a:gd name="T47" fmla="*/ 2147483647 h 4320"/>
                <a:gd name="T48" fmla="*/ 2147483647 w 558"/>
                <a:gd name="T49" fmla="*/ 2147483647 h 4320"/>
                <a:gd name="T50" fmla="*/ 2147483647 w 558"/>
                <a:gd name="T51" fmla="*/ 2147483647 h 4320"/>
                <a:gd name="T52" fmla="*/ 2147483647 w 558"/>
                <a:gd name="T53" fmla="*/ 2147483647 h 4320"/>
                <a:gd name="T54" fmla="*/ 2147483647 w 558"/>
                <a:gd name="T55" fmla="*/ 2147483647 h 4320"/>
                <a:gd name="T56" fmla="*/ 2147483647 w 558"/>
                <a:gd name="T57" fmla="*/ 2147483647 h 4320"/>
                <a:gd name="T58" fmla="*/ 2147483647 w 558"/>
                <a:gd name="T59" fmla="*/ 2147483647 h 4320"/>
                <a:gd name="T60" fmla="*/ 2147483647 w 558"/>
                <a:gd name="T61" fmla="*/ 2147483647 h 4320"/>
                <a:gd name="T62" fmla="*/ 2147483647 w 558"/>
                <a:gd name="T63" fmla="*/ 2147483647 h 4320"/>
                <a:gd name="T64" fmla="*/ 2147483647 w 558"/>
                <a:gd name="T65" fmla="*/ 2147483647 h 4320"/>
                <a:gd name="T66" fmla="*/ 2147483647 w 558"/>
                <a:gd name="T67" fmla="*/ 2147483647 h 4320"/>
                <a:gd name="T68" fmla="*/ 2147483647 w 558"/>
                <a:gd name="T69" fmla="*/ 2147483647 h 4320"/>
                <a:gd name="T70" fmla="*/ 2147483647 w 558"/>
                <a:gd name="T71" fmla="*/ 2147483647 h 4320"/>
                <a:gd name="T72" fmla="*/ 2147483647 w 558"/>
                <a:gd name="T73" fmla="*/ 2147483647 h 4320"/>
                <a:gd name="T74" fmla="*/ 2147483647 w 558"/>
                <a:gd name="T75" fmla="*/ 2147483647 h 4320"/>
                <a:gd name="T76" fmla="*/ 2147483647 w 558"/>
                <a:gd name="T77" fmla="*/ 2147483647 h 4320"/>
                <a:gd name="T78" fmla="*/ 2147483647 w 558"/>
                <a:gd name="T79" fmla="*/ 2147483647 h 4320"/>
                <a:gd name="T80" fmla="*/ 2147483647 w 558"/>
                <a:gd name="T81" fmla="*/ 2147483647 h 4320"/>
                <a:gd name="T82" fmla="*/ 2147483647 w 558"/>
                <a:gd name="T83" fmla="*/ 2147483647 h 4320"/>
                <a:gd name="T84" fmla="*/ 2147483647 w 558"/>
                <a:gd name="T85" fmla="*/ 2147483647 h 4320"/>
                <a:gd name="T86" fmla="*/ 2147483647 w 558"/>
                <a:gd name="T87" fmla="*/ 2147483647 h 4320"/>
                <a:gd name="T88" fmla="*/ 2147483647 w 558"/>
                <a:gd name="T89" fmla="*/ 2147483647 h 4320"/>
                <a:gd name="T90" fmla="*/ 2147483647 w 558"/>
                <a:gd name="T91" fmla="*/ 2147483647 h 4320"/>
                <a:gd name="T92" fmla="*/ 2147483647 w 558"/>
                <a:gd name="T93" fmla="*/ 2147483647 h 4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8"/>
                <a:gd name="T142" fmla="*/ 0 h 4320"/>
                <a:gd name="T143" fmla="*/ 558 w 558"/>
                <a:gd name="T144" fmla="*/ 4320 h 4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03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22238"/>
            <a:ext cx="10745788" cy="62865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609003"/>
              </p:ext>
            </p:extLst>
          </p:nvPr>
        </p:nvGraphicFramePr>
        <p:xfrm>
          <a:off x="1084262" y="847726"/>
          <a:ext cx="11274886" cy="54287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64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18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0442">
                <a:tc>
                  <a:txBody>
                    <a:bodyPr/>
                    <a:lstStyle/>
                    <a:p>
                      <a:r>
                        <a:rPr lang="en-US" sz="2400" b="1" baseline="0" dirty="0" err="1">
                          <a:latin typeface="Times New Roman" pitchFamily="18" charset="0"/>
                        </a:rPr>
                        <a:t>S.No</a:t>
                      </a:r>
                      <a:endParaRPr lang="en-US" sz="2400" b="1" baseline="0" dirty="0">
                        <a:latin typeface="Times New Roman" pitchFamily="18" charset="0"/>
                      </a:endParaRP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Authors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Research paper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Published Year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Techniques used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Conclusion</a:t>
                      </a:r>
                    </a:p>
                  </a:txBody>
                  <a:tcPr marL="91435" marR="91435" marT="45712" marB="4571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813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Sharma, P. and others</a:t>
                      </a:r>
                      <a:endParaRPr lang="en-US" sz="1600" u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Enhancing Privacy in e-KYC Systems Using Zero-Knowledge Proofs</a:t>
                      </a:r>
                      <a:endParaRPr lang="en-US" sz="1600" b="0" i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Zero-Knowledge Proofs, e-KYC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Demonstrated how zero-knowledge proofs can enhance e-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Kyc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System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12" marB="4571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300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Patel, D. and others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Blockchain-Based Approach for Secure and Efficient Verification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Font typeface="Wingdings" pitchFamily="2" charset="2"/>
                        <a:buNone/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Font typeface="Wingdings" pitchFamily="2" charset="2"/>
                        <a:buNone/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Blockchain, Smart Contracts, Data Encryption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a blockchain-based system for secure and efficient identity verification.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12" marB="4571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148" name="Group 22"/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6179" name="Freeform 6"/>
            <p:cNvSpPr>
              <a:spLocks/>
            </p:cNvSpPr>
            <p:nvPr/>
          </p:nvSpPr>
          <p:spPr bwMode="auto">
            <a:xfrm>
              <a:off x="0" y="0"/>
              <a:ext cx="885825" cy="6858000"/>
            </a:xfrm>
            <a:custGeom>
              <a:avLst/>
              <a:gdLst>
                <a:gd name="T0" fmla="*/ 2147483647 w 558"/>
                <a:gd name="T1" fmla="*/ 2147483647 h 4320"/>
                <a:gd name="T2" fmla="*/ 2147483647 w 558"/>
                <a:gd name="T3" fmla="*/ 2147483647 h 4320"/>
                <a:gd name="T4" fmla="*/ 2147483647 w 558"/>
                <a:gd name="T5" fmla="*/ 2147483647 h 4320"/>
                <a:gd name="T6" fmla="*/ 2147483647 w 558"/>
                <a:gd name="T7" fmla="*/ 2147483647 h 4320"/>
                <a:gd name="T8" fmla="*/ 2147483647 w 558"/>
                <a:gd name="T9" fmla="*/ 2147483647 h 4320"/>
                <a:gd name="T10" fmla="*/ 2147483647 w 558"/>
                <a:gd name="T11" fmla="*/ 2147483647 h 4320"/>
                <a:gd name="T12" fmla="*/ 2147483647 w 558"/>
                <a:gd name="T13" fmla="*/ 2147483647 h 4320"/>
                <a:gd name="T14" fmla="*/ 2147483647 w 558"/>
                <a:gd name="T15" fmla="*/ 2147483647 h 4320"/>
                <a:gd name="T16" fmla="*/ 2147483647 w 558"/>
                <a:gd name="T17" fmla="*/ 2147483647 h 4320"/>
                <a:gd name="T18" fmla="*/ 2147483647 w 558"/>
                <a:gd name="T19" fmla="*/ 2147483647 h 4320"/>
                <a:gd name="T20" fmla="*/ 2147483647 w 558"/>
                <a:gd name="T21" fmla="*/ 2147483647 h 4320"/>
                <a:gd name="T22" fmla="*/ 2147483647 w 558"/>
                <a:gd name="T23" fmla="*/ 2147483647 h 4320"/>
                <a:gd name="T24" fmla="*/ 2147483647 w 558"/>
                <a:gd name="T25" fmla="*/ 2147483647 h 4320"/>
                <a:gd name="T26" fmla="*/ 2147483647 w 558"/>
                <a:gd name="T27" fmla="*/ 2147483647 h 4320"/>
                <a:gd name="T28" fmla="*/ 2147483647 w 558"/>
                <a:gd name="T29" fmla="*/ 2147483647 h 4320"/>
                <a:gd name="T30" fmla="*/ 2147483647 w 558"/>
                <a:gd name="T31" fmla="*/ 2147483647 h 4320"/>
                <a:gd name="T32" fmla="*/ 2147483647 w 558"/>
                <a:gd name="T33" fmla="*/ 2147483647 h 4320"/>
                <a:gd name="T34" fmla="*/ 2147483647 w 558"/>
                <a:gd name="T35" fmla="*/ 2147483647 h 4320"/>
                <a:gd name="T36" fmla="*/ 2147483647 w 558"/>
                <a:gd name="T37" fmla="*/ 2147483647 h 4320"/>
                <a:gd name="T38" fmla="*/ 2147483647 w 558"/>
                <a:gd name="T39" fmla="*/ 2147483647 h 4320"/>
                <a:gd name="T40" fmla="*/ 2147483647 w 558"/>
                <a:gd name="T41" fmla="*/ 2147483647 h 4320"/>
                <a:gd name="T42" fmla="*/ 2147483647 w 558"/>
                <a:gd name="T43" fmla="*/ 2147483647 h 4320"/>
                <a:gd name="T44" fmla="*/ 2147483647 w 558"/>
                <a:gd name="T45" fmla="*/ 2147483647 h 4320"/>
                <a:gd name="T46" fmla="*/ 2147483647 w 558"/>
                <a:gd name="T47" fmla="*/ 2147483647 h 4320"/>
                <a:gd name="T48" fmla="*/ 2147483647 w 558"/>
                <a:gd name="T49" fmla="*/ 2147483647 h 4320"/>
                <a:gd name="T50" fmla="*/ 2147483647 w 558"/>
                <a:gd name="T51" fmla="*/ 2147483647 h 4320"/>
                <a:gd name="T52" fmla="*/ 2147483647 w 558"/>
                <a:gd name="T53" fmla="*/ 2147483647 h 4320"/>
                <a:gd name="T54" fmla="*/ 2147483647 w 558"/>
                <a:gd name="T55" fmla="*/ 2147483647 h 4320"/>
                <a:gd name="T56" fmla="*/ 2147483647 w 558"/>
                <a:gd name="T57" fmla="*/ 2147483647 h 4320"/>
                <a:gd name="T58" fmla="*/ 2147483647 w 558"/>
                <a:gd name="T59" fmla="*/ 2147483647 h 4320"/>
                <a:gd name="T60" fmla="*/ 2147483647 w 558"/>
                <a:gd name="T61" fmla="*/ 2147483647 h 4320"/>
                <a:gd name="T62" fmla="*/ 2147483647 w 558"/>
                <a:gd name="T63" fmla="*/ 2147483647 h 4320"/>
                <a:gd name="T64" fmla="*/ 2147483647 w 558"/>
                <a:gd name="T65" fmla="*/ 2147483647 h 4320"/>
                <a:gd name="T66" fmla="*/ 2147483647 w 558"/>
                <a:gd name="T67" fmla="*/ 2147483647 h 4320"/>
                <a:gd name="T68" fmla="*/ 2147483647 w 558"/>
                <a:gd name="T69" fmla="*/ 2147483647 h 4320"/>
                <a:gd name="T70" fmla="*/ 2147483647 w 558"/>
                <a:gd name="T71" fmla="*/ 2147483647 h 4320"/>
                <a:gd name="T72" fmla="*/ 2147483647 w 558"/>
                <a:gd name="T73" fmla="*/ 2147483647 h 4320"/>
                <a:gd name="T74" fmla="*/ 2147483647 w 558"/>
                <a:gd name="T75" fmla="*/ 2147483647 h 4320"/>
                <a:gd name="T76" fmla="*/ 2147483647 w 558"/>
                <a:gd name="T77" fmla="*/ 2147483647 h 4320"/>
                <a:gd name="T78" fmla="*/ 2147483647 w 558"/>
                <a:gd name="T79" fmla="*/ 2147483647 h 4320"/>
                <a:gd name="T80" fmla="*/ 2147483647 w 558"/>
                <a:gd name="T81" fmla="*/ 2147483647 h 4320"/>
                <a:gd name="T82" fmla="*/ 2147483647 w 558"/>
                <a:gd name="T83" fmla="*/ 2147483647 h 4320"/>
                <a:gd name="T84" fmla="*/ 2147483647 w 558"/>
                <a:gd name="T85" fmla="*/ 2147483647 h 4320"/>
                <a:gd name="T86" fmla="*/ 2147483647 w 558"/>
                <a:gd name="T87" fmla="*/ 2147483647 h 4320"/>
                <a:gd name="T88" fmla="*/ 2147483647 w 558"/>
                <a:gd name="T89" fmla="*/ 2147483647 h 4320"/>
                <a:gd name="T90" fmla="*/ 2147483647 w 558"/>
                <a:gd name="T91" fmla="*/ 2147483647 h 4320"/>
                <a:gd name="T92" fmla="*/ 2147483647 w 558"/>
                <a:gd name="T93" fmla="*/ 2147483647 h 4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8"/>
                <a:gd name="T142" fmla="*/ 0 h 4320"/>
                <a:gd name="T143" fmla="*/ 558 w 558"/>
                <a:gd name="T144" fmla="*/ 4320 h 4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03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22238"/>
            <a:ext cx="10745788" cy="62865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884807"/>
              </p:ext>
            </p:extLst>
          </p:nvPr>
        </p:nvGraphicFramePr>
        <p:xfrm>
          <a:off x="1096432" y="1237083"/>
          <a:ext cx="10837335" cy="49315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12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81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09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3654">
                <a:tc>
                  <a:txBody>
                    <a:bodyPr/>
                    <a:lstStyle/>
                    <a:p>
                      <a:r>
                        <a:rPr lang="en-US" sz="2400" b="1" baseline="0" dirty="0" err="1">
                          <a:latin typeface="Times New Roman" pitchFamily="18" charset="0"/>
                        </a:rPr>
                        <a:t>S.No</a:t>
                      </a:r>
                      <a:endParaRPr lang="en-US" sz="2400" b="1" baseline="0" dirty="0">
                        <a:latin typeface="Times New Roman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Authors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Research paper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Publication 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2400" b="1" baseline="0">
                          <a:latin typeface="Times New Roman" pitchFamily="18" charset="0"/>
                        </a:rPr>
                        <a:t>Techniques used</a:t>
                      </a:r>
                      <a:endParaRPr lang="en-US" sz="2400" b="1" baseline="0" dirty="0">
                        <a:latin typeface="Times New Roman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Conclusion</a:t>
                      </a: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712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Kumar, A. and other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 Technology for Secure and Transparent e-Governance Systems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Blockchain, e-Governance, Transparency, Security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Explored blockchain's potential in enhancing transparency and security in e-governance.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285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Zhang, R. and other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Privacy-Preserving e-KYC System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e-KYC, Zero-Knowledge Proofs, Cryptography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a privacy-preserving e-KYC system using secure identity verification.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172" name="Group 22"/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7203" name="Freeform 6"/>
            <p:cNvSpPr>
              <a:spLocks/>
            </p:cNvSpPr>
            <p:nvPr/>
          </p:nvSpPr>
          <p:spPr bwMode="auto">
            <a:xfrm>
              <a:off x="0" y="0"/>
              <a:ext cx="885825" cy="6858000"/>
            </a:xfrm>
            <a:custGeom>
              <a:avLst/>
              <a:gdLst>
                <a:gd name="T0" fmla="*/ 2147483647 w 558"/>
                <a:gd name="T1" fmla="*/ 2147483647 h 4320"/>
                <a:gd name="T2" fmla="*/ 2147483647 w 558"/>
                <a:gd name="T3" fmla="*/ 2147483647 h 4320"/>
                <a:gd name="T4" fmla="*/ 2147483647 w 558"/>
                <a:gd name="T5" fmla="*/ 2147483647 h 4320"/>
                <a:gd name="T6" fmla="*/ 2147483647 w 558"/>
                <a:gd name="T7" fmla="*/ 2147483647 h 4320"/>
                <a:gd name="T8" fmla="*/ 2147483647 w 558"/>
                <a:gd name="T9" fmla="*/ 2147483647 h 4320"/>
                <a:gd name="T10" fmla="*/ 2147483647 w 558"/>
                <a:gd name="T11" fmla="*/ 2147483647 h 4320"/>
                <a:gd name="T12" fmla="*/ 2147483647 w 558"/>
                <a:gd name="T13" fmla="*/ 2147483647 h 4320"/>
                <a:gd name="T14" fmla="*/ 2147483647 w 558"/>
                <a:gd name="T15" fmla="*/ 2147483647 h 4320"/>
                <a:gd name="T16" fmla="*/ 2147483647 w 558"/>
                <a:gd name="T17" fmla="*/ 2147483647 h 4320"/>
                <a:gd name="T18" fmla="*/ 2147483647 w 558"/>
                <a:gd name="T19" fmla="*/ 2147483647 h 4320"/>
                <a:gd name="T20" fmla="*/ 2147483647 w 558"/>
                <a:gd name="T21" fmla="*/ 2147483647 h 4320"/>
                <a:gd name="T22" fmla="*/ 2147483647 w 558"/>
                <a:gd name="T23" fmla="*/ 2147483647 h 4320"/>
                <a:gd name="T24" fmla="*/ 2147483647 w 558"/>
                <a:gd name="T25" fmla="*/ 2147483647 h 4320"/>
                <a:gd name="T26" fmla="*/ 2147483647 w 558"/>
                <a:gd name="T27" fmla="*/ 2147483647 h 4320"/>
                <a:gd name="T28" fmla="*/ 2147483647 w 558"/>
                <a:gd name="T29" fmla="*/ 2147483647 h 4320"/>
                <a:gd name="T30" fmla="*/ 2147483647 w 558"/>
                <a:gd name="T31" fmla="*/ 2147483647 h 4320"/>
                <a:gd name="T32" fmla="*/ 2147483647 w 558"/>
                <a:gd name="T33" fmla="*/ 2147483647 h 4320"/>
                <a:gd name="T34" fmla="*/ 2147483647 w 558"/>
                <a:gd name="T35" fmla="*/ 2147483647 h 4320"/>
                <a:gd name="T36" fmla="*/ 2147483647 w 558"/>
                <a:gd name="T37" fmla="*/ 2147483647 h 4320"/>
                <a:gd name="T38" fmla="*/ 2147483647 w 558"/>
                <a:gd name="T39" fmla="*/ 2147483647 h 4320"/>
                <a:gd name="T40" fmla="*/ 2147483647 w 558"/>
                <a:gd name="T41" fmla="*/ 2147483647 h 4320"/>
                <a:gd name="T42" fmla="*/ 2147483647 w 558"/>
                <a:gd name="T43" fmla="*/ 2147483647 h 4320"/>
                <a:gd name="T44" fmla="*/ 2147483647 w 558"/>
                <a:gd name="T45" fmla="*/ 2147483647 h 4320"/>
                <a:gd name="T46" fmla="*/ 2147483647 w 558"/>
                <a:gd name="T47" fmla="*/ 2147483647 h 4320"/>
                <a:gd name="T48" fmla="*/ 2147483647 w 558"/>
                <a:gd name="T49" fmla="*/ 2147483647 h 4320"/>
                <a:gd name="T50" fmla="*/ 2147483647 w 558"/>
                <a:gd name="T51" fmla="*/ 2147483647 h 4320"/>
                <a:gd name="T52" fmla="*/ 2147483647 w 558"/>
                <a:gd name="T53" fmla="*/ 2147483647 h 4320"/>
                <a:gd name="T54" fmla="*/ 2147483647 w 558"/>
                <a:gd name="T55" fmla="*/ 2147483647 h 4320"/>
                <a:gd name="T56" fmla="*/ 2147483647 w 558"/>
                <a:gd name="T57" fmla="*/ 2147483647 h 4320"/>
                <a:gd name="T58" fmla="*/ 2147483647 w 558"/>
                <a:gd name="T59" fmla="*/ 2147483647 h 4320"/>
                <a:gd name="T60" fmla="*/ 2147483647 w 558"/>
                <a:gd name="T61" fmla="*/ 2147483647 h 4320"/>
                <a:gd name="T62" fmla="*/ 2147483647 w 558"/>
                <a:gd name="T63" fmla="*/ 2147483647 h 4320"/>
                <a:gd name="T64" fmla="*/ 2147483647 w 558"/>
                <a:gd name="T65" fmla="*/ 2147483647 h 4320"/>
                <a:gd name="T66" fmla="*/ 2147483647 w 558"/>
                <a:gd name="T67" fmla="*/ 2147483647 h 4320"/>
                <a:gd name="T68" fmla="*/ 2147483647 w 558"/>
                <a:gd name="T69" fmla="*/ 2147483647 h 4320"/>
                <a:gd name="T70" fmla="*/ 2147483647 w 558"/>
                <a:gd name="T71" fmla="*/ 2147483647 h 4320"/>
                <a:gd name="T72" fmla="*/ 2147483647 w 558"/>
                <a:gd name="T73" fmla="*/ 2147483647 h 4320"/>
                <a:gd name="T74" fmla="*/ 2147483647 w 558"/>
                <a:gd name="T75" fmla="*/ 2147483647 h 4320"/>
                <a:gd name="T76" fmla="*/ 2147483647 w 558"/>
                <a:gd name="T77" fmla="*/ 2147483647 h 4320"/>
                <a:gd name="T78" fmla="*/ 2147483647 w 558"/>
                <a:gd name="T79" fmla="*/ 2147483647 h 4320"/>
                <a:gd name="T80" fmla="*/ 2147483647 w 558"/>
                <a:gd name="T81" fmla="*/ 2147483647 h 4320"/>
                <a:gd name="T82" fmla="*/ 2147483647 w 558"/>
                <a:gd name="T83" fmla="*/ 2147483647 h 4320"/>
                <a:gd name="T84" fmla="*/ 2147483647 w 558"/>
                <a:gd name="T85" fmla="*/ 2147483647 h 4320"/>
                <a:gd name="T86" fmla="*/ 2147483647 w 558"/>
                <a:gd name="T87" fmla="*/ 2147483647 h 4320"/>
                <a:gd name="T88" fmla="*/ 2147483647 w 558"/>
                <a:gd name="T89" fmla="*/ 2147483647 h 4320"/>
                <a:gd name="T90" fmla="*/ 2147483647 w 558"/>
                <a:gd name="T91" fmla="*/ 2147483647 h 4320"/>
                <a:gd name="T92" fmla="*/ 2147483647 w 558"/>
                <a:gd name="T93" fmla="*/ 2147483647 h 4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8"/>
                <a:gd name="T142" fmla="*/ 0 h 4320"/>
                <a:gd name="T143" fmla="*/ 558 w 558"/>
                <a:gd name="T144" fmla="*/ 4320 h 4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03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22238"/>
            <a:ext cx="10745788" cy="62865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862186"/>
              </p:ext>
            </p:extLst>
          </p:nvPr>
        </p:nvGraphicFramePr>
        <p:xfrm>
          <a:off x="975519" y="1079695"/>
          <a:ext cx="11079162" cy="472843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3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6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1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1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26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3731">
                <a:tc>
                  <a:txBody>
                    <a:bodyPr/>
                    <a:lstStyle/>
                    <a:p>
                      <a:r>
                        <a:rPr lang="en-US" sz="2400" b="1" baseline="0" dirty="0" err="1">
                          <a:latin typeface="Times New Roman" pitchFamily="18" charset="0"/>
                        </a:rPr>
                        <a:t>S.No</a:t>
                      </a:r>
                      <a:endParaRPr lang="en-US" sz="2400" b="1" baseline="0" dirty="0">
                        <a:latin typeface="Times New Roman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Authors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Research paper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Publication 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Techniques used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>
                          <a:latin typeface="Times New Roman" pitchFamily="18" charset="0"/>
                        </a:rPr>
                        <a:t>Conclusion</a:t>
                      </a: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535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Wang and other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Blockchain-Based Fair Payment Protocol for E-Commerce Transactions</a:t>
                      </a:r>
                      <a:endParaRPr lang="en-US" sz="1600" b="0" i="0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Blockchain, Smart Contracts, Fair Exchange Protocols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Proposed a blockchain-based protocol for secure and fair e-commerce transactions.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734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Li, X.  and other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Survey on the Security of Blockchain Systems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Blockchain Security, Cryptography, Consensus Mechanisms</a:t>
                      </a:r>
                      <a:endParaRPr lang="en-US" sz="1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tc>
                  <a:txBody>
                    <a:bodyPr/>
                    <a:lstStyle/>
                    <a:p>
                      <a:pPr algn="ctr"/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Highlighted security challenges and solutions in blockchain systems.</a:t>
                      </a:r>
                      <a:endParaRPr lang="en-US" sz="16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5" marR="91435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196" name="Group 22"/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8227" name="Freeform 6"/>
            <p:cNvSpPr>
              <a:spLocks/>
            </p:cNvSpPr>
            <p:nvPr/>
          </p:nvSpPr>
          <p:spPr bwMode="auto">
            <a:xfrm>
              <a:off x="0" y="0"/>
              <a:ext cx="885825" cy="6858000"/>
            </a:xfrm>
            <a:custGeom>
              <a:avLst/>
              <a:gdLst>
                <a:gd name="T0" fmla="*/ 2147483647 w 558"/>
                <a:gd name="T1" fmla="*/ 2147483647 h 4320"/>
                <a:gd name="T2" fmla="*/ 2147483647 w 558"/>
                <a:gd name="T3" fmla="*/ 2147483647 h 4320"/>
                <a:gd name="T4" fmla="*/ 2147483647 w 558"/>
                <a:gd name="T5" fmla="*/ 2147483647 h 4320"/>
                <a:gd name="T6" fmla="*/ 2147483647 w 558"/>
                <a:gd name="T7" fmla="*/ 2147483647 h 4320"/>
                <a:gd name="T8" fmla="*/ 2147483647 w 558"/>
                <a:gd name="T9" fmla="*/ 2147483647 h 4320"/>
                <a:gd name="T10" fmla="*/ 2147483647 w 558"/>
                <a:gd name="T11" fmla="*/ 2147483647 h 4320"/>
                <a:gd name="T12" fmla="*/ 2147483647 w 558"/>
                <a:gd name="T13" fmla="*/ 2147483647 h 4320"/>
                <a:gd name="T14" fmla="*/ 2147483647 w 558"/>
                <a:gd name="T15" fmla="*/ 2147483647 h 4320"/>
                <a:gd name="T16" fmla="*/ 2147483647 w 558"/>
                <a:gd name="T17" fmla="*/ 2147483647 h 4320"/>
                <a:gd name="T18" fmla="*/ 2147483647 w 558"/>
                <a:gd name="T19" fmla="*/ 2147483647 h 4320"/>
                <a:gd name="T20" fmla="*/ 2147483647 w 558"/>
                <a:gd name="T21" fmla="*/ 2147483647 h 4320"/>
                <a:gd name="T22" fmla="*/ 2147483647 w 558"/>
                <a:gd name="T23" fmla="*/ 2147483647 h 4320"/>
                <a:gd name="T24" fmla="*/ 2147483647 w 558"/>
                <a:gd name="T25" fmla="*/ 2147483647 h 4320"/>
                <a:gd name="T26" fmla="*/ 2147483647 w 558"/>
                <a:gd name="T27" fmla="*/ 2147483647 h 4320"/>
                <a:gd name="T28" fmla="*/ 2147483647 w 558"/>
                <a:gd name="T29" fmla="*/ 2147483647 h 4320"/>
                <a:gd name="T30" fmla="*/ 2147483647 w 558"/>
                <a:gd name="T31" fmla="*/ 2147483647 h 4320"/>
                <a:gd name="T32" fmla="*/ 2147483647 w 558"/>
                <a:gd name="T33" fmla="*/ 2147483647 h 4320"/>
                <a:gd name="T34" fmla="*/ 2147483647 w 558"/>
                <a:gd name="T35" fmla="*/ 2147483647 h 4320"/>
                <a:gd name="T36" fmla="*/ 2147483647 w 558"/>
                <a:gd name="T37" fmla="*/ 2147483647 h 4320"/>
                <a:gd name="T38" fmla="*/ 2147483647 w 558"/>
                <a:gd name="T39" fmla="*/ 2147483647 h 4320"/>
                <a:gd name="T40" fmla="*/ 2147483647 w 558"/>
                <a:gd name="T41" fmla="*/ 2147483647 h 4320"/>
                <a:gd name="T42" fmla="*/ 2147483647 w 558"/>
                <a:gd name="T43" fmla="*/ 2147483647 h 4320"/>
                <a:gd name="T44" fmla="*/ 2147483647 w 558"/>
                <a:gd name="T45" fmla="*/ 2147483647 h 4320"/>
                <a:gd name="T46" fmla="*/ 2147483647 w 558"/>
                <a:gd name="T47" fmla="*/ 2147483647 h 4320"/>
                <a:gd name="T48" fmla="*/ 2147483647 w 558"/>
                <a:gd name="T49" fmla="*/ 2147483647 h 4320"/>
                <a:gd name="T50" fmla="*/ 2147483647 w 558"/>
                <a:gd name="T51" fmla="*/ 2147483647 h 4320"/>
                <a:gd name="T52" fmla="*/ 2147483647 w 558"/>
                <a:gd name="T53" fmla="*/ 2147483647 h 4320"/>
                <a:gd name="T54" fmla="*/ 2147483647 w 558"/>
                <a:gd name="T55" fmla="*/ 2147483647 h 4320"/>
                <a:gd name="T56" fmla="*/ 2147483647 w 558"/>
                <a:gd name="T57" fmla="*/ 2147483647 h 4320"/>
                <a:gd name="T58" fmla="*/ 2147483647 w 558"/>
                <a:gd name="T59" fmla="*/ 2147483647 h 4320"/>
                <a:gd name="T60" fmla="*/ 2147483647 w 558"/>
                <a:gd name="T61" fmla="*/ 2147483647 h 4320"/>
                <a:gd name="T62" fmla="*/ 2147483647 w 558"/>
                <a:gd name="T63" fmla="*/ 2147483647 h 4320"/>
                <a:gd name="T64" fmla="*/ 2147483647 w 558"/>
                <a:gd name="T65" fmla="*/ 2147483647 h 4320"/>
                <a:gd name="T66" fmla="*/ 2147483647 w 558"/>
                <a:gd name="T67" fmla="*/ 2147483647 h 4320"/>
                <a:gd name="T68" fmla="*/ 2147483647 w 558"/>
                <a:gd name="T69" fmla="*/ 2147483647 h 4320"/>
                <a:gd name="T70" fmla="*/ 2147483647 w 558"/>
                <a:gd name="T71" fmla="*/ 2147483647 h 4320"/>
                <a:gd name="T72" fmla="*/ 2147483647 w 558"/>
                <a:gd name="T73" fmla="*/ 2147483647 h 4320"/>
                <a:gd name="T74" fmla="*/ 2147483647 w 558"/>
                <a:gd name="T75" fmla="*/ 2147483647 h 4320"/>
                <a:gd name="T76" fmla="*/ 2147483647 w 558"/>
                <a:gd name="T77" fmla="*/ 2147483647 h 4320"/>
                <a:gd name="T78" fmla="*/ 2147483647 w 558"/>
                <a:gd name="T79" fmla="*/ 2147483647 h 4320"/>
                <a:gd name="T80" fmla="*/ 2147483647 w 558"/>
                <a:gd name="T81" fmla="*/ 2147483647 h 4320"/>
                <a:gd name="T82" fmla="*/ 2147483647 w 558"/>
                <a:gd name="T83" fmla="*/ 2147483647 h 4320"/>
                <a:gd name="T84" fmla="*/ 2147483647 w 558"/>
                <a:gd name="T85" fmla="*/ 2147483647 h 4320"/>
                <a:gd name="T86" fmla="*/ 2147483647 w 558"/>
                <a:gd name="T87" fmla="*/ 2147483647 h 4320"/>
                <a:gd name="T88" fmla="*/ 2147483647 w 558"/>
                <a:gd name="T89" fmla="*/ 2147483647 h 4320"/>
                <a:gd name="T90" fmla="*/ 2147483647 w 558"/>
                <a:gd name="T91" fmla="*/ 2147483647 h 4320"/>
                <a:gd name="T92" fmla="*/ 2147483647 w 558"/>
                <a:gd name="T93" fmla="*/ 2147483647 h 4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8"/>
                <a:gd name="T142" fmla="*/ 0 h 4320"/>
                <a:gd name="T143" fmla="*/ 558 w 558"/>
                <a:gd name="T144" fmla="*/ 4320 h 4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03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83" y="486032"/>
            <a:ext cx="10745788" cy="62865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97E2AC-7E5E-25C4-5EAA-74586F0EBE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8683" y="1612954"/>
            <a:ext cx="11077344" cy="489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sz="2000" b="1" i="0" dirty="0">
                <a:effectLst/>
                <a:latin typeface="Inter"/>
              </a:rPr>
              <a:t>Enhance Trust</a:t>
            </a:r>
            <a:r>
              <a:rPr lang="en-US" sz="2000" b="0" i="0" dirty="0">
                <a:effectLst/>
                <a:latin typeface="Inter"/>
              </a:rPr>
              <a:t>: Ensure transparency and immutability of e-KYC data using blockchain.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1" i="0" dirty="0">
              <a:effectLst/>
              <a:latin typeface="Inter"/>
            </a:endParaRPr>
          </a:p>
          <a:p>
            <a:pPr marL="0" indent="0" algn="l">
              <a:spcBef>
                <a:spcPts val="300"/>
              </a:spcBef>
              <a:buNone/>
            </a:pPr>
            <a:r>
              <a:rPr lang="en-US" sz="2000" b="1" i="0" dirty="0">
                <a:effectLst/>
                <a:latin typeface="Inter"/>
              </a:rPr>
              <a:t>Preserve Privacy</a:t>
            </a:r>
            <a:r>
              <a:rPr lang="en-US" sz="2000" b="0" i="0" dirty="0">
                <a:effectLst/>
                <a:latin typeface="Inter"/>
              </a:rPr>
              <a:t>: Protect sensitive user data through encryption and decentralized storage (e.g., IPFS).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1" i="0" dirty="0">
              <a:effectLst/>
              <a:latin typeface="Inter"/>
            </a:endParaRPr>
          </a:p>
          <a:p>
            <a:pPr marL="0" indent="0" algn="l">
              <a:spcBef>
                <a:spcPts val="300"/>
              </a:spcBef>
              <a:buNone/>
            </a:pPr>
            <a:r>
              <a:rPr lang="en-US" sz="2000" b="1" i="0" dirty="0">
                <a:effectLst/>
                <a:latin typeface="Inter"/>
              </a:rPr>
              <a:t>Streamline Verification</a:t>
            </a:r>
            <a:r>
              <a:rPr lang="en-US" sz="2000" b="0" i="0" dirty="0">
                <a:effectLst/>
                <a:latin typeface="Inter"/>
              </a:rPr>
              <a:t>: Enable seamless and secure verification of user identities by authorized entities.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1" i="0" dirty="0">
              <a:effectLst/>
              <a:latin typeface="Inter"/>
            </a:endParaRPr>
          </a:p>
          <a:p>
            <a:pPr marL="0" indent="0" algn="l">
              <a:spcBef>
                <a:spcPts val="300"/>
              </a:spcBef>
              <a:buNone/>
            </a:pPr>
            <a:r>
              <a:rPr lang="en-US" sz="2000" b="1" i="0" dirty="0">
                <a:effectLst/>
                <a:latin typeface="Inter"/>
              </a:rPr>
              <a:t>Eliminate Centralized Risks</a:t>
            </a:r>
            <a:r>
              <a:rPr lang="en-US" sz="2000" b="0" i="0" dirty="0">
                <a:effectLst/>
                <a:latin typeface="Inter"/>
              </a:rPr>
              <a:t>: Reduce dependency on centralized systems, minimizing risks of data breaches and unauthorized access.</a:t>
            </a:r>
          </a:p>
          <a:p>
            <a:pPr marL="0" indent="0" algn="l">
              <a:spcBef>
                <a:spcPts val="300"/>
              </a:spcBef>
              <a:buNone/>
            </a:pPr>
            <a:endParaRPr lang="en-US" sz="2000" b="1" i="0" dirty="0">
              <a:effectLst/>
              <a:latin typeface="Inter"/>
            </a:endParaRPr>
          </a:p>
          <a:p>
            <a:pPr marL="0" indent="0" algn="l">
              <a:spcBef>
                <a:spcPts val="300"/>
              </a:spcBef>
              <a:buNone/>
            </a:pPr>
            <a:r>
              <a:rPr lang="en-US" sz="2000" b="1" i="0" dirty="0">
                <a:effectLst/>
                <a:latin typeface="Inter"/>
              </a:rPr>
              <a:t>Facilitate Compliance</a:t>
            </a:r>
            <a:r>
              <a:rPr lang="en-US" sz="2000" b="0" i="0" dirty="0">
                <a:effectLst/>
                <a:latin typeface="Inter"/>
              </a:rPr>
              <a:t>: Ensure compliance with regulatory requirements by providing a tamper-proof audit trail of all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293" name="Group 22"/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2294" name="Freeform 6"/>
            <p:cNvSpPr>
              <a:spLocks/>
            </p:cNvSpPr>
            <p:nvPr/>
          </p:nvSpPr>
          <p:spPr bwMode="auto">
            <a:xfrm>
              <a:off x="0" y="0"/>
              <a:ext cx="885825" cy="6858000"/>
            </a:xfrm>
            <a:custGeom>
              <a:avLst/>
              <a:gdLst>
                <a:gd name="T0" fmla="*/ 2147483647 w 558"/>
                <a:gd name="T1" fmla="*/ 2147483647 h 4320"/>
                <a:gd name="T2" fmla="*/ 2147483647 w 558"/>
                <a:gd name="T3" fmla="*/ 2147483647 h 4320"/>
                <a:gd name="T4" fmla="*/ 2147483647 w 558"/>
                <a:gd name="T5" fmla="*/ 2147483647 h 4320"/>
                <a:gd name="T6" fmla="*/ 2147483647 w 558"/>
                <a:gd name="T7" fmla="*/ 2147483647 h 4320"/>
                <a:gd name="T8" fmla="*/ 2147483647 w 558"/>
                <a:gd name="T9" fmla="*/ 2147483647 h 4320"/>
                <a:gd name="T10" fmla="*/ 2147483647 w 558"/>
                <a:gd name="T11" fmla="*/ 2147483647 h 4320"/>
                <a:gd name="T12" fmla="*/ 2147483647 w 558"/>
                <a:gd name="T13" fmla="*/ 2147483647 h 4320"/>
                <a:gd name="T14" fmla="*/ 2147483647 w 558"/>
                <a:gd name="T15" fmla="*/ 2147483647 h 4320"/>
                <a:gd name="T16" fmla="*/ 2147483647 w 558"/>
                <a:gd name="T17" fmla="*/ 2147483647 h 4320"/>
                <a:gd name="T18" fmla="*/ 2147483647 w 558"/>
                <a:gd name="T19" fmla="*/ 2147483647 h 4320"/>
                <a:gd name="T20" fmla="*/ 2147483647 w 558"/>
                <a:gd name="T21" fmla="*/ 2147483647 h 4320"/>
                <a:gd name="T22" fmla="*/ 2147483647 w 558"/>
                <a:gd name="T23" fmla="*/ 2147483647 h 4320"/>
                <a:gd name="T24" fmla="*/ 2147483647 w 558"/>
                <a:gd name="T25" fmla="*/ 2147483647 h 4320"/>
                <a:gd name="T26" fmla="*/ 2147483647 w 558"/>
                <a:gd name="T27" fmla="*/ 2147483647 h 4320"/>
                <a:gd name="T28" fmla="*/ 2147483647 w 558"/>
                <a:gd name="T29" fmla="*/ 2147483647 h 4320"/>
                <a:gd name="T30" fmla="*/ 2147483647 w 558"/>
                <a:gd name="T31" fmla="*/ 2147483647 h 4320"/>
                <a:gd name="T32" fmla="*/ 2147483647 w 558"/>
                <a:gd name="T33" fmla="*/ 2147483647 h 4320"/>
                <a:gd name="T34" fmla="*/ 2147483647 w 558"/>
                <a:gd name="T35" fmla="*/ 2147483647 h 4320"/>
                <a:gd name="T36" fmla="*/ 2147483647 w 558"/>
                <a:gd name="T37" fmla="*/ 2147483647 h 4320"/>
                <a:gd name="T38" fmla="*/ 2147483647 w 558"/>
                <a:gd name="T39" fmla="*/ 2147483647 h 4320"/>
                <a:gd name="T40" fmla="*/ 2147483647 w 558"/>
                <a:gd name="T41" fmla="*/ 2147483647 h 4320"/>
                <a:gd name="T42" fmla="*/ 2147483647 w 558"/>
                <a:gd name="T43" fmla="*/ 2147483647 h 4320"/>
                <a:gd name="T44" fmla="*/ 2147483647 w 558"/>
                <a:gd name="T45" fmla="*/ 2147483647 h 4320"/>
                <a:gd name="T46" fmla="*/ 2147483647 w 558"/>
                <a:gd name="T47" fmla="*/ 2147483647 h 4320"/>
                <a:gd name="T48" fmla="*/ 2147483647 w 558"/>
                <a:gd name="T49" fmla="*/ 2147483647 h 4320"/>
                <a:gd name="T50" fmla="*/ 2147483647 w 558"/>
                <a:gd name="T51" fmla="*/ 2147483647 h 4320"/>
                <a:gd name="T52" fmla="*/ 2147483647 w 558"/>
                <a:gd name="T53" fmla="*/ 2147483647 h 4320"/>
                <a:gd name="T54" fmla="*/ 2147483647 w 558"/>
                <a:gd name="T55" fmla="*/ 2147483647 h 4320"/>
                <a:gd name="T56" fmla="*/ 2147483647 w 558"/>
                <a:gd name="T57" fmla="*/ 2147483647 h 4320"/>
                <a:gd name="T58" fmla="*/ 2147483647 w 558"/>
                <a:gd name="T59" fmla="*/ 2147483647 h 4320"/>
                <a:gd name="T60" fmla="*/ 2147483647 w 558"/>
                <a:gd name="T61" fmla="*/ 2147483647 h 4320"/>
                <a:gd name="T62" fmla="*/ 2147483647 w 558"/>
                <a:gd name="T63" fmla="*/ 2147483647 h 4320"/>
                <a:gd name="T64" fmla="*/ 2147483647 w 558"/>
                <a:gd name="T65" fmla="*/ 2147483647 h 4320"/>
                <a:gd name="T66" fmla="*/ 2147483647 w 558"/>
                <a:gd name="T67" fmla="*/ 2147483647 h 4320"/>
                <a:gd name="T68" fmla="*/ 2147483647 w 558"/>
                <a:gd name="T69" fmla="*/ 2147483647 h 4320"/>
                <a:gd name="T70" fmla="*/ 2147483647 w 558"/>
                <a:gd name="T71" fmla="*/ 2147483647 h 4320"/>
                <a:gd name="T72" fmla="*/ 2147483647 w 558"/>
                <a:gd name="T73" fmla="*/ 2147483647 h 4320"/>
                <a:gd name="T74" fmla="*/ 2147483647 w 558"/>
                <a:gd name="T75" fmla="*/ 2147483647 h 4320"/>
                <a:gd name="T76" fmla="*/ 2147483647 w 558"/>
                <a:gd name="T77" fmla="*/ 2147483647 h 4320"/>
                <a:gd name="T78" fmla="*/ 2147483647 w 558"/>
                <a:gd name="T79" fmla="*/ 2147483647 h 4320"/>
                <a:gd name="T80" fmla="*/ 2147483647 w 558"/>
                <a:gd name="T81" fmla="*/ 2147483647 h 4320"/>
                <a:gd name="T82" fmla="*/ 2147483647 w 558"/>
                <a:gd name="T83" fmla="*/ 2147483647 h 4320"/>
                <a:gd name="T84" fmla="*/ 2147483647 w 558"/>
                <a:gd name="T85" fmla="*/ 2147483647 h 4320"/>
                <a:gd name="T86" fmla="*/ 2147483647 w 558"/>
                <a:gd name="T87" fmla="*/ 2147483647 h 4320"/>
                <a:gd name="T88" fmla="*/ 2147483647 w 558"/>
                <a:gd name="T89" fmla="*/ 2147483647 h 4320"/>
                <a:gd name="T90" fmla="*/ 2147483647 w 558"/>
                <a:gd name="T91" fmla="*/ 2147483647 h 4320"/>
                <a:gd name="T92" fmla="*/ 2147483647 w 558"/>
                <a:gd name="T93" fmla="*/ 2147483647 h 4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8"/>
                <a:gd name="T142" fmla="*/ 0 h 4320"/>
                <a:gd name="T143" fmla="*/ 558 w 558"/>
                <a:gd name="T144" fmla="*/ 4320 h 4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03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649" y="289387"/>
            <a:ext cx="10745788" cy="62865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1A28CC-3FFD-F627-B7A1-950D03ED3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430" y="1084148"/>
            <a:ext cx="1131655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spcAft>
                <a:spcPts val="30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 (Owners)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e-KYC details securely to the system.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all uploaded e-KYC details for transparency.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Server (IPFS)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e-KYC data in a decentralized manner using IPFS.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access to permitted e-KYC details, transaction results, and permission status.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Authorize clients and smart contract users.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and manage access permissions for e-KYC data.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Server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maintain a blockchain ledger for storing e-KYC details.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immutability and transparency of all transactions.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Contracts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verification and authorization processes.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Enforce rules and permissions for accessing e-KYC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41" name="Group 22"/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4342" name="Freeform 6"/>
            <p:cNvSpPr>
              <a:spLocks/>
            </p:cNvSpPr>
            <p:nvPr/>
          </p:nvSpPr>
          <p:spPr bwMode="auto">
            <a:xfrm>
              <a:off x="0" y="0"/>
              <a:ext cx="885825" cy="6858000"/>
            </a:xfrm>
            <a:custGeom>
              <a:avLst/>
              <a:gdLst>
                <a:gd name="T0" fmla="*/ 2147483647 w 558"/>
                <a:gd name="T1" fmla="*/ 2147483647 h 4320"/>
                <a:gd name="T2" fmla="*/ 2147483647 w 558"/>
                <a:gd name="T3" fmla="*/ 2147483647 h 4320"/>
                <a:gd name="T4" fmla="*/ 2147483647 w 558"/>
                <a:gd name="T5" fmla="*/ 2147483647 h 4320"/>
                <a:gd name="T6" fmla="*/ 2147483647 w 558"/>
                <a:gd name="T7" fmla="*/ 2147483647 h 4320"/>
                <a:gd name="T8" fmla="*/ 2147483647 w 558"/>
                <a:gd name="T9" fmla="*/ 2147483647 h 4320"/>
                <a:gd name="T10" fmla="*/ 2147483647 w 558"/>
                <a:gd name="T11" fmla="*/ 2147483647 h 4320"/>
                <a:gd name="T12" fmla="*/ 2147483647 w 558"/>
                <a:gd name="T13" fmla="*/ 2147483647 h 4320"/>
                <a:gd name="T14" fmla="*/ 2147483647 w 558"/>
                <a:gd name="T15" fmla="*/ 2147483647 h 4320"/>
                <a:gd name="T16" fmla="*/ 2147483647 w 558"/>
                <a:gd name="T17" fmla="*/ 2147483647 h 4320"/>
                <a:gd name="T18" fmla="*/ 2147483647 w 558"/>
                <a:gd name="T19" fmla="*/ 2147483647 h 4320"/>
                <a:gd name="T20" fmla="*/ 2147483647 w 558"/>
                <a:gd name="T21" fmla="*/ 2147483647 h 4320"/>
                <a:gd name="T22" fmla="*/ 2147483647 w 558"/>
                <a:gd name="T23" fmla="*/ 2147483647 h 4320"/>
                <a:gd name="T24" fmla="*/ 2147483647 w 558"/>
                <a:gd name="T25" fmla="*/ 2147483647 h 4320"/>
                <a:gd name="T26" fmla="*/ 2147483647 w 558"/>
                <a:gd name="T27" fmla="*/ 2147483647 h 4320"/>
                <a:gd name="T28" fmla="*/ 2147483647 w 558"/>
                <a:gd name="T29" fmla="*/ 2147483647 h 4320"/>
                <a:gd name="T30" fmla="*/ 2147483647 w 558"/>
                <a:gd name="T31" fmla="*/ 2147483647 h 4320"/>
                <a:gd name="T32" fmla="*/ 2147483647 w 558"/>
                <a:gd name="T33" fmla="*/ 2147483647 h 4320"/>
                <a:gd name="T34" fmla="*/ 2147483647 w 558"/>
                <a:gd name="T35" fmla="*/ 2147483647 h 4320"/>
                <a:gd name="T36" fmla="*/ 2147483647 w 558"/>
                <a:gd name="T37" fmla="*/ 2147483647 h 4320"/>
                <a:gd name="T38" fmla="*/ 2147483647 w 558"/>
                <a:gd name="T39" fmla="*/ 2147483647 h 4320"/>
                <a:gd name="T40" fmla="*/ 2147483647 w 558"/>
                <a:gd name="T41" fmla="*/ 2147483647 h 4320"/>
                <a:gd name="T42" fmla="*/ 2147483647 w 558"/>
                <a:gd name="T43" fmla="*/ 2147483647 h 4320"/>
                <a:gd name="T44" fmla="*/ 2147483647 w 558"/>
                <a:gd name="T45" fmla="*/ 2147483647 h 4320"/>
                <a:gd name="T46" fmla="*/ 2147483647 w 558"/>
                <a:gd name="T47" fmla="*/ 2147483647 h 4320"/>
                <a:gd name="T48" fmla="*/ 2147483647 w 558"/>
                <a:gd name="T49" fmla="*/ 2147483647 h 4320"/>
                <a:gd name="T50" fmla="*/ 2147483647 w 558"/>
                <a:gd name="T51" fmla="*/ 2147483647 h 4320"/>
                <a:gd name="T52" fmla="*/ 2147483647 w 558"/>
                <a:gd name="T53" fmla="*/ 2147483647 h 4320"/>
                <a:gd name="T54" fmla="*/ 2147483647 w 558"/>
                <a:gd name="T55" fmla="*/ 2147483647 h 4320"/>
                <a:gd name="T56" fmla="*/ 2147483647 w 558"/>
                <a:gd name="T57" fmla="*/ 2147483647 h 4320"/>
                <a:gd name="T58" fmla="*/ 2147483647 w 558"/>
                <a:gd name="T59" fmla="*/ 2147483647 h 4320"/>
                <a:gd name="T60" fmla="*/ 2147483647 w 558"/>
                <a:gd name="T61" fmla="*/ 2147483647 h 4320"/>
                <a:gd name="T62" fmla="*/ 2147483647 w 558"/>
                <a:gd name="T63" fmla="*/ 2147483647 h 4320"/>
                <a:gd name="T64" fmla="*/ 2147483647 w 558"/>
                <a:gd name="T65" fmla="*/ 2147483647 h 4320"/>
                <a:gd name="T66" fmla="*/ 2147483647 w 558"/>
                <a:gd name="T67" fmla="*/ 2147483647 h 4320"/>
                <a:gd name="T68" fmla="*/ 2147483647 w 558"/>
                <a:gd name="T69" fmla="*/ 2147483647 h 4320"/>
                <a:gd name="T70" fmla="*/ 2147483647 w 558"/>
                <a:gd name="T71" fmla="*/ 2147483647 h 4320"/>
                <a:gd name="T72" fmla="*/ 2147483647 w 558"/>
                <a:gd name="T73" fmla="*/ 2147483647 h 4320"/>
                <a:gd name="T74" fmla="*/ 2147483647 w 558"/>
                <a:gd name="T75" fmla="*/ 2147483647 h 4320"/>
                <a:gd name="T76" fmla="*/ 2147483647 w 558"/>
                <a:gd name="T77" fmla="*/ 2147483647 h 4320"/>
                <a:gd name="T78" fmla="*/ 2147483647 w 558"/>
                <a:gd name="T79" fmla="*/ 2147483647 h 4320"/>
                <a:gd name="T80" fmla="*/ 2147483647 w 558"/>
                <a:gd name="T81" fmla="*/ 2147483647 h 4320"/>
                <a:gd name="T82" fmla="*/ 2147483647 w 558"/>
                <a:gd name="T83" fmla="*/ 2147483647 h 4320"/>
                <a:gd name="T84" fmla="*/ 2147483647 w 558"/>
                <a:gd name="T85" fmla="*/ 2147483647 h 4320"/>
                <a:gd name="T86" fmla="*/ 2147483647 w 558"/>
                <a:gd name="T87" fmla="*/ 2147483647 h 4320"/>
                <a:gd name="T88" fmla="*/ 2147483647 w 558"/>
                <a:gd name="T89" fmla="*/ 2147483647 h 4320"/>
                <a:gd name="T90" fmla="*/ 2147483647 w 558"/>
                <a:gd name="T91" fmla="*/ 2147483647 h 4320"/>
                <a:gd name="T92" fmla="*/ 2147483647 w 558"/>
                <a:gd name="T93" fmla="*/ 2147483647 h 4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8"/>
                <a:gd name="T142" fmla="*/ 0 h 4320"/>
                <a:gd name="T143" fmla="*/ 558 w 558"/>
                <a:gd name="T144" fmla="*/ 4320 h 4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30302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387708"/>
            <a:ext cx="10745788" cy="62865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388" name="Group 22"/>
          <p:cNvGrpSpPr>
            <a:grpSpLocks noGrp="1" noUngrp="1" noRot="1" noChangeAspect="1" noMove="1" noResize="1"/>
          </p:cNvGrpSpPr>
          <p:nvPr/>
        </p:nvGrpSpPr>
        <p:grpSpPr bwMode="auto"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6390" name="Freeform 6"/>
            <p:cNvSpPr>
              <a:spLocks/>
            </p:cNvSpPr>
            <p:nvPr/>
          </p:nvSpPr>
          <p:spPr bwMode="auto">
            <a:xfrm>
              <a:off x="0" y="0"/>
              <a:ext cx="885825" cy="6858000"/>
            </a:xfrm>
            <a:custGeom>
              <a:avLst/>
              <a:gdLst>
                <a:gd name="T0" fmla="*/ 2147483647 w 558"/>
                <a:gd name="T1" fmla="*/ 2147483647 h 4320"/>
                <a:gd name="T2" fmla="*/ 2147483647 w 558"/>
                <a:gd name="T3" fmla="*/ 2147483647 h 4320"/>
                <a:gd name="T4" fmla="*/ 2147483647 w 558"/>
                <a:gd name="T5" fmla="*/ 2147483647 h 4320"/>
                <a:gd name="T6" fmla="*/ 2147483647 w 558"/>
                <a:gd name="T7" fmla="*/ 2147483647 h 4320"/>
                <a:gd name="T8" fmla="*/ 2147483647 w 558"/>
                <a:gd name="T9" fmla="*/ 2147483647 h 4320"/>
                <a:gd name="T10" fmla="*/ 2147483647 w 558"/>
                <a:gd name="T11" fmla="*/ 2147483647 h 4320"/>
                <a:gd name="T12" fmla="*/ 2147483647 w 558"/>
                <a:gd name="T13" fmla="*/ 2147483647 h 4320"/>
                <a:gd name="T14" fmla="*/ 2147483647 w 558"/>
                <a:gd name="T15" fmla="*/ 2147483647 h 4320"/>
                <a:gd name="T16" fmla="*/ 2147483647 w 558"/>
                <a:gd name="T17" fmla="*/ 2147483647 h 4320"/>
                <a:gd name="T18" fmla="*/ 2147483647 w 558"/>
                <a:gd name="T19" fmla="*/ 2147483647 h 4320"/>
                <a:gd name="T20" fmla="*/ 2147483647 w 558"/>
                <a:gd name="T21" fmla="*/ 2147483647 h 4320"/>
                <a:gd name="T22" fmla="*/ 2147483647 w 558"/>
                <a:gd name="T23" fmla="*/ 2147483647 h 4320"/>
                <a:gd name="T24" fmla="*/ 2147483647 w 558"/>
                <a:gd name="T25" fmla="*/ 2147483647 h 4320"/>
                <a:gd name="T26" fmla="*/ 2147483647 w 558"/>
                <a:gd name="T27" fmla="*/ 2147483647 h 4320"/>
                <a:gd name="T28" fmla="*/ 2147483647 w 558"/>
                <a:gd name="T29" fmla="*/ 2147483647 h 4320"/>
                <a:gd name="T30" fmla="*/ 2147483647 w 558"/>
                <a:gd name="T31" fmla="*/ 2147483647 h 4320"/>
                <a:gd name="T32" fmla="*/ 2147483647 w 558"/>
                <a:gd name="T33" fmla="*/ 2147483647 h 4320"/>
                <a:gd name="T34" fmla="*/ 2147483647 w 558"/>
                <a:gd name="T35" fmla="*/ 2147483647 h 4320"/>
                <a:gd name="T36" fmla="*/ 2147483647 w 558"/>
                <a:gd name="T37" fmla="*/ 2147483647 h 4320"/>
                <a:gd name="T38" fmla="*/ 2147483647 w 558"/>
                <a:gd name="T39" fmla="*/ 2147483647 h 4320"/>
                <a:gd name="T40" fmla="*/ 2147483647 w 558"/>
                <a:gd name="T41" fmla="*/ 2147483647 h 4320"/>
                <a:gd name="T42" fmla="*/ 2147483647 w 558"/>
                <a:gd name="T43" fmla="*/ 2147483647 h 4320"/>
                <a:gd name="T44" fmla="*/ 2147483647 w 558"/>
                <a:gd name="T45" fmla="*/ 2147483647 h 4320"/>
                <a:gd name="T46" fmla="*/ 2147483647 w 558"/>
                <a:gd name="T47" fmla="*/ 2147483647 h 4320"/>
                <a:gd name="T48" fmla="*/ 2147483647 w 558"/>
                <a:gd name="T49" fmla="*/ 2147483647 h 4320"/>
                <a:gd name="T50" fmla="*/ 2147483647 w 558"/>
                <a:gd name="T51" fmla="*/ 2147483647 h 4320"/>
                <a:gd name="T52" fmla="*/ 2147483647 w 558"/>
                <a:gd name="T53" fmla="*/ 2147483647 h 4320"/>
                <a:gd name="T54" fmla="*/ 2147483647 w 558"/>
                <a:gd name="T55" fmla="*/ 2147483647 h 4320"/>
                <a:gd name="T56" fmla="*/ 2147483647 w 558"/>
                <a:gd name="T57" fmla="*/ 2147483647 h 4320"/>
                <a:gd name="T58" fmla="*/ 2147483647 w 558"/>
                <a:gd name="T59" fmla="*/ 2147483647 h 4320"/>
                <a:gd name="T60" fmla="*/ 2147483647 w 558"/>
                <a:gd name="T61" fmla="*/ 2147483647 h 4320"/>
                <a:gd name="T62" fmla="*/ 2147483647 w 558"/>
                <a:gd name="T63" fmla="*/ 2147483647 h 4320"/>
                <a:gd name="T64" fmla="*/ 2147483647 w 558"/>
                <a:gd name="T65" fmla="*/ 2147483647 h 4320"/>
                <a:gd name="T66" fmla="*/ 2147483647 w 558"/>
                <a:gd name="T67" fmla="*/ 2147483647 h 4320"/>
                <a:gd name="T68" fmla="*/ 2147483647 w 558"/>
                <a:gd name="T69" fmla="*/ 2147483647 h 4320"/>
                <a:gd name="T70" fmla="*/ 2147483647 w 558"/>
                <a:gd name="T71" fmla="*/ 2147483647 h 4320"/>
                <a:gd name="T72" fmla="*/ 2147483647 w 558"/>
                <a:gd name="T73" fmla="*/ 2147483647 h 4320"/>
                <a:gd name="T74" fmla="*/ 2147483647 w 558"/>
                <a:gd name="T75" fmla="*/ 2147483647 h 4320"/>
                <a:gd name="T76" fmla="*/ 2147483647 w 558"/>
                <a:gd name="T77" fmla="*/ 2147483647 h 4320"/>
                <a:gd name="T78" fmla="*/ 2147483647 w 558"/>
                <a:gd name="T79" fmla="*/ 2147483647 h 4320"/>
                <a:gd name="T80" fmla="*/ 2147483647 w 558"/>
                <a:gd name="T81" fmla="*/ 2147483647 h 4320"/>
                <a:gd name="T82" fmla="*/ 2147483647 w 558"/>
                <a:gd name="T83" fmla="*/ 2147483647 h 4320"/>
                <a:gd name="T84" fmla="*/ 2147483647 w 558"/>
                <a:gd name="T85" fmla="*/ 2147483647 h 4320"/>
                <a:gd name="T86" fmla="*/ 2147483647 w 558"/>
                <a:gd name="T87" fmla="*/ 2147483647 h 4320"/>
                <a:gd name="T88" fmla="*/ 2147483647 w 558"/>
                <a:gd name="T89" fmla="*/ 2147483647 h 4320"/>
                <a:gd name="T90" fmla="*/ 2147483647 w 558"/>
                <a:gd name="T91" fmla="*/ 2147483647 h 4320"/>
                <a:gd name="T92" fmla="*/ 2147483647 w 558"/>
                <a:gd name="T93" fmla="*/ 2147483647 h 432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58"/>
                <a:gd name="T142" fmla="*/ 0 h 4320"/>
                <a:gd name="T143" fmla="*/ 558 w 558"/>
                <a:gd name="T144" fmla="*/ 4320 h 432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6"/>
            <p:cNvSpPr/>
            <p:nvPr/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CF2325-2516-FF56-5442-D686F1D85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5851" y="1404066"/>
            <a:ext cx="5923117" cy="4776072"/>
          </a:xfr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1751</TotalTime>
  <Words>896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Calisto MT</vt:lpstr>
      <vt:lpstr>Century Schoolbook</vt:lpstr>
      <vt:lpstr>Inter</vt:lpstr>
      <vt:lpstr>Times New Roman</vt:lpstr>
      <vt:lpstr>Wingdings</vt:lpstr>
      <vt:lpstr>Wingdings 2</vt:lpstr>
      <vt:lpstr>View</vt:lpstr>
      <vt:lpstr>PowerPoint Presentation</vt:lpstr>
      <vt:lpstr> MAIN PROJECT REVIEW I-CONTENTS </vt:lpstr>
      <vt:lpstr> Abstract </vt:lpstr>
      <vt:lpstr> Literature Survey </vt:lpstr>
      <vt:lpstr> Literature Survey </vt:lpstr>
      <vt:lpstr> Literature Survey </vt:lpstr>
      <vt:lpstr>Objective </vt:lpstr>
      <vt:lpstr>Scope of the Project</vt:lpstr>
      <vt:lpstr>System Architecture</vt:lpstr>
      <vt:lpstr>Methodology</vt:lpstr>
      <vt:lpstr>Methodology</vt:lpstr>
      <vt:lpstr>Methodology </vt:lpstr>
      <vt:lpstr>Conclusion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 Using Machine Learning.</dc:title>
  <dc:creator>Mounika, Gattem</dc:creator>
  <cp:lastModifiedBy>Manohar Vasamsetti</cp:lastModifiedBy>
  <cp:revision>211</cp:revision>
  <dcterms:created xsi:type="dcterms:W3CDTF">2021-05-22T09:16:38Z</dcterms:created>
  <dcterms:modified xsi:type="dcterms:W3CDTF">2025-02-19T09:43:00Z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2021-07-02T18:27:27Z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a45faa05-55e5-4ac1-8791-579d4098f2cd</vt:lpwstr>
  </property>
  <property fmtid="{D5CDD505-2E9C-101B-9397-08002B2CF9AE}" pid="8" name="MSIP_Label_ea60d57e-af5b-4752-ac57-3e4f28ca11dc_ContentBits">
    <vt:lpwstr>0</vt:lpwstr>
  </property>
</Properties>
</file>