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DM Sans" panose="020B0604020202020204" charset="0"/>
      <p:regular r:id="rId14"/>
      <p:bold r:id="rId15"/>
      <p:italic r:id="rId16"/>
      <p:boldItalic r:id="rId17"/>
    </p:embeddedFont>
    <p:embeddedFont>
      <p:font typeface="Montserrat" panose="020B0604020202020204"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Viga"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442" y="72"/>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6bf9e59999_3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6bf9e59999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6bdca54fc3_0_27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6bdca54fc3_0_27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6bdca54fc3_0_27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Packet sniffer is an application or program that performs packet sniffing and Packet sniffing is a process or technique of monitoring and capturing all data packets passing through a software, network, hardware devices. Many system administrator or network administrator use it for monitoring and troubleshooting network traffic. Packet sniffers are useful for both wired and wireless networks or we can say that, It works on both switched environment and non-switch environment. It works by intercepting traffic data as it passes over the wired or wireless network and copying it to a file. It is called as packet capture.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bdca54fc3_0_26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6bb4ddd667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t>As nodes send data across the network, each transmission is broken down into smaller pieces called packets. The defined length and shape allows the data packets to be checked for completeness and usability. Because a network’s infrastructure is common to many nodes, packets destined for different nodes will pass through numerous other nodes on the way to their destination. To ensure data is not mixed up, each packet is assigned an address that represents the intended destination of that packet.</a:t>
            </a:r>
            <a:endParaRPr sz="900"/>
          </a:p>
          <a:p>
            <a:pPr marL="0" lvl="0" indent="0" algn="l" rtl="0">
              <a:lnSpc>
                <a:spcPct val="115000"/>
              </a:lnSpc>
              <a:spcBef>
                <a:spcPts val="1200"/>
              </a:spcBef>
              <a:spcAft>
                <a:spcPts val="1200"/>
              </a:spcAft>
              <a:buNone/>
            </a:pPr>
            <a:r>
              <a:rPr lang="en" sz="1000"/>
              <a:t>A packet’s address is examined by each network adapter and connected device to determine what node the packet is destined for. Under normal operating conditions, if a node sees a packet that is not addressed to it, the node ignores that packet and its data.</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6bf9e59999_3_9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u="sng">
                <a:solidFill>
                  <a:srgbClr val="333333"/>
                </a:solidFill>
                <a:highlight>
                  <a:srgbClr val="FFFFFF"/>
                </a:highlight>
                <a:latin typeface="Montserrat"/>
                <a:ea typeface="Montserrat"/>
                <a:cs typeface="Montserrat"/>
                <a:sym typeface="Montserrat"/>
              </a:rPr>
              <a:t>Active sniffing</a:t>
            </a:r>
            <a:r>
              <a:rPr lang="en" sz="1000">
                <a:solidFill>
                  <a:srgbClr val="333333"/>
                </a:solidFill>
                <a:highlight>
                  <a:srgbClr val="FFFFFF"/>
                </a:highlight>
                <a:latin typeface="Montserrat"/>
                <a:ea typeface="Montserrat"/>
                <a:cs typeface="Montserrat"/>
                <a:sym typeface="Montserrat"/>
              </a:rPr>
              <a:t> – this is sniffing that is conducted on a switched network. A switch is a device that connects two network devices together</a:t>
            </a:r>
            <a:endParaRPr sz="1000" u="sng">
              <a:solidFill>
                <a:srgbClr val="333333"/>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 sz="1000" u="sng">
                <a:solidFill>
                  <a:srgbClr val="333333"/>
                </a:solidFill>
                <a:highlight>
                  <a:srgbClr val="FFFFFF"/>
                </a:highlight>
                <a:latin typeface="Montserrat"/>
                <a:ea typeface="Montserrat"/>
                <a:cs typeface="Montserrat"/>
                <a:sym typeface="Montserrat"/>
              </a:rPr>
              <a:t>Passive sniffing</a:t>
            </a:r>
            <a:r>
              <a:rPr lang="en" sz="1000">
                <a:solidFill>
                  <a:srgbClr val="333333"/>
                </a:solidFill>
                <a:highlight>
                  <a:srgbClr val="FFFFFF"/>
                </a:highlight>
                <a:latin typeface="Montserrat"/>
                <a:ea typeface="Montserrat"/>
                <a:cs typeface="Montserrat"/>
                <a:sym typeface="Montserrat"/>
              </a:rPr>
              <a:t> – passive sniffing uses hubs instead of switches.they use  Hubs for perform to do use MAC address to read the destination ports of data. </a:t>
            </a:r>
            <a:endParaRPr sz="1000">
              <a:solidFill>
                <a:srgbClr val="333333"/>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 sz="1000" b="1">
                <a:solidFill>
                  <a:srgbClr val="546E7A"/>
                </a:solidFill>
                <a:highlight>
                  <a:srgbClr val="FFFFFF"/>
                </a:highlight>
              </a:rPr>
              <a:t>MACFlooding</a:t>
            </a:r>
            <a:r>
              <a:rPr lang="en" sz="1200" b="1">
                <a:solidFill>
                  <a:srgbClr val="546E7A"/>
                </a:solidFill>
                <a:highlight>
                  <a:srgbClr val="FFFFFF"/>
                </a:highlight>
              </a:rPr>
              <a:t> </a:t>
            </a:r>
            <a:r>
              <a:rPr lang="en" sz="1050" b="1">
                <a:solidFill>
                  <a:srgbClr val="202122"/>
                </a:solidFill>
                <a:highlight>
                  <a:srgbClr val="FFFFFF"/>
                </a:highlight>
              </a:rPr>
              <a:t>media access control attack</a:t>
            </a:r>
            <a:r>
              <a:rPr lang="en" sz="1200">
                <a:solidFill>
                  <a:srgbClr val="546E7A"/>
                </a:solidFill>
                <a:highlight>
                  <a:srgbClr val="FFFFFF"/>
                </a:highlight>
              </a:rPr>
              <a:t> </a:t>
            </a:r>
            <a:r>
              <a:rPr lang="en" sz="1050">
                <a:solidFill>
                  <a:schemeClr val="dk1"/>
                </a:solidFill>
                <a:highlight>
                  <a:srgbClr val="FFFFFF"/>
                </a:highlight>
              </a:rPr>
              <a:t>In this attack the network is flooded with the fake MAC addresses. The hacker uses this attack to steal sensitive data that is being transferred in the network.</a:t>
            </a:r>
            <a:endParaRPr sz="1050">
              <a:solidFill>
                <a:srgbClr val="54565A"/>
              </a:solidFill>
            </a:endParaRPr>
          </a:p>
          <a:p>
            <a:pPr marL="0" lvl="0" indent="0" algn="l" rtl="0">
              <a:spcBef>
                <a:spcPts val="0"/>
              </a:spcBef>
              <a:spcAft>
                <a:spcPts val="0"/>
              </a:spcAft>
              <a:buNone/>
            </a:pPr>
            <a:r>
              <a:rPr lang="en" sz="1050" b="1">
                <a:solidFill>
                  <a:srgbClr val="54565A"/>
                </a:solidFill>
              </a:rPr>
              <a:t>DHCP ATTACK </a:t>
            </a:r>
            <a:r>
              <a:rPr lang="en" sz="1050">
                <a:solidFill>
                  <a:srgbClr val="54565A"/>
                </a:solidFill>
              </a:rPr>
              <a:t>Dynamic Host Configuration Protocol) the Attacker may send bogus request/replies luring the client to connect to attacker’s machine instead of valid DHCP server.</a:t>
            </a:r>
            <a:endParaRPr sz="1050">
              <a:solidFill>
                <a:srgbClr val="54565A"/>
              </a:solidFill>
            </a:endParaRPr>
          </a:p>
          <a:p>
            <a:pPr marL="0" lvl="0" indent="0" algn="l" rtl="0">
              <a:spcBef>
                <a:spcPts val="0"/>
              </a:spcBef>
              <a:spcAft>
                <a:spcPts val="0"/>
              </a:spcAft>
              <a:buNone/>
            </a:pPr>
            <a:r>
              <a:rPr lang="en" sz="1050" b="1">
                <a:solidFill>
                  <a:srgbClr val="54565A"/>
                </a:solidFill>
              </a:rPr>
              <a:t>DNS POISONING  Domain Name System </a:t>
            </a:r>
            <a:r>
              <a:rPr lang="en" sz="1200">
                <a:solidFill>
                  <a:srgbClr val="222222"/>
                </a:solidFill>
                <a:latin typeface="Roboto"/>
                <a:ea typeface="Roboto"/>
                <a:cs typeface="Roboto"/>
                <a:sym typeface="Roboto"/>
              </a:rPr>
              <a:t> they  entering false information into a DNS cache, so that DNS queries return an incorrect response and users are directed to the wrong websites. </a:t>
            </a:r>
            <a:endParaRPr sz="1050">
              <a:solidFill>
                <a:srgbClr val="54565A"/>
              </a:solidFill>
            </a:endParaRPr>
          </a:p>
          <a:p>
            <a:pPr marL="0" lvl="0" indent="0" algn="l" rtl="0">
              <a:spcBef>
                <a:spcPts val="0"/>
              </a:spcBef>
              <a:spcAft>
                <a:spcPts val="0"/>
              </a:spcAft>
              <a:buClr>
                <a:schemeClr val="dk1"/>
              </a:buClr>
              <a:buSzPts val="1100"/>
              <a:buFont typeface="Arial"/>
              <a:buNone/>
            </a:pPr>
            <a:r>
              <a:rPr lang="en" sz="1050" b="1">
                <a:solidFill>
                  <a:srgbClr val="54565A"/>
                </a:solidFill>
              </a:rPr>
              <a:t>ARP poisoning</a:t>
            </a:r>
            <a:r>
              <a:rPr lang="en" sz="1050">
                <a:solidFill>
                  <a:srgbClr val="54565A"/>
                </a:solidFill>
              </a:rPr>
              <a:t>, is a Man in the Middle (MitM) attack that allows attackers to intercept communication between network devices.</a:t>
            </a:r>
            <a:endParaRPr sz="1050">
              <a:solidFill>
                <a:srgbClr val="54565A"/>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d72c9905f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d72c9905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 </a:t>
            </a:r>
            <a:r>
              <a:rPr lang="en" sz="1200">
                <a:solidFill>
                  <a:srgbClr val="202124"/>
                </a:solidFill>
                <a:highlight>
                  <a:srgbClr val="FFFFFF"/>
                </a:highlight>
              </a:rPr>
              <a:t>Hypertext Transfer Protocol </a:t>
            </a:r>
            <a:r>
              <a:rPr lang="en"/>
              <a:t> It is used to send information in clear text without any encryption and thus a real target.</a:t>
            </a:r>
            <a:endParaRPr/>
          </a:p>
          <a:p>
            <a:pPr marL="0" lvl="0" indent="0" algn="l" rtl="0">
              <a:spcBef>
                <a:spcPts val="0"/>
              </a:spcBef>
              <a:spcAft>
                <a:spcPts val="0"/>
              </a:spcAft>
              <a:buNone/>
            </a:pPr>
            <a:r>
              <a:rPr lang="en"/>
              <a:t>SMTP (Simple Mail Transfer Protocol) SMTP is utilized in the transfer of emails. This protocol is efficient, but it does not include any protection against sniffing.</a:t>
            </a:r>
            <a:endParaRPr/>
          </a:p>
          <a:p>
            <a:pPr marL="0" lvl="0" indent="0" algn="l" rtl="0">
              <a:spcBef>
                <a:spcPts val="0"/>
              </a:spcBef>
              <a:spcAft>
                <a:spcPts val="0"/>
              </a:spcAft>
              <a:buNone/>
            </a:pPr>
            <a:r>
              <a:rPr lang="en"/>
              <a:t>NNTP (Network News Transfer Protocol) It is used for all types of communication. A major drawback of this is that data and even passwords are sent over the network as clear text. </a:t>
            </a:r>
            <a:endParaRPr/>
          </a:p>
          <a:p>
            <a:pPr marL="0" lvl="0" indent="0" algn="l" rtl="0">
              <a:spcBef>
                <a:spcPts val="0"/>
              </a:spcBef>
              <a:spcAft>
                <a:spcPts val="0"/>
              </a:spcAft>
              <a:buNone/>
            </a:pPr>
            <a:r>
              <a:rPr lang="en"/>
              <a:t>POP (Post Office Protocol) POP is strictly used to receive emails from the servers. This protocol does not include protection against sniffing because it can be trapped. </a:t>
            </a:r>
            <a:endParaRPr/>
          </a:p>
          <a:p>
            <a:pPr marL="0" lvl="0" indent="0" algn="l" rtl="0">
              <a:spcBef>
                <a:spcPts val="0"/>
              </a:spcBef>
              <a:spcAft>
                <a:spcPts val="0"/>
              </a:spcAft>
              <a:buNone/>
            </a:pPr>
            <a:r>
              <a:rPr lang="en"/>
              <a:t>FTP (File Transfer Protocol) FTP is used to send and receive files, but it does not offer any security features. All the data is sent as clear text that can be easily sniffed. </a:t>
            </a:r>
            <a:endParaRPr/>
          </a:p>
          <a:p>
            <a:pPr marL="0" lvl="0" indent="0" algn="l" rtl="0">
              <a:spcBef>
                <a:spcPts val="0"/>
              </a:spcBef>
              <a:spcAft>
                <a:spcPts val="0"/>
              </a:spcAft>
              <a:buNone/>
            </a:pPr>
            <a:r>
              <a:rPr lang="en"/>
              <a:t>IMAP (Internet Message Access Protocol) IMAP is the same as SMTP in its functions, but it is highly vulnerable to sniffing. </a:t>
            </a:r>
            <a:endParaRPr/>
          </a:p>
          <a:p>
            <a:pPr marL="0" lvl="0" indent="0" algn="l" rtl="0">
              <a:spcBef>
                <a:spcPts val="0"/>
              </a:spcBef>
              <a:spcAft>
                <a:spcPts val="0"/>
              </a:spcAft>
              <a:buNone/>
            </a:pPr>
            <a:r>
              <a:rPr lang="en"/>
              <a:t>Telnet Telnet sends everything (usernames, passwords, keystrokes) over the network as clear text and hence, it can be easily sniffed.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d72c9905fb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d72c9905f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76442bc9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76442bc9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d76442bc9d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d76442bc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Four Columns ">
  <p:cSld name="ONE_COLUMN_TEXT_1_1_1_3">
    <p:spTree>
      <p:nvGrpSpPr>
        <p:cNvPr id="1"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05" name="Google Shape;105;p21"/>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21"/>
          <p:cNvSpPr txBox="1">
            <a:spLocks noGrp="1"/>
          </p:cNvSpPr>
          <p:nvPr>
            <p:ph type="body" idx="1"/>
          </p:nvPr>
        </p:nvSpPr>
        <p:spPr>
          <a:xfrm>
            <a:off x="1010100"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7" name="Google Shape;107;p21"/>
          <p:cNvSpPr txBox="1">
            <a:spLocks noGrp="1"/>
          </p:cNvSpPr>
          <p:nvPr>
            <p:ph type="title" idx="2"/>
          </p:nvPr>
        </p:nvSpPr>
        <p:spPr>
          <a:xfrm>
            <a:off x="1010088"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21"/>
          <p:cNvSpPr txBox="1">
            <a:spLocks noGrp="1"/>
          </p:cNvSpPr>
          <p:nvPr>
            <p:ph type="body" idx="3"/>
          </p:nvPr>
        </p:nvSpPr>
        <p:spPr>
          <a:xfrm>
            <a:off x="2891901"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9" name="Google Shape;109;p21"/>
          <p:cNvSpPr txBox="1">
            <a:spLocks noGrp="1"/>
          </p:cNvSpPr>
          <p:nvPr>
            <p:ph type="title" idx="4"/>
          </p:nvPr>
        </p:nvSpPr>
        <p:spPr>
          <a:xfrm>
            <a:off x="2891894"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21"/>
          <p:cNvSpPr txBox="1">
            <a:spLocks noGrp="1"/>
          </p:cNvSpPr>
          <p:nvPr>
            <p:ph type="body" idx="5"/>
          </p:nvPr>
        </p:nvSpPr>
        <p:spPr>
          <a:xfrm>
            <a:off x="4773703"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1" name="Google Shape;111;p21"/>
          <p:cNvSpPr txBox="1">
            <a:spLocks noGrp="1"/>
          </p:cNvSpPr>
          <p:nvPr>
            <p:ph type="title" idx="6"/>
          </p:nvPr>
        </p:nvSpPr>
        <p:spPr>
          <a:xfrm>
            <a:off x="4773701"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2" name="Google Shape;112;p21"/>
          <p:cNvSpPr txBox="1">
            <a:spLocks noGrp="1"/>
          </p:cNvSpPr>
          <p:nvPr>
            <p:ph type="body" idx="7"/>
          </p:nvPr>
        </p:nvSpPr>
        <p:spPr>
          <a:xfrm>
            <a:off x="6655504"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3" name="Google Shape;113;p21"/>
          <p:cNvSpPr txBox="1">
            <a:spLocks noGrp="1"/>
          </p:cNvSpPr>
          <p:nvPr>
            <p:ph type="title" idx="8"/>
          </p:nvPr>
        </p:nvSpPr>
        <p:spPr>
          <a:xfrm>
            <a:off x="6655507"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hree Columns  1">
  <p:cSld name="ONE_COLUMN_TEXT_1_1_1_1_2">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24"/>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24"/>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24"/>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9" name="Google Shape;139;p24"/>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 name="Google Shape;140;p24"/>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1" name="Google Shape;141;p24"/>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22" name="Google Shape;22;p5"/>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5554975" y="526350"/>
            <a:ext cx="2730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79375" y="2028425"/>
            <a:ext cx="35724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10"/>
          <p:cNvSpPr txBox="1">
            <a:spLocks noGrp="1"/>
          </p:cNvSpPr>
          <p:nvPr>
            <p:ph type="body" idx="1"/>
          </p:nvPr>
        </p:nvSpPr>
        <p:spPr>
          <a:xfrm>
            <a:off x="4979375" y="2568125"/>
            <a:ext cx="2785200" cy="214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p:nvPr/>
        </p:nvSpPr>
        <p:spPr>
          <a:xfrm rot="-7509504">
            <a:off x="5146765" y="468443"/>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5200" dirty="0">
                <a:solidFill>
                  <a:schemeClr val="dk1"/>
                </a:solidFill>
                <a:latin typeface="Arial"/>
                <a:ea typeface="Arial"/>
                <a:cs typeface="Arial"/>
                <a:sym typeface="Arial"/>
              </a:rPr>
              <a:t>Packet Sniffer</a:t>
            </a:r>
            <a:endParaRPr dirty="0">
              <a:solidFill>
                <a:schemeClr val="dk1"/>
              </a:solidFill>
            </a:endParaRPr>
          </a:p>
          <a:p>
            <a:pPr marL="0" lvl="0" indent="0" algn="l" rtl="0">
              <a:spcBef>
                <a:spcPts val="0"/>
              </a:spcBef>
              <a:spcAft>
                <a:spcPts val="0"/>
              </a:spcAft>
              <a:buNone/>
            </a:pPr>
            <a:endParaRPr dirty="0">
              <a:solidFill>
                <a:schemeClr val="lt2"/>
              </a:solidFill>
            </a:endParaRPr>
          </a:p>
        </p:txBody>
      </p:sp>
      <p:sp>
        <p:nvSpPr>
          <p:cNvPr id="156" name="Google Shape;156;p27"/>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a:t>
            </a:r>
            <a:endParaRPr dirty="0">
              <a:solidFill>
                <a:schemeClr val="lt2"/>
              </a:solidFill>
            </a:endParaRPr>
          </a:p>
        </p:txBody>
      </p:sp>
      <p:grpSp>
        <p:nvGrpSpPr>
          <p:cNvPr id="157" name="Google Shape;157;p27"/>
          <p:cNvGrpSpPr/>
          <p:nvPr/>
        </p:nvGrpSpPr>
        <p:grpSpPr>
          <a:xfrm>
            <a:off x="196269" y="-35131"/>
            <a:ext cx="4117010" cy="5284424"/>
            <a:chOff x="196269" y="-35131"/>
            <a:chExt cx="4117010" cy="5284424"/>
          </a:xfrm>
        </p:grpSpPr>
        <p:grpSp>
          <p:nvGrpSpPr>
            <p:cNvPr id="158" name="Google Shape;158;p27"/>
            <p:cNvGrpSpPr/>
            <p:nvPr/>
          </p:nvGrpSpPr>
          <p:grpSpPr>
            <a:xfrm>
              <a:off x="196269" y="-35131"/>
              <a:ext cx="4117010" cy="4393434"/>
              <a:chOff x="43869" y="-35131"/>
              <a:chExt cx="4117010" cy="4393434"/>
            </a:xfrm>
          </p:grpSpPr>
          <p:sp>
            <p:nvSpPr>
              <p:cNvPr id="159" name="Google Shape;159;p27"/>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7"/>
              <p:cNvGrpSpPr/>
              <p:nvPr/>
            </p:nvGrpSpPr>
            <p:grpSpPr>
              <a:xfrm>
                <a:off x="43869" y="-35131"/>
                <a:ext cx="4117010" cy="4393434"/>
                <a:chOff x="-6861500" y="-774675"/>
                <a:chExt cx="4221275" cy="4504700"/>
              </a:xfrm>
            </p:grpSpPr>
            <p:sp>
              <p:nvSpPr>
                <p:cNvPr id="161" name="Google Shape;161;p27"/>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1" name="Google Shape;281;p27"/>
            <p:cNvGrpSpPr/>
            <p:nvPr/>
          </p:nvGrpSpPr>
          <p:grpSpPr>
            <a:xfrm rot="10800000">
              <a:off x="3474186" y="4232201"/>
              <a:ext cx="183381" cy="1017092"/>
              <a:chOff x="-5634475" y="-504725"/>
              <a:chExt cx="188025" cy="1042850"/>
            </a:xfrm>
          </p:grpSpPr>
          <p:sp>
            <p:nvSpPr>
              <p:cNvPr id="282" name="Google Shape;282;p27"/>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7"/>
            <p:cNvGrpSpPr/>
            <p:nvPr/>
          </p:nvGrpSpPr>
          <p:grpSpPr>
            <a:xfrm rot="10800000">
              <a:off x="2618037" y="4358300"/>
              <a:ext cx="72367" cy="518274"/>
              <a:chOff x="-4201325" y="-449025"/>
              <a:chExt cx="74200" cy="531400"/>
            </a:xfrm>
          </p:grpSpPr>
          <p:sp>
            <p:nvSpPr>
              <p:cNvPr id="285" name="Google Shape;285;p27"/>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36"/>
          <p:cNvSpPr txBox="1">
            <a:spLocks noGrp="1"/>
          </p:cNvSpPr>
          <p:nvPr>
            <p:ph type="body" idx="1"/>
          </p:nvPr>
        </p:nvSpPr>
        <p:spPr>
          <a:xfrm>
            <a:off x="722600" y="1335775"/>
            <a:ext cx="7712700" cy="32673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800">
                <a:solidFill>
                  <a:srgbClr val="000000"/>
                </a:solidFill>
                <a:latin typeface="Arial"/>
                <a:ea typeface="Arial"/>
                <a:cs typeface="Arial"/>
                <a:sym typeface="Arial"/>
              </a:rPr>
              <a:t>Packet sniffing attacks happen daily. Now and then, sniffers are using their hardware and network configuration tools to sniff data from networks. The best way to handle these attacks and avoid them is by using a private network that is both safe and secure. Also, you need to make use of protocols that have “security” as a part of its game plan. It</a:t>
            </a:r>
            <a:endParaRPr sz="1800">
              <a:solidFill>
                <a:srgbClr val="000000"/>
              </a:solidFill>
              <a:latin typeface="Arial"/>
              <a:ea typeface="Arial"/>
              <a:cs typeface="Arial"/>
              <a:sym typeface="Arial"/>
            </a:endParaRPr>
          </a:p>
          <a:p>
            <a:pPr marL="457200" lvl="0" indent="0" algn="l" rtl="0">
              <a:spcBef>
                <a:spcPts val="1200"/>
              </a:spcBef>
              <a:spcAft>
                <a:spcPts val="1600"/>
              </a:spcAft>
              <a:buNone/>
            </a:pPr>
            <a:endParaRPr/>
          </a:p>
        </p:txBody>
      </p:sp>
      <p:sp>
        <p:nvSpPr>
          <p:cNvPr id="786" name="Google Shape;786;p3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0"/>
        <p:cNvGrpSpPr/>
        <p:nvPr/>
      </p:nvGrpSpPr>
      <p:grpSpPr>
        <a:xfrm>
          <a:off x="0" y="0"/>
          <a:ext cx="0" cy="0"/>
          <a:chOff x="0" y="0"/>
          <a:chExt cx="0" cy="0"/>
        </a:xfrm>
      </p:grpSpPr>
      <p:sp>
        <p:nvSpPr>
          <p:cNvPr id="791" name="Google Shape;791;p37"/>
          <p:cNvSpPr txBox="1">
            <a:spLocks noGrp="1"/>
          </p:cNvSpPr>
          <p:nvPr>
            <p:ph type="title"/>
          </p:nvPr>
        </p:nvSpPr>
        <p:spPr>
          <a:xfrm>
            <a:off x="5554975" y="526350"/>
            <a:ext cx="27306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8"/>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0" lvl="0" indent="0" algn="l" rtl="0">
              <a:lnSpc>
                <a:spcPct val="85000"/>
              </a:lnSpc>
              <a:spcBef>
                <a:spcPts val="1000"/>
              </a:spcBef>
              <a:spcAft>
                <a:spcPts val="0"/>
              </a:spcAft>
              <a:buNone/>
            </a:pPr>
            <a:r>
              <a:rPr lang="en" sz="1700">
                <a:solidFill>
                  <a:srgbClr val="000000"/>
                </a:solidFill>
                <a:latin typeface="Arial"/>
                <a:ea typeface="Arial"/>
                <a:cs typeface="Arial"/>
                <a:sym typeface="Arial"/>
              </a:rPr>
              <a:t>Packet sniffer is an </a:t>
            </a:r>
            <a:r>
              <a:rPr lang="en" sz="1700">
                <a:solidFill>
                  <a:schemeClr val="dk1"/>
                </a:solidFill>
                <a:latin typeface="Arial"/>
                <a:ea typeface="Arial"/>
                <a:cs typeface="Arial"/>
                <a:sym typeface="Arial"/>
              </a:rPr>
              <a:t>software </a:t>
            </a:r>
            <a:r>
              <a:rPr lang="en" sz="1700">
                <a:solidFill>
                  <a:srgbClr val="000000"/>
                </a:solidFill>
                <a:latin typeface="Arial"/>
                <a:ea typeface="Arial"/>
                <a:cs typeface="Arial"/>
                <a:sym typeface="Arial"/>
              </a:rPr>
              <a:t>application or program that performs packet sniffing and Packet sniffing is a process or technique of monitoring and capturing all data packets passing through a software, network, hardware devices. </a:t>
            </a:r>
            <a:endParaRPr sz="1700">
              <a:solidFill>
                <a:srgbClr val="000000"/>
              </a:solidFill>
              <a:latin typeface="Arial"/>
              <a:ea typeface="Arial"/>
              <a:cs typeface="Arial"/>
              <a:sym typeface="Arial"/>
            </a:endParaRPr>
          </a:p>
          <a:p>
            <a:pPr marL="0" lvl="0" indent="0" algn="l" rtl="0">
              <a:lnSpc>
                <a:spcPct val="85000"/>
              </a:lnSpc>
              <a:spcBef>
                <a:spcPts val="1000"/>
              </a:spcBef>
              <a:spcAft>
                <a:spcPts val="0"/>
              </a:spcAft>
              <a:buNone/>
            </a:pPr>
            <a:endParaRPr sz="1700" b="1">
              <a:solidFill>
                <a:srgbClr val="000000"/>
              </a:solidFill>
              <a:latin typeface="Arial"/>
              <a:ea typeface="Arial"/>
              <a:cs typeface="Arial"/>
              <a:sym typeface="Arial"/>
            </a:endParaRPr>
          </a:p>
          <a:p>
            <a:pPr marL="0" lvl="0" indent="0" algn="l" rtl="0">
              <a:lnSpc>
                <a:spcPct val="85000"/>
              </a:lnSpc>
              <a:spcBef>
                <a:spcPts val="1000"/>
              </a:spcBef>
              <a:spcAft>
                <a:spcPts val="0"/>
              </a:spcAft>
              <a:buNone/>
            </a:pPr>
            <a:endParaRPr sz="1700" b="1">
              <a:solidFill>
                <a:srgbClr val="000000"/>
              </a:solidFill>
              <a:latin typeface="Arial"/>
              <a:ea typeface="Arial"/>
              <a:cs typeface="Arial"/>
              <a:sym typeface="Arial"/>
            </a:endParaRPr>
          </a:p>
        </p:txBody>
      </p:sp>
      <p:sp>
        <p:nvSpPr>
          <p:cNvPr id="293" name="Google Shape;293;p28"/>
          <p:cNvSpPr txBox="1">
            <a:spLocks noGrp="1"/>
          </p:cNvSpPr>
          <p:nvPr>
            <p:ph type="title"/>
          </p:nvPr>
        </p:nvSpPr>
        <p:spPr>
          <a:xfrm>
            <a:off x="626625" y="46265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000000"/>
                </a:solidFill>
                <a:latin typeface="Arial"/>
                <a:ea typeface="Arial"/>
                <a:cs typeface="Arial"/>
                <a:sym typeface="Arial"/>
              </a:rPr>
              <a:t>Packet Sniffers</a:t>
            </a:r>
            <a:endParaRPr>
              <a:solidFill>
                <a:srgbClr val="000000"/>
              </a:solidFill>
            </a:endParaRPr>
          </a:p>
        </p:txBody>
      </p:sp>
      <p:pic>
        <p:nvPicPr>
          <p:cNvPr id="294" name="Google Shape;294;p28"/>
          <p:cNvPicPr preferRelativeResize="0"/>
          <p:nvPr/>
        </p:nvPicPr>
        <p:blipFill>
          <a:blip r:embed="rId3">
            <a:alphaModFix/>
          </a:blip>
          <a:stretch>
            <a:fillRect/>
          </a:stretch>
        </p:blipFill>
        <p:spPr>
          <a:xfrm>
            <a:off x="1132900" y="2193954"/>
            <a:ext cx="6084001" cy="25369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9"/>
          <p:cNvSpPr txBox="1">
            <a:spLocks noGrp="1"/>
          </p:cNvSpPr>
          <p:nvPr>
            <p:ph type="subTitle" idx="1"/>
          </p:nvPr>
        </p:nvSpPr>
        <p:spPr>
          <a:xfrm>
            <a:off x="626625" y="1515050"/>
            <a:ext cx="4697700" cy="7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can sniff the following sensitive information from a network</a:t>
            </a:r>
            <a:endParaRPr/>
          </a:p>
        </p:txBody>
      </p:sp>
      <p:sp>
        <p:nvSpPr>
          <p:cNvPr id="300" name="Google Shape;300;p2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Email traffic </a:t>
            </a:r>
            <a:endParaRPr/>
          </a:p>
          <a:p>
            <a:pPr marL="457200" lvl="0" indent="-317500" algn="l" rtl="0">
              <a:spcBef>
                <a:spcPts val="1000"/>
              </a:spcBef>
              <a:spcAft>
                <a:spcPts val="0"/>
              </a:spcAft>
              <a:buSzPts val="1400"/>
              <a:buChar char="●"/>
            </a:pPr>
            <a:r>
              <a:rPr lang="en"/>
              <a:t>FTP passwords</a:t>
            </a:r>
            <a:endParaRPr/>
          </a:p>
          <a:p>
            <a:pPr marL="457200" lvl="0" indent="-317500" algn="l" rtl="0">
              <a:spcBef>
                <a:spcPts val="1000"/>
              </a:spcBef>
              <a:spcAft>
                <a:spcPts val="0"/>
              </a:spcAft>
              <a:buSzPts val="1400"/>
              <a:buChar char="●"/>
            </a:pPr>
            <a:r>
              <a:rPr lang="en"/>
              <a:t>Web traffics</a:t>
            </a:r>
            <a:endParaRPr/>
          </a:p>
          <a:p>
            <a:pPr marL="457200" lvl="0" indent="-317500" algn="l" rtl="0">
              <a:spcBef>
                <a:spcPts val="1000"/>
              </a:spcBef>
              <a:spcAft>
                <a:spcPts val="0"/>
              </a:spcAft>
              <a:buSzPts val="1400"/>
              <a:buChar char="●"/>
            </a:pPr>
            <a:r>
              <a:rPr lang="en"/>
              <a:t>Telnet passwords </a:t>
            </a:r>
            <a:endParaRPr/>
          </a:p>
          <a:p>
            <a:pPr marL="457200" lvl="0" indent="-317500" algn="l" rtl="0">
              <a:spcBef>
                <a:spcPts val="1000"/>
              </a:spcBef>
              <a:spcAft>
                <a:spcPts val="0"/>
              </a:spcAft>
              <a:buSzPts val="1400"/>
              <a:buChar char="●"/>
            </a:pPr>
            <a:r>
              <a:rPr lang="en"/>
              <a:t>Router configuration </a:t>
            </a:r>
            <a:endParaRPr/>
          </a:p>
          <a:p>
            <a:pPr marL="457200" lvl="0" indent="-317500" algn="l" rtl="0">
              <a:spcBef>
                <a:spcPts val="1000"/>
              </a:spcBef>
              <a:spcAft>
                <a:spcPts val="0"/>
              </a:spcAft>
              <a:buSzPts val="1400"/>
              <a:buChar char="●"/>
            </a:pPr>
            <a:r>
              <a:rPr lang="en"/>
              <a:t>Chat sessions </a:t>
            </a:r>
            <a:endParaRPr/>
          </a:p>
          <a:p>
            <a:pPr marL="457200" lvl="0" indent="-317500" algn="l" rtl="0">
              <a:spcBef>
                <a:spcPts val="1000"/>
              </a:spcBef>
              <a:spcAft>
                <a:spcPts val="1000"/>
              </a:spcAft>
              <a:buSzPts val="1400"/>
              <a:buChar char="●"/>
            </a:pPr>
            <a:r>
              <a:rPr lang="en"/>
              <a:t>DNS traffic</a:t>
            </a:r>
            <a:endParaRPr/>
          </a:p>
        </p:txBody>
      </p:sp>
      <p:sp>
        <p:nvSpPr>
          <p:cNvPr id="301" name="Google Shape;301;p2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can be sniffed?</a:t>
            </a:r>
            <a:endParaRPr/>
          </a:p>
        </p:txBody>
      </p:sp>
      <p:grpSp>
        <p:nvGrpSpPr>
          <p:cNvPr id="302" name="Google Shape;302;p29"/>
          <p:cNvGrpSpPr/>
          <p:nvPr/>
        </p:nvGrpSpPr>
        <p:grpSpPr>
          <a:xfrm>
            <a:off x="4644572" y="1161199"/>
            <a:ext cx="4004378" cy="3608760"/>
            <a:chOff x="910725" y="305150"/>
            <a:chExt cx="5738575" cy="5171625"/>
          </a:xfrm>
        </p:grpSpPr>
        <p:sp>
          <p:nvSpPr>
            <p:cNvPr id="303" name="Google Shape;303;p29"/>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rgbClr val="000000"/>
                </a:solidFill>
                <a:latin typeface="Arial"/>
                <a:ea typeface="Arial"/>
                <a:cs typeface="Arial"/>
                <a:sym typeface="Arial"/>
              </a:rPr>
              <a:t>How does packet sniffing works</a:t>
            </a:r>
            <a:endParaRPr sz="2800">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endParaRPr>
          </a:p>
        </p:txBody>
      </p:sp>
      <p:sp>
        <p:nvSpPr>
          <p:cNvPr id="562" name="Google Shape;562;p30"/>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400">
                <a:solidFill>
                  <a:srgbClr val="000000"/>
                </a:solidFill>
                <a:latin typeface="Arial"/>
                <a:ea typeface="Arial"/>
                <a:cs typeface="Arial"/>
                <a:sym typeface="Arial"/>
              </a:rPr>
              <a:t>A network is a collection of nodes, such as personal computers, servers, and networking hardware that are connected. The network connection allows data to be transferred between these devices. The connections can be physical with cables, or wireless with radio signals. Networks can also be a combination of both types.</a:t>
            </a:r>
            <a:endParaRPr sz="1400">
              <a:solidFill>
                <a:srgbClr val="000000"/>
              </a:solidFill>
            </a:endParaRPr>
          </a:p>
        </p:txBody>
      </p:sp>
      <p:sp>
        <p:nvSpPr>
          <p:cNvPr id="563" name="Google Shape;563;p30"/>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30"/>
          <p:cNvGrpSpPr/>
          <p:nvPr/>
        </p:nvGrpSpPr>
        <p:grpSpPr>
          <a:xfrm>
            <a:off x="4749388" y="610304"/>
            <a:ext cx="3694120" cy="4125705"/>
            <a:chOff x="4749388" y="610304"/>
            <a:chExt cx="3694120" cy="4125705"/>
          </a:xfrm>
        </p:grpSpPr>
        <p:grpSp>
          <p:nvGrpSpPr>
            <p:cNvPr id="566" name="Google Shape;566;p30"/>
            <p:cNvGrpSpPr/>
            <p:nvPr/>
          </p:nvGrpSpPr>
          <p:grpSpPr>
            <a:xfrm>
              <a:off x="4749388" y="610304"/>
              <a:ext cx="3414364" cy="4125705"/>
              <a:chOff x="4749388" y="610304"/>
              <a:chExt cx="3414364" cy="4125705"/>
            </a:xfrm>
          </p:grpSpPr>
          <p:sp>
            <p:nvSpPr>
              <p:cNvPr id="567" name="Google Shape;567;p30"/>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0"/>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0"/>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0"/>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0"/>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0"/>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0"/>
            <p:cNvGrpSpPr/>
            <p:nvPr/>
          </p:nvGrpSpPr>
          <p:grpSpPr>
            <a:xfrm>
              <a:off x="4866130" y="1140950"/>
              <a:ext cx="3577378" cy="3177375"/>
              <a:chOff x="4866130" y="1140950"/>
              <a:chExt cx="3577378" cy="3177375"/>
            </a:xfrm>
          </p:grpSpPr>
          <p:grpSp>
            <p:nvGrpSpPr>
              <p:cNvPr id="655" name="Google Shape;655;p30"/>
              <p:cNvGrpSpPr/>
              <p:nvPr/>
            </p:nvGrpSpPr>
            <p:grpSpPr>
              <a:xfrm>
                <a:off x="7218455" y="3425403"/>
                <a:ext cx="627776" cy="773482"/>
                <a:chOff x="7218455" y="3425403"/>
                <a:chExt cx="627776" cy="773482"/>
              </a:xfrm>
            </p:grpSpPr>
            <p:sp>
              <p:nvSpPr>
                <p:cNvPr id="656" name="Google Shape;656;p30"/>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0"/>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0"/>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0"/>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0"/>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0"/>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0"/>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0"/>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0"/>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0"/>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30"/>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30"/>
              <p:cNvGrpSpPr/>
              <p:nvPr/>
            </p:nvGrpSpPr>
            <p:grpSpPr>
              <a:xfrm>
                <a:off x="7232021" y="2929018"/>
                <a:ext cx="1211486" cy="416719"/>
                <a:chOff x="7232021" y="2929018"/>
                <a:chExt cx="1211486" cy="416719"/>
              </a:xfrm>
            </p:grpSpPr>
            <p:sp>
              <p:nvSpPr>
                <p:cNvPr id="688" name="Google Shape;688;p30"/>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0"/>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0"/>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0"/>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0"/>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0"/>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0"/>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0"/>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30"/>
              <p:cNvGrpSpPr/>
              <p:nvPr/>
            </p:nvGrpSpPr>
            <p:grpSpPr>
              <a:xfrm>
                <a:off x="4866130" y="1597718"/>
                <a:ext cx="618424" cy="1349710"/>
                <a:chOff x="4866130" y="1597718"/>
                <a:chExt cx="618424" cy="1349710"/>
              </a:xfrm>
            </p:grpSpPr>
            <p:sp>
              <p:nvSpPr>
                <p:cNvPr id="702" name="Google Shape;702;p30"/>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0"/>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0"/>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0"/>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0"/>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0"/>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0"/>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30"/>
              <p:cNvGrpSpPr/>
              <p:nvPr/>
            </p:nvGrpSpPr>
            <p:grpSpPr>
              <a:xfrm>
                <a:off x="5312187" y="1140950"/>
                <a:ext cx="627501" cy="773285"/>
                <a:chOff x="5312187" y="1140950"/>
                <a:chExt cx="627501" cy="773285"/>
              </a:xfrm>
            </p:grpSpPr>
            <p:sp>
              <p:nvSpPr>
                <p:cNvPr id="715" name="Google Shape;715;p30"/>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1"/>
          <p:cNvSpPr txBox="1">
            <a:spLocks noGrp="1"/>
          </p:cNvSpPr>
          <p:nvPr>
            <p:ph type="body" idx="1"/>
          </p:nvPr>
        </p:nvSpPr>
        <p:spPr>
          <a:xfrm>
            <a:off x="724550" y="1335775"/>
            <a:ext cx="3614100" cy="3267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Active Sniffing:</a:t>
            </a:r>
            <a:endParaRPr sz="1600"/>
          </a:p>
          <a:p>
            <a:pPr marL="457200" lvl="0" indent="-330200" algn="l" rtl="0">
              <a:spcBef>
                <a:spcPts val="0"/>
              </a:spcBef>
              <a:spcAft>
                <a:spcPts val="0"/>
              </a:spcAft>
              <a:buClr>
                <a:schemeClr val="accent1"/>
              </a:buClr>
              <a:buSzPts val="1600"/>
              <a:buAutoNum type="arabicPeriod"/>
            </a:pPr>
            <a:r>
              <a:rPr lang="en" sz="1600">
                <a:solidFill>
                  <a:schemeClr val="accent1"/>
                </a:solidFill>
              </a:rPr>
              <a:t>Passive Sniffing:</a:t>
            </a:r>
            <a:endParaRPr sz="1600">
              <a:solidFill>
                <a:schemeClr val="accent1"/>
              </a:solidFill>
            </a:endParaRPr>
          </a:p>
          <a:p>
            <a:pPr marL="0" lvl="0" indent="0" algn="l" rtl="0">
              <a:spcBef>
                <a:spcPts val="1600"/>
              </a:spcBef>
              <a:spcAft>
                <a:spcPts val="0"/>
              </a:spcAft>
              <a:buNone/>
            </a:pPr>
            <a:r>
              <a:rPr lang="en" sz="1600">
                <a:solidFill>
                  <a:schemeClr val="accent1"/>
                </a:solidFill>
              </a:rPr>
              <a:t>Some Active Sniffing Techniques </a:t>
            </a:r>
            <a:endParaRPr sz="1600">
              <a:solidFill>
                <a:schemeClr val="accent1"/>
              </a:solidFill>
            </a:endParaRPr>
          </a:p>
          <a:p>
            <a:pPr marL="457200" lvl="0" indent="-330200" algn="l" rtl="0">
              <a:spcBef>
                <a:spcPts val="1600"/>
              </a:spcBef>
              <a:spcAft>
                <a:spcPts val="0"/>
              </a:spcAft>
              <a:buClr>
                <a:schemeClr val="accent1"/>
              </a:buClr>
              <a:buSzPts val="1600"/>
              <a:buChar char="●"/>
            </a:pPr>
            <a:r>
              <a:rPr lang="en" sz="1600">
                <a:solidFill>
                  <a:schemeClr val="accent1"/>
                </a:solidFill>
              </a:rPr>
              <a:t>MAC Flooding </a:t>
            </a:r>
            <a:endParaRPr sz="1600">
              <a:solidFill>
                <a:schemeClr val="accent1"/>
              </a:solidFill>
            </a:endParaRPr>
          </a:p>
          <a:p>
            <a:pPr marL="457200" lvl="0" indent="-330200" algn="l" rtl="0">
              <a:spcBef>
                <a:spcPts val="0"/>
              </a:spcBef>
              <a:spcAft>
                <a:spcPts val="0"/>
              </a:spcAft>
              <a:buClr>
                <a:schemeClr val="accent1"/>
              </a:buClr>
              <a:buSzPts val="1600"/>
              <a:buChar char="●"/>
            </a:pPr>
            <a:r>
              <a:rPr lang="en" sz="1600">
                <a:solidFill>
                  <a:schemeClr val="accent1"/>
                </a:solidFill>
              </a:rPr>
              <a:t>DHCP Attacks </a:t>
            </a:r>
            <a:endParaRPr sz="1600">
              <a:solidFill>
                <a:schemeClr val="accent1"/>
              </a:solidFill>
            </a:endParaRPr>
          </a:p>
          <a:p>
            <a:pPr marL="457200" lvl="0" indent="-330200" algn="l" rtl="0">
              <a:spcBef>
                <a:spcPts val="0"/>
              </a:spcBef>
              <a:spcAft>
                <a:spcPts val="0"/>
              </a:spcAft>
              <a:buClr>
                <a:schemeClr val="accent1"/>
              </a:buClr>
              <a:buSzPts val="1600"/>
              <a:buChar char="●"/>
            </a:pPr>
            <a:r>
              <a:rPr lang="en" sz="1600">
                <a:solidFill>
                  <a:schemeClr val="accent1"/>
                </a:solidFill>
              </a:rPr>
              <a:t>DNS Poisoning </a:t>
            </a:r>
            <a:endParaRPr sz="1600">
              <a:solidFill>
                <a:schemeClr val="accent1"/>
              </a:solidFill>
            </a:endParaRPr>
          </a:p>
          <a:p>
            <a:pPr marL="457200" lvl="0" indent="-317500" algn="l" rtl="0">
              <a:spcBef>
                <a:spcPts val="0"/>
              </a:spcBef>
              <a:spcAft>
                <a:spcPts val="0"/>
              </a:spcAft>
              <a:buClr>
                <a:schemeClr val="accent1"/>
              </a:buClr>
              <a:buSzPts val="1400"/>
              <a:buChar char="●"/>
            </a:pPr>
            <a:r>
              <a:rPr lang="en" sz="1600">
                <a:solidFill>
                  <a:schemeClr val="accent1"/>
                </a:solidFill>
              </a:rPr>
              <a:t>ARP Poisoning</a:t>
            </a:r>
            <a:r>
              <a:rPr lang="en">
                <a:solidFill>
                  <a:schemeClr val="accent1"/>
                </a:solidFill>
              </a:rPr>
              <a:t> </a:t>
            </a:r>
            <a:endParaRPr>
              <a:solidFill>
                <a:schemeClr val="accent1"/>
              </a:solidFill>
            </a:endParaRPr>
          </a:p>
        </p:txBody>
      </p:sp>
      <p:sp>
        <p:nvSpPr>
          <p:cNvPr id="753" name="Google Shape;753;p31"/>
          <p:cNvSpPr txBox="1">
            <a:spLocks noGrp="1"/>
          </p:cNvSpPr>
          <p:nvPr>
            <p:ph type="title"/>
          </p:nvPr>
        </p:nvSpPr>
        <p:spPr>
          <a:xfrm>
            <a:off x="779025" y="490575"/>
            <a:ext cx="44856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Sniffing </a:t>
            </a:r>
            <a:endParaRPr/>
          </a:p>
        </p:txBody>
      </p:sp>
      <p:sp>
        <p:nvSpPr>
          <p:cNvPr id="754" name="Google Shape;754;p31"/>
          <p:cNvSpPr txBox="1">
            <a:spLocks noGrp="1"/>
          </p:cNvSpPr>
          <p:nvPr>
            <p:ph type="body" idx="1"/>
          </p:nvPr>
        </p:nvSpPr>
        <p:spPr>
          <a:xfrm>
            <a:off x="4977700" y="1335775"/>
            <a:ext cx="3614100" cy="32673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600">
              <a:solidFill>
                <a:schemeClr val="accent1"/>
              </a:solidFill>
            </a:endParaRPr>
          </a:p>
          <a:p>
            <a:pPr marL="457200" lvl="0" indent="-330200" algn="l" rtl="0">
              <a:spcBef>
                <a:spcPts val="1600"/>
              </a:spcBef>
              <a:spcAft>
                <a:spcPts val="0"/>
              </a:spcAft>
              <a:buClr>
                <a:schemeClr val="accent1"/>
              </a:buClr>
              <a:buSzPts val="1600"/>
              <a:buChar char="●"/>
            </a:pPr>
            <a:r>
              <a:rPr lang="en" sz="1600">
                <a:solidFill>
                  <a:schemeClr val="accent1"/>
                </a:solidFill>
              </a:rPr>
              <a:t>Wireshark.</a:t>
            </a:r>
            <a:endParaRPr sz="1600">
              <a:solidFill>
                <a:schemeClr val="accent1"/>
              </a:solidFill>
            </a:endParaRPr>
          </a:p>
          <a:p>
            <a:pPr marL="457200" lvl="0" indent="-330200" algn="l" rtl="0">
              <a:spcBef>
                <a:spcPts val="0"/>
              </a:spcBef>
              <a:spcAft>
                <a:spcPts val="0"/>
              </a:spcAft>
              <a:buClr>
                <a:schemeClr val="accent1"/>
              </a:buClr>
              <a:buSzPts val="1600"/>
              <a:buChar char="●"/>
            </a:pPr>
            <a:r>
              <a:rPr lang="en" sz="1600">
                <a:solidFill>
                  <a:schemeClr val="accent1"/>
                </a:solidFill>
              </a:rPr>
              <a:t>tcpdump. </a:t>
            </a:r>
            <a:endParaRPr sz="1600">
              <a:solidFill>
                <a:schemeClr val="accent1"/>
              </a:solidFill>
            </a:endParaRPr>
          </a:p>
          <a:p>
            <a:pPr marL="457200" lvl="0" indent="-330200" algn="l" rtl="0">
              <a:spcBef>
                <a:spcPts val="0"/>
              </a:spcBef>
              <a:spcAft>
                <a:spcPts val="0"/>
              </a:spcAft>
              <a:buClr>
                <a:schemeClr val="accent1"/>
              </a:buClr>
              <a:buSzPts val="1600"/>
              <a:buChar char="●"/>
            </a:pPr>
            <a:r>
              <a:rPr lang="en" sz="1600">
                <a:solidFill>
                  <a:schemeClr val="accent1"/>
                </a:solidFill>
              </a:rPr>
              <a:t>Kismet. </a:t>
            </a:r>
            <a:endParaRPr sz="1600">
              <a:solidFill>
                <a:schemeClr val="accent1"/>
              </a:solidFill>
            </a:endParaRPr>
          </a:p>
          <a:p>
            <a:pPr marL="457200" lvl="0" indent="-330200" algn="l" rtl="0">
              <a:spcBef>
                <a:spcPts val="0"/>
              </a:spcBef>
              <a:spcAft>
                <a:spcPts val="0"/>
              </a:spcAft>
              <a:buClr>
                <a:schemeClr val="accent1"/>
              </a:buClr>
              <a:buSzPts val="1600"/>
              <a:buChar char="●"/>
            </a:pPr>
            <a:r>
              <a:rPr lang="en" sz="1600">
                <a:solidFill>
                  <a:schemeClr val="accent1"/>
                </a:solidFill>
              </a:rPr>
              <a:t>EtherApe</a:t>
            </a:r>
            <a:endParaRPr sz="1600">
              <a:solidFill>
                <a:schemeClr val="accent1"/>
              </a:solidFill>
            </a:endParaRPr>
          </a:p>
          <a:p>
            <a:pPr marL="457200" lvl="0" indent="-330200" algn="l" rtl="0">
              <a:spcBef>
                <a:spcPts val="0"/>
              </a:spcBef>
              <a:spcAft>
                <a:spcPts val="0"/>
              </a:spcAft>
              <a:buClr>
                <a:schemeClr val="accent1"/>
              </a:buClr>
              <a:buSzPts val="1600"/>
              <a:buChar char="●"/>
            </a:pPr>
            <a:r>
              <a:rPr lang="en" sz="1600">
                <a:solidFill>
                  <a:schemeClr val="accent1"/>
                </a:solidFill>
              </a:rPr>
              <a:t>Cain and Abel.</a:t>
            </a:r>
            <a:endParaRPr sz="1600">
              <a:solidFill>
                <a:schemeClr val="accent1"/>
              </a:solidFill>
            </a:endParaRPr>
          </a:p>
          <a:p>
            <a:pPr marL="457200" lvl="0" indent="-330200" algn="l" rtl="0">
              <a:spcBef>
                <a:spcPts val="0"/>
              </a:spcBef>
              <a:spcAft>
                <a:spcPts val="0"/>
              </a:spcAft>
              <a:buClr>
                <a:schemeClr val="accent1"/>
              </a:buClr>
              <a:buSzPts val="1600"/>
              <a:buChar char="●"/>
            </a:pPr>
            <a:r>
              <a:rPr lang="en" sz="1600">
                <a:solidFill>
                  <a:schemeClr val="accent1"/>
                </a:solidFill>
              </a:rPr>
              <a:t>NetworkMiner.</a:t>
            </a:r>
            <a:endParaRPr sz="1600">
              <a:solidFill>
                <a:schemeClr val="accent1"/>
              </a:solidFill>
            </a:endParaRPr>
          </a:p>
          <a:p>
            <a:pPr marL="0" lvl="0" indent="0" algn="l" rtl="0">
              <a:spcBef>
                <a:spcPts val="1600"/>
              </a:spcBef>
              <a:spcAft>
                <a:spcPts val="1600"/>
              </a:spcAft>
              <a:buNone/>
            </a:pPr>
            <a:endParaRPr sz="1000">
              <a:solidFill>
                <a:schemeClr val="accent1"/>
              </a:solidFill>
            </a:endParaRPr>
          </a:p>
        </p:txBody>
      </p:sp>
      <p:sp>
        <p:nvSpPr>
          <p:cNvPr id="755" name="Google Shape;755;p31"/>
          <p:cNvSpPr txBox="1">
            <a:spLocks noGrp="1"/>
          </p:cNvSpPr>
          <p:nvPr>
            <p:ph type="title"/>
          </p:nvPr>
        </p:nvSpPr>
        <p:spPr>
          <a:xfrm>
            <a:off x="4901000" y="490575"/>
            <a:ext cx="39096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Popular sniffing tools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32"/>
          <p:cNvSpPr txBox="1">
            <a:spLocks noGrp="1"/>
          </p:cNvSpPr>
          <p:nvPr>
            <p:ph type="title"/>
          </p:nvPr>
        </p:nvSpPr>
        <p:spPr>
          <a:xfrm>
            <a:off x="526150" y="27962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The Sniffing Effects on Protocols: </a:t>
            </a:r>
            <a:endParaRPr/>
          </a:p>
        </p:txBody>
      </p:sp>
      <p:sp>
        <p:nvSpPr>
          <p:cNvPr id="761" name="Google Shape;761;p32"/>
          <p:cNvSpPr txBox="1">
            <a:spLocks noGrp="1"/>
          </p:cNvSpPr>
          <p:nvPr>
            <p:ph type="body" idx="1"/>
          </p:nvPr>
        </p:nvSpPr>
        <p:spPr>
          <a:xfrm>
            <a:off x="381750" y="914175"/>
            <a:ext cx="7855800" cy="386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 protocols do not offer much resistance to potential intruders. Following are the different protocols that lend themselves to easy sniffing −</a:t>
            </a:r>
            <a:endParaRPr sz="1500"/>
          </a:p>
          <a:p>
            <a:pPr marL="457200" lvl="0" indent="-323850" algn="l" rtl="0">
              <a:spcBef>
                <a:spcPts val="1600"/>
              </a:spcBef>
              <a:spcAft>
                <a:spcPts val="0"/>
              </a:spcAft>
              <a:buSzPts val="1500"/>
              <a:buChar char="●"/>
            </a:pPr>
            <a:r>
              <a:rPr lang="en" sz="1500"/>
              <a:t>HTTP</a:t>
            </a:r>
            <a:endParaRPr sz="1500"/>
          </a:p>
          <a:p>
            <a:pPr marL="457200" lvl="0" indent="-323850" algn="l" rtl="0">
              <a:spcBef>
                <a:spcPts val="0"/>
              </a:spcBef>
              <a:spcAft>
                <a:spcPts val="0"/>
              </a:spcAft>
              <a:buSzPts val="1500"/>
              <a:buChar char="●"/>
            </a:pPr>
            <a:r>
              <a:rPr lang="en" sz="1500"/>
              <a:t>SMTP</a:t>
            </a:r>
            <a:endParaRPr sz="1500"/>
          </a:p>
          <a:p>
            <a:pPr marL="457200" lvl="0" indent="-323850" algn="l" rtl="0">
              <a:spcBef>
                <a:spcPts val="0"/>
              </a:spcBef>
              <a:spcAft>
                <a:spcPts val="0"/>
              </a:spcAft>
              <a:buSzPts val="1500"/>
              <a:buChar char="●"/>
            </a:pPr>
            <a:r>
              <a:rPr lang="en" sz="1500"/>
              <a:t>NNTP</a:t>
            </a:r>
            <a:endParaRPr sz="1500"/>
          </a:p>
          <a:p>
            <a:pPr marL="457200" lvl="0" indent="-323850" algn="l" rtl="0">
              <a:spcBef>
                <a:spcPts val="0"/>
              </a:spcBef>
              <a:spcAft>
                <a:spcPts val="0"/>
              </a:spcAft>
              <a:buSzPts val="1500"/>
              <a:buChar char="●"/>
            </a:pPr>
            <a:r>
              <a:rPr lang="en" sz="1500"/>
              <a:t>POP</a:t>
            </a:r>
            <a:endParaRPr sz="1500"/>
          </a:p>
          <a:p>
            <a:pPr marL="457200" lvl="0" indent="-323850" algn="l" rtl="0">
              <a:spcBef>
                <a:spcPts val="0"/>
              </a:spcBef>
              <a:spcAft>
                <a:spcPts val="0"/>
              </a:spcAft>
              <a:buSzPts val="1500"/>
              <a:buChar char="●"/>
            </a:pPr>
            <a:r>
              <a:rPr lang="en" sz="1500"/>
              <a:t>FTP</a:t>
            </a:r>
            <a:endParaRPr sz="1500"/>
          </a:p>
          <a:p>
            <a:pPr marL="457200" lvl="0" indent="-323850" algn="l" rtl="0">
              <a:spcBef>
                <a:spcPts val="0"/>
              </a:spcBef>
              <a:spcAft>
                <a:spcPts val="0"/>
              </a:spcAft>
              <a:buSzPts val="1500"/>
              <a:buChar char="●"/>
            </a:pPr>
            <a:r>
              <a:rPr lang="en" sz="1500"/>
              <a:t>IMAP</a:t>
            </a:r>
            <a:endParaRPr sz="1500"/>
          </a:p>
          <a:p>
            <a:pPr marL="457200" lvl="0" indent="-323850" algn="l" rtl="0">
              <a:spcBef>
                <a:spcPts val="0"/>
              </a:spcBef>
              <a:spcAft>
                <a:spcPts val="0"/>
              </a:spcAft>
              <a:buSzPts val="1500"/>
              <a:buChar char="●"/>
            </a:pPr>
            <a:r>
              <a:rPr lang="en" sz="1500"/>
              <a:t>Telnet</a:t>
            </a:r>
            <a:endParaRPr sz="1500"/>
          </a:p>
          <a:p>
            <a:pPr marL="457200" lvl="0" indent="0" algn="l" rtl="0">
              <a:spcBef>
                <a:spcPts val="1600"/>
              </a:spcBef>
              <a:spcAft>
                <a:spcPts val="1600"/>
              </a:spcAft>
              <a:buNone/>
            </a:pPr>
            <a:r>
              <a:rPr lang="en" sz="1500"/>
              <a:t>Sniffers are not the dumb utilities that allow you to view only live traffic. If you want to analyze each packet, save the capture and review it whenever time allows.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b="1">
                <a:solidFill>
                  <a:srgbClr val="000000"/>
                </a:solidFill>
                <a:latin typeface="Arial"/>
                <a:ea typeface="Arial"/>
                <a:cs typeface="Arial"/>
                <a:sym typeface="Arial"/>
              </a:rPr>
              <a:t>Approach:</a:t>
            </a:r>
            <a:endParaRPr sz="3000" b="1">
              <a:solidFill>
                <a:srgbClr val="000000"/>
              </a:solidFill>
            </a:endParaRPr>
          </a:p>
        </p:txBody>
      </p:sp>
      <p:sp>
        <p:nvSpPr>
          <p:cNvPr id="767" name="Google Shape;767;p33"/>
          <p:cNvSpPr txBox="1">
            <a:spLocks noGrp="1"/>
          </p:cNvSpPr>
          <p:nvPr>
            <p:ph type="body" idx="1"/>
          </p:nvPr>
        </p:nvSpPr>
        <p:spPr>
          <a:xfrm>
            <a:off x="783575" y="1215550"/>
            <a:ext cx="7928700" cy="277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Our main aim was to see the data flow in a network but in a network the data will be in machine readable so initially by using a function we will make it into human readable code and our program will keep on running and capturing all the packets in a particular network flowing while the program was in running state and when a packet is caught first it will unpack that packet in a particular format and return the ethernet prototype, destination mac address, source mac address and data and if the ethernet port number is 8 it means it belongs to ipv4 and then that ipv4 will return the version, header, TTL, prototype, source address, destination address and in that if the prototype is numbered in below specified protocols it will go to their specified functions to return their required information like ICMP returns ICMP type and header length, Time to live, prototype, source address same UDP returns source port, destination port, size, data similar for all the protocols</a:t>
            </a: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34"/>
          <p:cNvSpPr txBox="1">
            <a:spLocks noGrp="1"/>
          </p:cNvSpPr>
          <p:nvPr>
            <p:ph type="title"/>
          </p:nvPr>
        </p:nvSpPr>
        <p:spPr>
          <a:xfrm>
            <a:off x="626625" y="338175"/>
            <a:ext cx="6792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rgbClr val="000000"/>
                </a:solidFill>
                <a:latin typeface="Arial"/>
                <a:ea typeface="Arial"/>
                <a:cs typeface="Arial"/>
                <a:sym typeface="Arial"/>
              </a:rPr>
              <a:t>How Hackers are using Packet Sniffing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endParaRPr>
          </a:p>
        </p:txBody>
      </p:sp>
      <p:sp>
        <p:nvSpPr>
          <p:cNvPr id="773" name="Google Shape;773;p34"/>
          <p:cNvSpPr txBox="1">
            <a:spLocks noGrp="1"/>
          </p:cNvSpPr>
          <p:nvPr>
            <p:ph type="body" idx="1"/>
          </p:nvPr>
        </p:nvSpPr>
        <p:spPr>
          <a:xfrm>
            <a:off x="423575" y="1234450"/>
            <a:ext cx="7960200" cy="3363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000000"/>
                </a:solidFill>
                <a:latin typeface="Arial"/>
                <a:ea typeface="Arial"/>
                <a:cs typeface="Arial"/>
                <a:sym typeface="Arial"/>
              </a:rPr>
              <a:t>Packet sniffing hardware comprises a special device that can be connected to the network. These are carefully designed devices that collect packets from a hop. Often, hackers use packet sniffing hardware in chosen network segments. This is where they anticipate a certain kind of traffic flow. The hardware ensures that no piece of data is lost in the chosen flow too. Once the required data is collected, it would be stored in a temporary memory space or sent to another machine in the network. The ultimate move depends on how the sniffer has configured the hardware.</a:t>
            </a:r>
            <a:endParaRPr>
              <a:solidFill>
                <a:srgbClr val="000000"/>
              </a:solidFill>
              <a:latin typeface="Arial"/>
              <a:ea typeface="Arial"/>
              <a:cs typeface="Arial"/>
              <a:sym typeface="Arial"/>
            </a:endParaRPr>
          </a:p>
          <a:p>
            <a:pPr marL="0" lvl="0" indent="0" algn="l" rtl="0">
              <a:spcBef>
                <a:spcPts val="1200"/>
              </a:spcBef>
              <a:spcAft>
                <a:spcPts val="1600"/>
              </a:spcAft>
              <a:buClr>
                <a:schemeClr val="dk1"/>
              </a:buClr>
              <a:buSzPts val="1100"/>
              <a:buFont typeface="Arial"/>
              <a:buNone/>
            </a:pPr>
            <a:r>
              <a:rPr lang="en" sz="1600">
                <a:solidFill>
                  <a:srgbClr val="202124"/>
                </a:solidFill>
                <a:highlight>
                  <a:srgbClr val="FFFFFF"/>
                </a:highlight>
                <a:latin typeface="Arial"/>
                <a:ea typeface="Arial"/>
                <a:cs typeface="Arial"/>
                <a:sym typeface="Arial"/>
              </a:rPr>
              <a:t>Once the raw </a:t>
            </a:r>
            <a:r>
              <a:rPr lang="en" sz="1600" b="1">
                <a:solidFill>
                  <a:srgbClr val="202124"/>
                </a:solidFill>
                <a:highlight>
                  <a:srgbClr val="FFFFFF"/>
                </a:highlight>
                <a:latin typeface="Arial"/>
                <a:ea typeface="Arial"/>
                <a:cs typeface="Arial"/>
                <a:sym typeface="Arial"/>
              </a:rPr>
              <a:t>packet</a:t>
            </a:r>
            <a:r>
              <a:rPr lang="en" sz="1600">
                <a:solidFill>
                  <a:srgbClr val="202124"/>
                </a:solidFill>
                <a:highlight>
                  <a:srgbClr val="FFFFFF"/>
                </a:highlight>
                <a:latin typeface="Arial"/>
                <a:ea typeface="Arial"/>
                <a:cs typeface="Arial"/>
                <a:sym typeface="Arial"/>
              </a:rPr>
              <a:t> data is captured, the </a:t>
            </a:r>
            <a:r>
              <a:rPr lang="en" sz="1600" b="1">
                <a:solidFill>
                  <a:srgbClr val="202124"/>
                </a:solidFill>
                <a:highlight>
                  <a:srgbClr val="FFFFFF"/>
                </a:highlight>
                <a:latin typeface="Arial"/>
                <a:ea typeface="Arial"/>
                <a:cs typeface="Arial"/>
                <a:sym typeface="Arial"/>
              </a:rPr>
              <a:t>packet sniffing</a:t>
            </a:r>
            <a:r>
              <a:rPr lang="en" sz="1600">
                <a:solidFill>
                  <a:srgbClr val="202124"/>
                </a:solidFill>
                <a:highlight>
                  <a:srgbClr val="FFFFFF"/>
                </a:highlight>
                <a:latin typeface="Arial"/>
                <a:ea typeface="Arial"/>
                <a:cs typeface="Arial"/>
                <a:sym typeface="Arial"/>
              </a:rPr>
              <a:t> software analyzes it and presents it in human-readable form so that the person </a:t>
            </a:r>
            <a:r>
              <a:rPr lang="en" sz="1600" b="1">
                <a:solidFill>
                  <a:srgbClr val="202124"/>
                </a:solidFill>
                <a:highlight>
                  <a:srgbClr val="FFFFFF"/>
                </a:highlight>
                <a:latin typeface="Arial"/>
                <a:ea typeface="Arial"/>
                <a:cs typeface="Arial"/>
                <a:sym typeface="Arial"/>
              </a:rPr>
              <a:t>using</a:t>
            </a:r>
            <a:r>
              <a:rPr lang="en" sz="1600">
                <a:solidFill>
                  <a:srgbClr val="202124"/>
                </a:solidFill>
                <a:highlight>
                  <a:srgbClr val="FFFFFF"/>
                </a:highlight>
                <a:latin typeface="Arial"/>
                <a:ea typeface="Arial"/>
                <a:cs typeface="Arial"/>
                <a:sym typeface="Arial"/>
              </a:rPr>
              <a:t> the software can </a:t>
            </a:r>
            <a:r>
              <a:rPr lang="en" sz="1600" b="1">
                <a:solidFill>
                  <a:srgbClr val="202124"/>
                </a:solidFill>
                <a:highlight>
                  <a:srgbClr val="FFFFFF"/>
                </a:highlight>
                <a:latin typeface="Arial"/>
                <a:ea typeface="Arial"/>
                <a:cs typeface="Arial"/>
                <a:sym typeface="Arial"/>
              </a:rPr>
              <a:t>make</a:t>
            </a:r>
            <a:r>
              <a:rPr lang="en" sz="1600">
                <a:solidFill>
                  <a:srgbClr val="202124"/>
                </a:solidFill>
                <a:highlight>
                  <a:srgbClr val="FFFFFF"/>
                </a:highlight>
                <a:latin typeface="Arial"/>
                <a:ea typeface="Arial"/>
                <a:cs typeface="Arial"/>
                <a:sym typeface="Arial"/>
              </a:rPr>
              <a:t> sense of it. ... </a:t>
            </a:r>
            <a:r>
              <a:rPr lang="en" sz="1600" b="1">
                <a:solidFill>
                  <a:srgbClr val="202124"/>
                </a:solidFill>
                <a:highlight>
                  <a:srgbClr val="FFFFFF"/>
                </a:highlight>
                <a:latin typeface="Arial"/>
                <a:ea typeface="Arial"/>
                <a:cs typeface="Arial"/>
                <a:sym typeface="Arial"/>
              </a:rPr>
              <a:t>Hackers use sniffers</a:t>
            </a:r>
            <a:r>
              <a:rPr lang="en" sz="1600">
                <a:solidFill>
                  <a:srgbClr val="202124"/>
                </a:solidFill>
                <a:highlight>
                  <a:srgbClr val="FFFFFF"/>
                </a:highlight>
                <a:latin typeface="Arial"/>
                <a:ea typeface="Arial"/>
                <a:cs typeface="Arial"/>
                <a:sym typeface="Arial"/>
              </a:rPr>
              <a:t> to eavesdrop on unencrypted data in the </a:t>
            </a:r>
            <a:r>
              <a:rPr lang="en" sz="1600" b="1">
                <a:solidFill>
                  <a:srgbClr val="202124"/>
                </a:solidFill>
                <a:highlight>
                  <a:srgbClr val="FFFFFF"/>
                </a:highlight>
                <a:latin typeface="Arial"/>
                <a:ea typeface="Arial"/>
                <a:cs typeface="Arial"/>
                <a:sym typeface="Arial"/>
              </a:rPr>
              <a:t>packets</a:t>
            </a:r>
            <a:r>
              <a:rPr lang="en" sz="1600">
                <a:solidFill>
                  <a:srgbClr val="202124"/>
                </a:solidFill>
                <a:highlight>
                  <a:srgbClr val="FFFFFF"/>
                </a:highlight>
                <a:latin typeface="Arial"/>
                <a:ea typeface="Arial"/>
                <a:cs typeface="Arial"/>
                <a:sym typeface="Arial"/>
              </a:rPr>
              <a:t> to see what information is being exchanged between two partie</a:t>
            </a:r>
            <a:r>
              <a:rPr lang="en" sz="1200">
                <a:solidFill>
                  <a:srgbClr val="202124"/>
                </a:solidFill>
                <a:highlight>
                  <a:srgbClr val="FFFFFF"/>
                </a:highlight>
                <a:latin typeface="Arial"/>
                <a:ea typeface="Arial"/>
                <a:cs typeface="Arial"/>
                <a:sym typeface="Arial"/>
              </a:rPr>
              <a:t>s</a:t>
            </a:r>
            <a:endParaRPr>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35"/>
          <p:cNvSpPr txBox="1">
            <a:spLocks noGrp="1"/>
          </p:cNvSpPr>
          <p:nvPr>
            <p:ph type="body" idx="1"/>
          </p:nvPr>
        </p:nvSpPr>
        <p:spPr>
          <a:xfrm>
            <a:off x="722600" y="1870375"/>
            <a:ext cx="3614100" cy="273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t>Packet sniffing is legal so long as you filter out data after the 48th (or 96th or 128th) byte.” “Capturing content may be illegal, but capturing non- content is fine.</a:t>
            </a:r>
            <a:r>
              <a:rPr lang="en"/>
              <a:t>”</a:t>
            </a:r>
            <a:endParaRPr/>
          </a:p>
        </p:txBody>
      </p:sp>
      <p:sp>
        <p:nvSpPr>
          <p:cNvPr id="779" name="Google Shape;779;p3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sniffing is legal</a:t>
            </a:r>
            <a:endParaRPr/>
          </a:p>
        </p:txBody>
      </p:sp>
      <p:pic>
        <p:nvPicPr>
          <p:cNvPr id="780" name="Google Shape;780;p35"/>
          <p:cNvPicPr preferRelativeResize="0"/>
          <p:nvPr/>
        </p:nvPicPr>
        <p:blipFill>
          <a:blip r:embed="rId3">
            <a:alphaModFix/>
          </a:blip>
          <a:stretch>
            <a:fillRect/>
          </a:stretch>
        </p:blipFill>
        <p:spPr>
          <a:xfrm>
            <a:off x="4489100" y="1920925"/>
            <a:ext cx="4397249" cy="2472225"/>
          </a:xfrm>
          <a:prstGeom prst="rect">
            <a:avLst/>
          </a:prstGeom>
          <a:noFill/>
          <a:ln>
            <a:noFill/>
          </a:ln>
        </p:spPr>
      </p:pic>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1329</Words>
  <Application>Microsoft Office PowerPoint</Application>
  <PresentationFormat>On-screen Show (16:9)</PresentationFormat>
  <Paragraphs>67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DM Sans</vt:lpstr>
      <vt:lpstr>Viga</vt:lpstr>
      <vt:lpstr>Roboto</vt:lpstr>
      <vt:lpstr>Arial</vt:lpstr>
      <vt:lpstr>Montserrat</vt:lpstr>
      <vt:lpstr>Cyber Security Business Plan</vt:lpstr>
      <vt:lpstr>Packet Sniffer </vt:lpstr>
      <vt:lpstr>Packet Sniffers</vt:lpstr>
      <vt:lpstr>What can be sniffed?</vt:lpstr>
      <vt:lpstr>How does packet sniffing works </vt:lpstr>
      <vt:lpstr>Types of Sniffing </vt:lpstr>
      <vt:lpstr>The Sniffing Effects on Protocols: </vt:lpstr>
      <vt:lpstr>Approach:</vt:lpstr>
      <vt:lpstr>How Hackers are using Packet Sniffing </vt:lpstr>
      <vt:lpstr>Is sniffing is legal</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Sniffer </dc:title>
  <cp:lastModifiedBy>batchu tarun</cp:lastModifiedBy>
  <cp:revision>3</cp:revision>
  <dcterms:modified xsi:type="dcterms:W3CDTF">2021-05-05T05:48:18Z</dcterms:modified>
</cp:coreProperties>
</file>