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60561-3BE5-40C6-B47F-1CF4879357DF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9884D2-1BFD-4AF1-9D70-86F7336F014C}">
      <dgm:prSet phldrT="[Text]" custT="1"/>
      <dgm:spPr/>
      <dgm:t>
        <a:bodyPr/>
        <a:lstStyle/>
        <a:p>
          <a:r>
            <a:rPr lang="en-US" sz="1800" dirty="0"/>
            <a:t>Data Collection</a:t>
          </a:r>
        </a:p>
      </dgm:t>
    </dgm:pt>
    <dgm:pt modelId="{741B335C-9AC3-44BA-8AC6-ACD37B2767B8}" type="parTrans" cxnId="{34C3FF8B-BDB2-4239-8F19-23B42D0E008F}">
      <dgm:prSet/>
      <dgm:spPr/>
      <dgm:t>
        <a:bodyPr/>
        <a:lstStyle/>
        <a:p>
          <a:endParaRPr lang="en-US"/>
        </a:p>
      </dgm:t>
    </dgm:pt>
    <dgm:pt modelId="{FBD51279-81D1-4A36-9675-BE83DF5E1643}" type="sibTrans" cxnId="{34C3FF8B-BDB2-4239-8F19-23B42D0E008F}">
      <dgm:prSet/>
      <dgm:spPr/>
      <dgm:t>
        <a:bodyPr/>
        <a:lstStyle/>
        <a:p>
          <a:endParaRPr lang="en-US"/>
        </a:p>
      </dgm:t>
    </dgm:pt>
    <dgm:pt modelId="{FE1874FC-C3E0-4AB8-A432-5007576473D2}">
      <dgm:prSet phldrT="[Text]" custT="1"/>
      <dgm:spPr/>
      <dgm:t>
        <a:bodyPr/>
        <a:lstStyle/>
        <a:p>
          <a:r>
            <a:rPr lang="en-US" sz="1800" dirty="0"/>
            <a:t>Data Preprocessing</a:t>
          </a:r>
        </a:p>
      </dgm:t>
    </dgm:pt>
    <dgm:pt modelId="{BDC0392D-7D01-4AFA-A5A7-C9A922FA7AD6}" type="parTrans" cxnId="{99BEE57F-EA29-4F6B-B847-785E72CF5311}">
      <dgm:prSet/>
      <dgm:spPr/>
      <dgm:t>
        <a:bodyPr/>
        <a:lstStyle/>
        <a:p>
          <a:endParaRPr lang="en-US"/>
        </a:p>
      </dgm:t>
    </dgm:pt>
    <dgm:pt modelId="{69AAB897-6620-48F6-A1E7-E5FCCFE27693}" type="sibTrans" cxnId="{99BEE57F-EA29-4F6B-B847-785E72CF5311}">
      <dgm:prSet/>
      <dgm:spPr/>
      <dgm:t>
        <a:bodyPr/>
        <a:lstStyle/>
        <a:p>
          <a:endParaRPr lang="en-US"/>
        </a:p>
      </dgm:t>
    </dgm:pt>
    <dgm:pt modelId="{D5F4DFC5-F983-4F70-A9B1-35FC3BC55501}">
      <dgm:prSet phldrT="[Text]" custT="1"/>
      <dgm:spPr/>
      <dgm:t>
        <a:bodyPr/>
        <a:lstStyle/>
        <a:p>
          <a:r>
            <a:rPr lang="en-US" sz="1800" dirty="0"/>
            <a:t>Data Exploration</a:t>
          </a:r>
        </a:p>
      </dgm:t>
    </dgm:pt>
    <dgm:pt modelId="{F95629F4-E41F-4836-9AC7-6B737BB9DF96}" type="parTrans" cxnId="{12884C67-0830-4C0F-8611-7774E0B16B5F}">
      <dgm:prSet/>
      <dgm:spPr/>
      <dgm:t>
        <a:bodyPr/>
        <a:lstStyle/>
        <a:p>
          <a:endParaRPr lang="en-US"/>
        </a:p>
      </dgm:t>
    </dgm:pt>
    <dgm:pt modelId="{B7A9443C-CB2A-44EC-A7EB-80EB6D1B6FA9}" type="sibTrans" cxnId="{12884C67-0830-4C0F-8611-7774E0B16B5F}">
      <dgm:prSet/>
      <dgm:spPr/>
      <dgm:t>
        <a:bodyPr/>
        <a:lstStyle/>
        <a:p>
          <a:endParaRPr lang="en-US"/>
        </a:p>
      </dgm:t>
    </dgm:pt>
    <dgm:pt modelId="{602FB090-6ED0-4BE4-A74E-F87A1CDD151D}">
      <dgm:prSet phldrT="[Text]" custT="1"/>
      <dgm:spPr/>
      <dgm:t>
        <a:bodyPr/>
        <a:lstStyle/>
        <a:p>
          <a:r>
            <a:rPr lang="en-US" sz="1800" dirty="0"/>
            <a:t>Model Selection and Training</a:t>
          </a:r>
        </a:p>
      </dgm:t>
    </dgm:pt>
    <dgm:pt modelId="{5167F826-D9B5-4D8B-9517-8F8651722F7A}" type="parTrans" cxnId="{E6F73A72-B7A1-44CC-B37F-A7465A70F789}">
      <dgm:prSet/>
      <dgm:spPr/>
      <dgm:t>
        <a:bodyPr/>
        <a:lstStyle/>
        <a:p>
          <a:endParaRPr lang="en-US"/>
        </a:p>
      </dgm:t>
    </dgm:pt>
    <dgm:pt modelId="{A3C07386-2DD5-42DA-A71C-2571962B405D}" type="sibTrans" cxnId="{E6F73A72-B7A1-44CC-B37F-A7465A70F789}">
      <dgm:prSet/>
      <dgm:spPr/>
      <dgm:t>
        <a:bodyPr/>
        <a:lstStyle/>
        <a:p>
          <a:endParaRPr lang="en-US"/>
        </a:p>
      </dgm:t>
    </dgm:pt>
    <dgm:pt modelId="{2D8037D5-C11D-43E0-8E5C-3C0017A96BC9}">
      <dgm:prSet phldrT="[Text]" custT="1"/>
      <dgm:spPr/>
      <dgm:t>
        <a:bodyPr/>
        <a:lstStyle/>
        <a:p>
          <a:r>
            <a:rPr lang="en-US" sz="1800" dirty="0"/>
            <a:t>Model Deployment</a:t>
          </a:r>
        </a:p>
      </dgm:t>
    </dgm:pt>
    <dgm:pt modelId="{B2B11A28-5473-413D-A782-2CFAC71478B8}" type="parTrans" cxnId="{9492D6F5-0CD5-495E-AC94-573F2E9D1B72}">
      <dgm:prSet/>
      <dgm:spPr/>
      <dgm:t>
        <a:bodyPr/>
        <a:lstStyle/>
        <a:p>
          <a:endParaRPr lang="en-US"/>
        </a:p>
      </dgm:t>
    </dgm:pt>
    <dgm:pt modelId="{41C98FB1-F687-48C8-8DEB-51328CB8D04C}" type="sibTrans" cxnId="{9492D6F5-0CD5-495E-AC94-573F2E9D1B72}">
      <dgm:prSet/>
      <dgm:spPr/>
      <dgm:t>
        <a:bodyPr/>
        <a:lstStyle/>
        <a:p>
          <a:endParaRPr lang="en-US"/>
        </a:p>
      </dgm:t>
    </dgm:pt>
    <dgm:pt modelId="{F81FDE41-68C6-4D6E-983C-6F68B7E6D2DA}">
      <dgm:prSet phldrT="[Text]" custT="1"/>
      <dgm:spPr/>
      <dgm:t>
        <a:bodyPr/>
        <a:lstStyle/>
        <a:p>
          <a:r>
            <a:rPr lang="en-US" sz="1800" dirty="0"/>
            <a:t>Monitoring, Maintenance, Feedback</a:t>
          </a:r>
        </a:p>
      </dgm:t>
    </dgm:pt>
    <dgm:pt modelId="{BFC5BBC0-289C-4A85-9C9D-774BC3083FBC}" type="parTrans" cxnId="{1CF0957A-7A64-4AB3-AEF0-4605E4644F8A}">
      <dgm:prSet/>
      <dgm:spPr/>
      <dgm:t>
        <a:bodyPr/>
        <a:lstStyle/>
        <a:p>
          <a:endParaRPr lang="en-US"/>
        </a:p>
      </dgm:t>
    </dgm:pt>
    <dgm:pt modelId="{276D0EBB-00F0-4CF9-B46B-49088A122191}" type="sibTrans" cxnId="{1CF0957A-7A64-4AB3-AEF0-4605E4644F8A}">
      <dgm:prSet/>
      <dgm:spPr/>
      <dgm:t>
        <a:bodyPr/>
        <a:lstStyle/>
        <a:p>
          <a:endParaRPr lang="en-US"/>
        </a:p>
      </dgm:t>
    </dgm:pt>
    <dgm:pt modelId="{6D35F4EF-B5EF-42A5-BDA4-B60478B839C4}">
      <dgm:prSet phldrT="[Text]" custT="1"/>
      <dgm:spPr/>
      <dgm:t>
        <a:bodyPr/>
        <a:lstStyle/>
        <a:p>
          <a:r>
            <a:rPr lang="en-US" sz="1800" dirty="0"/>
            <a:t>Problem Identification</a:t>
          </a:r>
        </a:p>
      </dgm:t>
    </dgm:pt>
    <dgm:pt modelId="{FDA8634D-0567-4D28-93C6-BA4287887DC9}" type="sibTrans" cxnId="{5E7978D1-C71B-4B0C-9A7B-338F6EE78C68}">
      <dgm:prSet/>
      <dgm:spPr/>
      <dgm:t>
        <a:bodyPr/>
        <a:lstStyle/>
        <a:p>
          <a:endParaRPr lang="en-US"/>
        </a:p>
      </dgm:t>
    </dgm:pt>
    <dgm:pt modelId="{E37B5E1B-1934-4450-AF05-14FC77788FF0}" type="parTrans" cxnId="{5E7978D1-C71B-4B0C-9A7B-338F6EE78C68}">
      <dgm:prSet/>
      <dgm:spPr/>
      <dgm:t>
        <a:bodyPr/>
        <a:lstStyle/>
        <a:p>
          <a:endParaRPr lang="en-US"/>
        </a:p>
      </dgm:t>
    </dgm:pt>
    <dgm:pt modelId="{E879EA94-2A61-4B88-AE05-3742C827983D}" type="pres">
      <dgm:prSet presAssocID="{15E60561-3BE5-40C6-B47F-1CF4879357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79429B4-AB48-4BB1-8A18-5C822BD42B0A}" type="pres">
      <dgm:prSet presAssocID="{6D35F4EF-B5EF-42A5-BDA4-B60478B839C4}" presName="horFlow" presStyleCnt="0"/>
      <dgm:spPr/>
    </dgm:pt>
    <dgm:pt modelId="{1DAD2A74-5E83-4226-91A9-C09F31B1DB7A}" type="pres">
      <dgm:prSet presAssocID="{6D35F4EF-B5EF-42A5-BDA4-B60478B839C4}" presName="bigChev" presStyleLbl="node1" presStyleIdx="0" presStyleCnt="7" custScaleX="177609"/>
      <dgm:spPr/>
    </dgm:pt>
    <dgm:pt modelId="{9804BB3D-3548-4D36-9CF0-479D16F78BB6}" type="pres">
      <dgm:prSet presAssocID="{6D35F4EF-B5EF-42A5-BDA4-B60478B839C4}" presName="vSp" presStyleCnt="0"/>
      <dgm:spPr/>
    </dgm:pt>
    <dgm:pt modelId="{1F0CD8DC-FFFC-4746-85F8-010F6DD98095}" type="pres">
      <dgm:prSet presAssocID="{B19884D2-1BFD-4AF1-9D70-86F7336F014C}" presName="horFlow" presStyleCnt="0"/>
      <dgm:spPr/>
    </dgm:pt>
    <dgm:pt modelId="{F4715218-3AC4-4D4B-BE8C-3390EAC3E2BA}" type="pres">
      <dgm:prSet presAssocID="{B19884D2-1BFD-4AF1-9D70-86F7336F014C}" presName="bigChev" presStyleLbl="node1" presStyleIdx="1" presStyleCnt="7" custScaleX="177609"/>
      <dgm:spPr/>
    </dgm:pt>
    <dgm:pt modelId="{59777DA3-838F-4BE6-956B-702062575432}" type="pres">
      <dgm:prSet presAssocID="{B19884D2-1BFD-4AF1-9D70-86F7336F014C}" presName="vSp" presStyleCnt="0"/>
      <dgm:spPr/>
    </dgm:pt>
    <dgm:pt modelId="{F7CB8AA5-E762-4254-B276-D845F7AFE5AA}" type="pres">
      <dgm:prSet presAssocID="{FE1874FC-C3E0-4AB8-A432-5007576473D2}" presName="horFlow" presStyleCnt="0"/>
      <dgm:spPr/>
    </dgm:pt>
    <dgm:pt modelId="{7F7FEB51-95B9-409A-BB77-2BF239628E3A}" type="pres">
      <dgm:prSet presAssocID="{FE1874FC-C3E0-4AB8-A432-5007576473D2}" presName="bigChev" presStyleLbl="node1" presStyleIdx="2" presStyleCnt="7" custScaleX="177609"/>
      <dgm:spPr/>
    </dgm:pt>
    <dgm:pt modelId="{6F5EF0FB-1F11-4BE6-BABE-417D89CC5BB5}" type="pres">
      <dgm:prSet presAssocID="{FE1874FC-C3E0-4AB8-A432-5007576473D2}" presName="vSp" presStyleCnt="0"/>
      <dgm:spPr/>
    </dgm:pt>
    <dgm:pt modelId="{BA46B514-A75C-403E-B073-F810ADD781E4}" type="pres">
      <dgm:prSet presAssocID="{D5F4DFC5-F983-4F70-A9B1-35FC3BC55501}" presName="horFlow" presStyleCnt="0"/>
      <dgm:spPr/>
    </dgm:pt>
    <dgm:pt modelId="{C9D03B3E-E016-4AF4-A056-CEDB8E38C2CC}" type="pres">
      <dgm:prSet presAssocID="{D5F4DFC5-F983-4F70-A9B1-35FC3BC55501}" presName="bigChev" presStyleLbl="node1" presStyleIdx="3" presStyleCnt="7" custScaleX="177609"/>
      <dgm:spPr/>
    </dgm:pt>
    <dgm:pt modelId="{3D3AC3AE-24FD-4BC7-AB50-C090C7C064B1}" type="pres">
      <dgm:prSet presAssocID="{D5F4DFC5-F983-4F70-A9B1-35FC3BC55501}" presName="vSp" presStyleCnt="0"/>
      <dgm:spPr/>
    </dgm:pt>
    <dgm:pt modelId="{61E5C76D-A45C-43ED-BFA3-66ADD00AC6B7}" type="pres">
      <dgm:prSet presAssocID="{602FB090-6ED0-4BE4-A74E-F87A1CDD151D}" presName="horFlow" presStyleCnt="0"/>
      <dgm:spPr/>
    </dgm:pt>
    <dgm:pt modelId="{A8F8FFA9-D16E-4A76-9656-F765A9BD3345}" type="pres">
      <dgm:prSet presAssocID="{602FB090-6ED0-4BE4-A74E-F87A1CDD151D}" presName="bigChev" presStyleLbl="node1" presStyleIdx="4" presStyleCnt="7" custScaleX="177609"/>
      <dgm:spPr/>
    </dgm:pt>
    <dgm:pt modelId="{D2875551-1553-4809-9F28-73D04110777D}" type="pres">
      <dgm:prSet presAssocID="{602FB090-6ED0-4BE4-A74E-F87A1CDD151D}" presName="vSp" presStyleCnt="0"/>
      <dgm:spPr/>
    </dgm:pt>
    <dgm:pt modelId="{A3933D75-5E27-476B-86A0-E58F28187ED2}" type="pres">
      <dgm:prSet presAssocID="{2D8037D5-C11D-43E0-8E5C-3C0017A96BC9}" presName="horFlow" presStyleCnt="0"/>
      <dgm:spPr/>
    </dgm:pt>
    <dgm:pt modelId="{4B65F16D-FBB6-4C31-A9DF-AACF57D6B7D2}" type="pres">
      <dgm:prSet presAssocID="{2D8037D5-C11D-43E0-8E5C-3C0017A96BC9}" presName="bigChev" presStyleLbl="node1" presStyleIdx="5" presStyleCnt="7" custScaleX="177609"/>
      <dgm:spPr/>
    </dgm:pt>
    <dgm:pt modelId="{6E8C447F-7674-4787-8D38-7C341329735D}" type="pres">
      <dgm:prSet presAssocID="{2D8037D5-C11D-43E0-8E5C-3C0017A96BC9}" presName="vSp" presStyleCnt="0"/>
      <dgm:spPr/>
    </dgm:pt>
    <dgm:pt modelId="{7A636078-C10E-4606-B80F-192EAEC57419}" type="pres">
      <dgm:prSet presAssocID="{F81FDE41-68C6-4D6E-983C-6F68B7E6D2DA}" presName="horFlow" presStyleCnt="0"/>
      <dgm:spPr/>
    </dgm:pt>
    <dgm:pt modelId="{D7EC1CE5-59EB-40E6-AF49-587F0DD4CD0E}" type="pres">
      <dgm:prSet presAssocID="{F81FDE41-68C6-4D6E-983C-6F68B7E6D2DA}" presName="bigChev" presStyleLbl="node1" presStyleIdx="6" presStyleCnt="7" custScaleX="177609"/>
      <dgm:spPr/>
    </dgm:pt>
  </dgm:ptLst>
  <dgm:cxnLst>
    <dgm:cxn modelId="{7E461B0D-0C35-421A-A13D-243F75FD826A}" type="presOf" srcId="{6D35F4EF-B5EF-42A5-BDA4-B60478B839C4}" destId="{1DAD2A74-5E83-4226-91A9-C09F31B1DB7A}" srcOrd="0" destOrd="0" presId="urn:microsoft.com/office/officeart/2005/8/layout/lProcess3"/>
    <dgm:cxn modelId="{523B1C2C-3250-4D73-8926-F1CBFC52202C}" type="presOf" srcId="{602FB090-6ED0-4BE4-A74E-F87A1CDD151D}" destId="{A8F8FFA9-D16E-4A76-9656-F765A9BD3345}" srcOrd="0" destOrd="0" presId="urn:microsoft.com/office/officeart/2005/8/layout/lProcess3"/>
    <dgm:cxn modelId="{539FB030-B986-46B5-9760-12EDE57B1D95}" type="presOf" srcId="{15E60561-3BE5-40C6-B47F-1CF4879357DF}" destId="{E879EA94-2A61-4B88-AE05-3742C827983D}" srcOrd="0" destOrd="0" presId="urn:microsoft.com/office/officeart/2005/8/layout/lProcess3"/>
    <dgm:cxn modelId="{1EBEFF34-8545-4444-BB72-1859158471DC}" type="presOf" srcId="{F81FDE41-68C6-4D6E-983C-6F68B7E6D2DA}" destId="{D7EC1CE5-59EB-40E6-AF49-587F0DD4CD0E}" srcOrd="0" destOrd="0" presId="urn:microsoft.com/office/officeart/2005/8/layout/lProcess3"/>
    <dgm:cxn modelId="{17C22746-0B60-495C-9F91-9A7703DB0F53}" type="presOf" srcId="{B19884D2-1BFD-4AF1-9D70-86F7336F014C}" destId="{F4715218-3AC4-4D4B-BE8C-3390EAC3E2BA}" srcOrd="0" destOrd="0" presId="urn:microsoft.com/office/officeart/2005/8/layout/lProcess3"/>
    <dgm:cxn modelId="{12884C67-0830-4C0F-8611-7774E0B16B5F}" srcId="{15E60561-3BE5-40C6-B47F-1CF4879357DF}" destId="{D5F4DFC5-F983-4F70-A9B1-35FC3BC55501}" srcOrd="3" destOrd="0" parTransId="{F95629F4-E41F-4836-9AC7-6B737BB9DF96}" sibTransId="{B7A9443C-CB2A-44EC-A7EB-80EB6D1B6FA9}"/>
    <dgm:cxn modelId="{351AD447-9DDD-4B87-9B81-40FD83234C2B}" type="presOf" srcId="{FE1874FC-C3E0-4AB8-A432-5007576473D2}" destId="{7F7FEB51-95B9-409A-BB77-2BF239628E3A}" srcOrd="0" destOrd="0" presId="urn:microsoft.com/office/officeart/2005/8/layout/lProcess3"/>
    <dgm:cxn modelId="{E6F73A72-B7A1-44CC-B37F-A7465A70F789}" srcId="{15E60561-3BE5-40C6-B47F-1CF4879357DF}" destId="{602FB090-6ED0-4BE4-A74E-F87A1CDD151D}" srcOrd="4" destOrd="0" parTransId="{5167F826-D9B5-4D8B-9517-8F8651722F7A}" sibTransId="{A3C07386-2DD5-42DA-A71C-2571962B405D}"/>
    <dgm:cxn modelId="{1CF0957A-7A64-4AB3-AEF0-4605E4644F8A}" srcId="{15E60561-3BE5-40C6-B47F-1CF4879357DF}" destId="{F81FDE41-68C6-4D6E-983C-6F68B7E6D2DA}" srcOrd="6" destOrd="0" parTransId="{BFC5BBC0-289C-4A85-9C9D-774BC3083FBC}" sibTransId="{276D0EBB-00F0-4CF9-B46B-49088A122191}"/>
    <dgm:cxn modelId="{99BEE57F-EA29-4F6B-B847-785E72CF5311}" srcId="{15E60561-3BE5-40C6-B47F-1CF4879357DF}" destId="{FE1874FC-C3E0-4AB8-A432-5007576473D2}" srcOrd="2" destOrd="0" parTransId="{BDC0392D-7D01-4AFA-A5A7-C9A922FA7AD6}" sibTransId="{69AAB897-6620-48F6-A1E7-E5FCCFE27693}"/>
    <dgm:cxn modelId="{A6681B87-A38D-42C0-97B2-1852178234A7}" type="presOf" srcId="{2D8037D5-C11D-43E0-8E5C-3C0017A96BC9}" destId="{4B65F16D-FBB6-4C31-A9DF-AACF57D6B7D2}" srcOrd="0" destOrd="0" presId="urn:microsoft.com/office/officeart/2005/8/layout/lProcess3"/>
    <dgm:cxn modelId="{99E79087-E4E8-4081-8701-6E51CAA480CC}" type="presOf" srcId="{D5F4DFC5-F983-4F70-A9B1-35FC3BC55501}" destId="{C9D03B3E-E016-4AF4-A056-CEDB8E38C2CC}" srcOrd="0" destOrd="0" presId="urn:microsoft.com/office/officeart/2005/8/layout/lProcess3"/>
    <dgm:cxn modelId="{34C3FF8B-BDB2-4239-8F19-23B42D0E008F}" srcId="{15E60561-3BE5-40C6-B47F-1CF4879357DF}" destId="{B19884D2-1BFD-4AF1-9D70-86F7336F014C}" srcOrd="1" destOrd="0" parTransId="{741B335C-9AC3-44BA-8AC6-ACD37B2767B8}" sibTransId="{FBD51279-81D1-4A36-9675-BE83DF5E1643}"/>
    <dgm:cxn modelId="{5E7978D1-C71B-4B0C-9A7B-338F6EE78C68}" srcId="{15E60561-3BE5-40C6-B47F-1CF4879357DF}" destId="{6D35F4EF-B5EF-42A5-BDA4-B60478B839C4}" srcOrd="0" destOrd="0" parTransId="{E37B5E1B-1934-4450-AF05-14FC77788FF0}" sibTransId="{FDA8634D-0567-4D28-93C6-BA4287887DC9}"/>
    <dgm:cxn modelId="{9492D6F5-0CD5-495E-AC94-573F2E9D1B72}" srcId="{15E60561-3BE5-40C6-B47F-1CF4879357DF}" destId="{2D8037D5-C11D-43E0-8E5C-3C0017A96BC9}" srcOrd="5" destOrd="0" parTransId="{B2B11A28-5473-413D-A782-2CFAC71478B8}" sibTransId="{41C98FB1-F687-48C8-8DEB-51328CB8D04C}"/>
    <dgm:cxn modelId="{4F1B8800-1B36-4F2B-967C-B3B5764F61EF}" type="presParOf" srcId="{E879EA94-2A61-4B88-AE05-3742C827983D}" destId="{E79429B4-AB48-4BB1-8A18-5C822BD42B0A}" srcOrd="0" destOrd="0" presId="urn:microsoft.com/office/officeart/2005/8/layout/lProcess3"/>
    <dgm:cxn modelId="{4F0EB5F1-C95C-4125-80D6-15DDF6506D8F}" type="presParOf" srcId="{E79429B4-AB48-4BB1-8A18-5C822BD42B0A}" destId="{1DAD2A74-5E83-4226-91A9-C09F31B1DB7A}" srcOrd="0" destOrd="0" presId="urn:microsoft.com/office/officeart/2005/8/layout/lProcess3"/>
    <dgm:cxn modelId="{DC453E94-3B1E-4518-AAA8-38ACCE284CD9}" type="presParOf" srcId="{E879EA94-2A61-4B88-AE05-3742C827983D}" destId="{9804BB3D-3548-4D36-9CF0-479D16F78BB6}" srcOrd="1" destOrd="0" presId="urn:microsoft.com/office/officeart/2005/8/layout/lProcess3"/>
    <dgm:cxn modelId="{E5022E69-9734-4E04-8821-B0165C6C4076}" type="presParOf" srcId="{E879EA94-2A61-4B88-AE05-3742C827983D}" destId="{1F0CD8DC-FFFC-4746-85F8-010F6DD98095}" srcOrd="2" destOrd="0" presId="urn:microsoft.com/office/officeart/2005/8/layout/lProcess3"/>
    <dgm:cxn modelId="{29EF70D0-476D-4FC4-9E72-827C11E73525}" type="presParOf" srcId="{1F0CD8DC-FFFC-4746-85F8-010F6DD98095}" destId="{F4715218-3AC4-4D4B-BE8C-3390EAC3E2BA}" srcOrd="0" destOrd="0" presId="urn:microsoft.com/office/officeart/2005/8/layout/lProcess3"/>
    <dgm:cxn modelId="{EA6F652E-A24F-42E5-8AC3-10B41217CB13}" type="presParOf" srcId="{E879EA94-2A61-4B88-AE05-3742C827983D}" destId="{59777DA3-838F-4BE6-956B-702062575432}" srcOrd="3" destOrd="0" presId="urn:microsoft.com/office/officeart/2005/8/layout/lProcess3"/>
    <dgm:cxn modelId="{68605B96-39F0-421C-AED9-D87F86244852}" type="presParOf" srcId="{E879EA94-2A61-4B88-AE05-3742C827983D}" destId="{F7CB8AA5-E762-4254-B276-D845F7AFE5AA}" srcOrd="4" destOrd="0" presId="urn:microsoft.com/office/officeart/2005/8/layout/lProcess3"/>
    <dgm:cxn modelId="{70B2C093-139B-4CEC-8008-54211BA4DDCD}" type="presParOf" srcId="{F7CB8AA5-E762-4254-B276-D845F7AFE5AA}" destId="{7F7FEB51-95B9-409A-BB77-2BF239628E3A}" srcOrd="0" destOrd="0" presId="urn:microsoft.com/office/officeart/2005/8/layout/lProcess3"/>
    <dgm:cxn modelId="{C10D2591-8B8A-4AAE-8AAF-FADAF8B52A0A}" type="presParOf" srcId="{E879EA94-2A61-4B88-AE05-3742C827983D}" destId="{6F5EF0FB-1F11-4BE6-BABE-417D89CC5BB5}" srcOrd="5" destOrd="0" presId="urn:microsoft.com/office/officeart/2005/8/layout/lProcess3"/>
    <dgm:cxn modelId="{706F543E-39AF-42B7-B23F-76115C61B69C}" type="presParOf" srcId="{E879EA94-2A61-4B88-AE05-3742C827983D}" destId="{BA46B514-A75C-403E-B073-F810ADD781E4}" srcOrd="6" destOrd="0" presId="urn:microsoft.com/office/officeart/2005/8/layout/lProcess3"/>
    <dgm:cxn modelId="{322EA076-D70D-4ED4-9C10-C55616DF62F7}" type="presParOf" srcId="{BA46B514-A75C-403E-B073-F810ADD781E4}" destId="{C9D03B3E-E016-4AF4-A056-CEDB8E38C2CC}" srcOrd="0" destOrd="0" presId="urn:microsoft.com/office/officeart/2005/8/layout/lProcess3"/>
    <dgm:cxn modelId="{C81A6153-3761-4F27-B1D5-DC0BD531F423}" type="presParOf" srcId="{E879EA94-2A61-4B88-AE05-3742C827983D}" destId="{3D3AC3AE-24FD-4BC7-AB50-C090C7C064B1}" srcOrd="7" destOrd="0" presId="urn:microsoft.com/office/officeart/2005/8/layout/lProcess3"/>
    <dgm:cxn modelId="{C8426EFC-AF09-4EB0-97B9-639E64896DEC}" type="presParOf" srcId="{E879EA94-2A61-4B88-AE05-3742C827983D}" destId="{61E5C76D-A45C-43ED-BFA3-66ADD00AC6B7}" srcOrd="8" destOrd="0" presId="urn:microsoft.com/office/officeart/2005/8/layout/lProcess3"/>
    <dgm:cxn modelId="{8B9B07A7-83A9-4066-8C97-C3DA1411538F}" type="presParOf" srcId="{61E5C76D-A45C-43ED-BFA3-66ADD00AC6B7}" destId="{A8F8FFA9-D16E-4A76-9656-F765A9BD3345}" srcOrd="0" destOrd="0" presId="urn:microsoft.com/office/officeart/2005/8/layout/lProcess3"/>
    <dgm:cxn modelId="{27B8BC69-9830-4C40-A786-EC7756C9EDA9}" type="presParOf" srcId="{E879EA94-2A61-4B88-AE05-3742C827983D}" destId="{D2875551-1553-4809-9F28-73D04110777D}" srcOrd="9" destOrd="0" presId="urn:microsoft.com/office/officeart/2005/8/layout/lProcess3"/>
    <dgm:cxn modelId="{94A3FD79-EC29-4829-9EE6-9A1FD6790C49}" type="presParOf" srcId="{E879EA94-2A61-4B88-AE05-3742C827983D}" destId="{A3933D75-5E27-476B-86A0-E58F28187ED2}" srcOrd="10" destOrd="0" presId="urn:microsoft.com/office/officeart/2005/8/layout/lProcess3"/>
    <dgm:cxn modelId="{3CE33189-A9BC-447E-BC15-90915D8FCBA8}" type="presParOf" srcId="{A3933D75-5E27-476B-86A0-E58F28187ED2}" destId="{4B65F16D-FBB6-4C31-A9DF-AACF57D6B7D2}" srcOrd="0" destOrd="0" presId="urn:microsoft.com/office/officeart/2005/8/layout/lProcess3"/>
    <dgm:cxn modelId="{82CD3E20-8239-41E2-BCE1-3C7D850FA251}" type="presParOf" srcId="{E879EA94-2A61-4B88-AE05-3742C827983D}" destId="{6E8C447F-7674-4787-8D38-7C341329735D}" srcOrd="11" destOrd="0" presId="urn:microsoft.com/office/officeart/2005/8/layout/lProcess3"/>
    <dgm:cxn modelId="{BAFC7E0E-21A6-489B-B239-E0E19C042A2B}" type="presParOf" srcId="{E879EA94-2A61-4B88-AE05-3742C827983D}" destId="{7A636078-C10E-4606-B80F-192EAEC57419}" srcOrd="12" destOrd="0" presId="urn:microsoft.com/office/officeart/2005/8/layout/lProcess3"/>
    <dgm:cxn modelId="{2B5914A0-15B5-4629-92E5-6DA4925F5EFE}" type="presParOf" srcId="{7A636078-C10E-4606-B80F-192EAEC57419}" destId="{D7EC1CE5-59EB-40E6-AF49-587F0DD4CD0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D2A74-5E83-4226-91A9-C09F31B1DB7A}">
      <dsp:nvSpPr>
        <dsp:cNvPr id="0" name=""/>
        <dsp:cNvSpPr/>
      </dsp:nvSpPr>
      <dsp:spPr>
        <a:xfrm>
          <a:off x="4556882" y="2272"/>
          <a:ext cx="2992096" cy="67386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Identification</a:t>
          </a:r>
        </a:p>
      </dsp:txBody>
      <dsp:txXfrm>
        <a:off x="4893813" y="2272"/>
        <a:ext cx="2318235" cy="673861"/>
      </dsp:txXfrm>
    </dsp:sp>
    <dsp:sp modelId="{F4715218-3AC4-4D4B-BE8C-3390EAC3E2BA}">
      <dsp:nvSpPr>
        <dsp:cNvPr id="0" name=""/>
        <dsp:cNvSpPr/>
      </dsp:nvSpPr>
      <dsp:spPr>
        <a:xfrm>
          <a:off x="4556882" y="770474"/>
          <a:ext cx="2992096" cy="673861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4893813" y="770474"/>
        <a:ext cx="2318235" cy="673861"/>
      </dsp:txXfrm>
    </dsp:sp>
    <dsp:sp modelId="{7F7FEB51-95B9-409A-BB77-2BF239628E3A}">
      <dsp:nvSpPr>
        <dsp:cNvPr id="0" name=""/>
        <dsp:cNvSpPr/>
      </dsp:nvSpPr>
      <dsp:spPr>
        <a:xfrm>
          <a:off x="4556882" y="1538676"/>
          <a:ext cx="2992096" cy="673861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</a:p>
      </dsp:txBody>
      <dsp:txXfrm>
        <a:off x="4893813" y="1538676"/>
        <a:ext cx="2318235" cy="673861"/>
      </dsp:txXfrm>
    </dsp:sp>
    <dsp:sp modelId="{C9D03B3E-E016-4AF4-A056-CEDB8E38C2CC}">
      <dsp:nvSpPr>
        <dsp:cNvPr id="0" name=""/>
        <dsp:cNvSpPr/>
      </dsp:nvSpPr>
      <dsp:spPr>
        <a:xfrm>
          <a:off x="4556882" y="2306878"/>
          <a:ext cx="2992096" cy="673861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Exploration</a:t>
          </a:r>
        </a:p>
      </dsp:txBody>
      <dsp:txXfrm>
        <a:off x="4893813" y="2306878"/>
        <a:ext cx="2318235" cy="673861"/>
      </dsp:txXfrm>
    </dsp:sp>
    <dsp:sp modelId="{A8F8FFA9-D16E-4A76-9656-F765A9BD3345}">
      <dsp:nvSpPr>
        <dsp:cNvPr id="0" name=""/>
        <dsp:cNvSpPr/>
      </dsp:nvSpPr>
      <dsp:spPr>
        <a:xfrm>
          <a:off x="4556882" y="3075080"/>
          <a:ext cx="2992096" cy="673861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Selection and Training</a:t>
          </a:r>
        </a:p>
      </dsp:txBody>
      <dsp:txXfrm>
        <a:off x="4893813" y="3075080"/>
        <a:ext cx="2318235" cy="673861"/>
      </dsp:txXfrm>
    </dsp:sp>
    <dsp:sp modelId="{4B65F16D-FBB6-4C31-A9DF-AACF57D6B7D2}">
      <dsp:nvSpPr>
        <dsp:cNvPr id="0" name=""/>
        <dsp:cNvSpPr/>
      </dsp:nvSpPr>
      <dsp:spPr>
        <a:xfrm>
          <a:off x="4556882" y="3843282"/>
          <a:ext cx="2992096" cy="673861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Deployment</a:t>
          </a:r>
        </a:p>
      </dsp:txBody>
      <dsp:txXfrm>
        <a:off x="4893813" y="3843282"/>
        <a:ext cx="2318235" cy="673861"/>
      </dsp:txXfrm>
    </dsp:sp>
    <dsp:sp modelId="{D7EC1CE5-59EB-40E6-AF49-587F0DD4CD0E}">
      <dsp:nvSpPr>
        <dsp:cNvPr id="0" name=""/>
        <dsp:cNvSpPr/>
      </dsp:nvSpPr>
      <dsp:spPr>
        <a:xfrm>
          <a:off x="4556882" y="4611484"/>
          <a:ext cx="2992096" cy="673861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Monitoring, Maintenance, Feedback</a:t>
          </a:r>
        </a:p>
      </dsp:txBody>
      <dsp:txXfrm>
        <a:off x="4893813" y="4611484"/>
        <a:ext cx="2318235" cy="673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97EE-2CE2-247C-1F86-D621061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AA96D-E4D1-6807-739B-A145C43B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7A9A-C723-9CD7-67B3-D2F7C80B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7274-0C5F-6E0C-8B30-8C80003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9D3B-E1B3-F322-4143-B897303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5FCE-98E2-B992-8E22-0A489087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8AF82-5D39-6A53-700F-A214894E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0ADA-C610-D8C1-F38D-47132EF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5F7E-8DB3-8BF9-947F-C29A50A4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E0FC-91A8-6955-4565-32FFD301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1032F-4403-2495-65E8-29E03B366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F5BDF-99F8-94C8-E8DA-16899AD5B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C6C0-0461-4404-3C30-880C53F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1DE2-A4C9-8988-1DF0-40D6179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4D97-A24E-8EA7-5677-27C963CF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6EF0-A507-E587-6125-83D23A90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AF0E-39E8-2376-58FA-092B4A9F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CA1B-5890-085B-44C7-A2F1AECA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5B9D-A939-D209-581F-B8A7517C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2C0E-3ACE-7C41-0D7C-41EE992B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8D1E-9CCE-FA0F-0E73-66BBD78B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6FA0-A218-5801-5F3A-431A2B084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7F5D-E522-EE2C-2BCE-099B02CC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FFBD-F29C-51B6-DEEC-7F3354E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5338-8FE7-FD31-A718-06E48C73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0991-E51A-00BD-15CE-D8820230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393B-C58C-040F-B35C-329C0A30D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42BD-64BC-0DCB-0B43-1807AEE6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69F7-A039-F2ED-78DF-0274D57C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59D6B-3C2B-B56C-5634-CC8A10E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7540-B082-8493-D7BE-EA3AA80B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D56F-E31D-BC37-8552-259A8922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E7C9-F502-6D78-D71E-BC0505BB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D4181-A46D-8CB5-ED44-A428192B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D6EE-E61E-3A84-BC2B-5D81CE486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A57E4-7D26-8289-4EC4-1AE061C6A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B571-1F2A-B068-BA22-5F2304F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76CF3-053B-4ED0-76B9-4CB69F45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75116-359D-F73B-DF41-6532EB2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E550-ACC9-C37F-2094-E5DB714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172A-DC03-0644-8F39-1FEC3C38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1F3AA-EEAF-4D3B-BE29-67593528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3BD5-9911-5E21-6826-44FBE28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063E-AE02-7089-D08D-B5C66F8E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C1899-24E0-A58C-2278-902FB264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F106-AE93-1CC5-CDF5-657B5FFC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065C-1165-9730-671D-D80CD51A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D5BB-D8F2-E950-4DA7-B67DA3AE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D1E5D-29F8-A175-E486-2F856859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A572-1543-A8A8-AA0A-33E1317D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A5A3-F723-B854-FDB0-9C49C2A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9BDD-4E19-D9EB-A295-D06C5720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81F-E24E-EA67-546A-DE6F5EC5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F0555-8A59-9443-16DB-0B418A132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8A2B-DAAA-93DF-B27B-5EACBBF6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3CB9-22E9-F2DA-5912-D9F49E55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FB29-1B71-AA60-6983-90755BBF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C7CB-B590-A601-EBE6-6F5B6B7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136B3-5BB1-B6DF-3A25-9B16BA7B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6ED0-AB99-D7C9-EE2C-0DE74687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FEF8-7046-B650-C654-10B33E215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6ADF-1BDB-585B-A909-0463A0CF1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F788-3817-EF4F-92C8-5F0D76CF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61B-AA75-5645-EE2D-2DDA31289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64DA7-CC61-9927-64D5-F6511805B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Talha Ahmed Siddiqui</a:t>
            </a:r>
          </a:p>
          <a:p>
            <a:r>
              <a:rPr lang="en-US" dirty="0"/>
              <a:t>BSAI–F23-A</a:t>
            </a:r>
          </a:p>
          <a:p>
            <a:r>
              <a:rPr lang="en-US" dirty="0"/>
              <a:t>231230</a:t>
            </a:r>
          </a:p>
        </p:txBody>
      </p:sp>
    </p:spTree>
    <p:extLst>
      <p:ext uri="{BB962C8B-B14F-4D97-AF65-F5344CB8AC3E}">
        <p14:creationId xmlns:p14="http://schemas.microsoft.com/office/powerpoint/2010/main" val="11449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D871-9377-E01B-6A7E-2C6D93D5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5FA1-BB7B-1477-587B-927EE666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missing values with the </a:t>
            </a:r>
            <a:r>
              <a:rPr lang="en-US" b="1" dirty="0"/>
              <a:t>median</a:t>
            </a:r>
            <a:r>
              <a:rPr lang="en-US" dirty="0"/>
              <a:t> of the non-missing values in the column.</a:t>
            </a:r>
          </a:p>
          <a:p>
            <a:r>
              <a:rPr lang="en-US" dirty="0"/>
              <a:t>Preferred for numerical data with </a:t>
            </a:r>
            <a:r>
              <a:rPr lang="en-US" b="1" dirty="0"/>
              <a:t>skewed distributions</a:t>
            </a:r>
            <a:r>
              <a:rPr lang="en-US" dirty="0"/>
              <a:t> (outliers), as the median is less sensitive to extreme values than the mean.</a:t>
            </a:r>
          </a:p>
          <a:p>
            <a:endParaRPr lang="en-US" dirty="0"/>
          </a:p>
          <a:p>
            <a:r>
              <a:rPr lang="en-US" dirty="0"/>
              <a:t>Example: For the values [36, 27, 45, </a:t>
            </a:r>
            <a:r>
              <a:rPr lang="en-US" dirty="0" err="1"/>
              <a:t>NaN</a:t>
            </a:r>
            <a:r>
              <a:rPr lang="en-US" dirty="0"/>
              <a:t>, 72], if we were to use the median, the missing value would be filled with 40.5.</a:t>
            </a:r>
          </a:p>
        </p:txBody>
      </p:sp>
    </p:spTree>
    <p:extLst>
      <p:ext uri="{BB962C8B-B14F-4D97-AF65-F5344CB8AC3E}">
        <p14:creationId xmlns:p14="http://schemas.microsoft.com/office/powerpoint/2010/main" val="210575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E62C-7CDC-2BFD-E0CD-B8A4D190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892A-707A-F516-53B7-CAD0812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missing values with the </a:t>
            </a:r>
            <a:r>
              <a:rPr lang="en-US" b="1" dirty="0"/>
              <a:t>mode</a:t>
            </a:r>
            <a:r>
              <a:rPr lang="en-US" dirty="0"/>
              <a:t> (most frequent value) of the column.</a:t>
            </a:r>
          </a:p>
          <a:p>
            <a:r>
              <a:rPr lang="en-US" dirty="0"/>
              <a:t>Typically used for </a:t>
            </a:r>
            <a:r>
              <a:rPr lang="en-US" b="1" dirty="0"/>
              <a:t>categorical data </a:t>
            </a:r>
            <a:r>
              <a:rPr lang="en-US" dirty="0"/>
              <a:t>(e.g., gender or product category), where filling with the most common value makes sense.</a:t>
            </a:r>
          </a:p>
          <a:p>
            <a:endParaRPr lang="en-US" dirty="0"/>
          </a:p>
          <a:p>
            <a:r>
              <a:rPr lang="en-US" dirty="0"/>
              <a:t>Example: For categories [‘A’, ‘B’, ‘A’, </a:t>
            </a:r>
            <a:r>
              <a:rPr lang="en-US" dirty="0" err="1"/>
              <a:t>NaN</a:t>
            </a:r>
            <a:r>
              <a:rPr lang="en-US" dirty="0"/>
              <a:t>, ‘A’], mode imputation would replace the missing value with 'A', as it is the most frequent value.</a:t>
            </a:r>
          </a:p>
        </p:txBody>
      </p:sp>
    </p:spTree>
    <p:extLst>
      <p:ext uri="{BB962C8B-B14F-4D97-AF65-F5344CB8AC3E}">
        <p14:creationId xmlns:p14="http://schemas.microsoft.com/office/powerpoint/2010/main" val="428180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7526-4A28-95C1-B47E-DACFA31B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9A62-47A7-2E93-D556-F7330703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Entire rows or columns where there are </a:t>
            </a:r>
            <a:r>
              <a:rPr lang="en-US" b="1" dirty="0"/>
              <a:t>too many missing values </a:t>
            </a:r>
            <a:r>
              <a:rPr lang="en-US" dirty="0"/>
              <a:t>(beyond a certain defined threshold) can be removed.</a:t>
            </a:r>
          </a:p>
          <a:p>
            <a:r>
              <a:rPr lang="en-US" dirty="0"/>
              <a:t>Similarly, if a column contains a </a:t>
            </a:r>
            <a:r>
              <a:rPr lang="en-US" b="1" dirty="0"/>
              <a:t>constant value </a:t>
            </a:r>
            <a:r>
              <a:rPr lang="en-US" dirty="0"/>
              <a:t>across most or all rows, it will not contribute to identifying patterns in the data.</a:t>
            </a:r>
          </a:p>
          <a:p>
            <a:r>
              <a:rPr lang="en-US" dirty="0"/>
              <a:t>Additionally, if a column does not contribute to analysis or modeling, it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90617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C522-B77E-5A76-9865-76A4490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6415-D9FF-47AB-D963-26BAA530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used to </a:t>
            </a:r>
            <a:r>
              <a:rPr lang="en-US" b="1" dirty="0"/>
              <a:t>estimate missing values </a:t>
            </a:r>
            <a:r>
              <a:rPr lang="en-US" dirty="0"/>
              <a:t>in a dataset based on the known data points around it.</a:t>
            </a:r>
          </a:p>
          <a:p>
            <a:r>
              <a:rPr lang="en-US" dirty="0"/>
              <a:t>It fills in the gaps in data by predicting values for missing entries based on the patterns or relationships in the existing data.</a:t>
            </a:r>
          </a:p>
        </p:txBody>
      </p:sp>
    </p:spTree>
    <p:extLst>
      <p:ext uri="{BB962C8B-B14F-4D97-AF65-F5344CB8AC3E}">
        <p14:creationId xmlns:p14="http://schemas.microsoft.com/office/powerpoint/2010/main" val="108653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12A1-414E-E313-792C-2126B6D1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342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Linear interpolation is used when missing data lies between two known data points and you can assume that the trend between the points is linear.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1803B3-71A8-4BB9-764A-3F98F46DB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465554"/>
              </p:ext>
            </p:extLst>
          </p:nvPr>
        </p:nvGraphicFramePr>
        <p:xfrm>
          <a:off x="838200" y="2769842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697543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062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(°C)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5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7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9177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B3A3B2E-7956-7377-C77A-9D896348CE18}"/>
              </a:ext>
            </a:extLst>
          </p:cNvPr>
          <p:cNvSpPr txBox="1">
            <a:spLocks/>
          </p:cNvSpPr>
          <p:nvPr/>
        </p:nvSpPr>
        <p:spPr>
          <a:xfrm>
            <a:off x="838200" y="4065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Assuming a linear relationship, the interpolated temperature is 22°C.</a:t>
            </a:r>
          </a:p>
        </p:txBody>
      </p:sp>
    </p:spTree>
    <p:extLst>
      <p:ext uri="{BB962C8B-B14F-4D97-AF65-F5344CB8AC3E}">
        <p14:creationId xmlns:p14="http://schemas.microsoft.com/office/powerpoint/2010/main" val="31705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AF9F-4F9B-0C9B-9F85-8E557EE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Forward/Backward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00BF-75A3-693B-BEB2-1DFD2414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Fill:</a:t>
            </a:r>
          </a:p>
          <a:p>
            <a:pPr lvl="1"/>
            <a:r>
              <a:rPr lang="en-US" dirty="0"/>
              <a:t>The missing value is replaced with the </a:t>
            </a:r>
            <a:r>
              <a:rPr lang="en-US" b="1" dirty="0"/>
              <a:t>most recent valid value</a:t>
            </a:r>
            <a:r>
              <a:rPr lang="en-US" dirty="0"/>
              <a:t> before it.</a:t>
            </a:r>
          </a:p>
          <a:p>
            <a:pPr lvl="1"/>
            <a:r>
              <a:rPr lang="en-US" dirty="0"/>
              <a:t>Used when past values are more reliable indicators of current trends.</a:t>
            </a:r>
          </a:p>
          <a:p>
            <a:pPr lvl="1"/>
            <a:endParaRPr lang="en-US" dirty="0"/>
          </a:p>
          <a:p>
            <a:r>
              <a:rPr lang="en-US" dirty="0"/>
              <a:t>Backward Fill</a:t>
            </a:r>
          </a:p>
          <a:p>
            <a:pPr lvl="1"/>
            <a:r>
              <a:rPr lang="en-US" dirty="0"/>
              <a:t>The missing value is replaced with the </a:t>
            </a:r>
            <a:r>
              <a:rPr lang="en-US" b="1" dirty="0"/>
              <a:t>next valid value</a:t>
            </a:r>
            <a:r>
              <a:rPr lang="en-US" dirty="0"/>
              <a:t> after it.</a:t>
            </a:r>
          </a:p>
          <a:p>
            <a:pPr lvl="1"/>
            <a:r>
              <a:rPr lang="en-US" dirty="0"/>
              <a:t>Used when future values can reliably represent earlier gaps.</a:t>
            </a:r>
          </a:p>
        </p:txBody>
      </p:sp>
    </p:spTree>
    <p:extLst>
      <p:ext uri="{BB962C8B-B14F-4D97-AF65-F5344CB8AC3E}">
        <p14:creationId xmlns:p14="http://schemas.microsoft.com/office/powerpoint/2010/main" val="293133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3E24-60AE-FD4D-77D4-9923540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Cleaning is Crucial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36C2-1FD2-0269-51DB-C271DF81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Improves Model Accuracy: </a:t>
            </a:r>
          </a:p>
          <a:p>
            <a:pPr marL="457200" lvl="1" indent="0">
              <a:buNone/>
            </a:pPr>
            <a:r>
              <a:rPr lang="en-US" dirty="0"/>
              <a:t>Clean data leads to better predictions and model performance.</a:t>
            </a:r>
          </a:p>
          <a:p>
            <a:r>
              <a:rPr lang="en-US" dirty="0"/>
              <a:t>Reduces Bias and Errors: </a:t>
            </a:r>
          </a:p>
          <a:p>
            <a:pPr marL="457200" lvl="1" indent="0">
              <a:buNone/>
            </a:pPr>
            <a:r>
              <a:rPr lang="en-US" dirty="0"/>
              <a:t>Minimizes skewed results caused by incorrect or inconsistent data.</a:t>
            </a:r>
          </a:p>
          <a:p>
            <a:r>
              <a:rPr lang="en-US" dirty="0"/>
              <a:t>Saves Time: </a:t>
            </a:r>
          </a:p>
          <a:p>
            <a:pPr marL="457200" lvl="1" indent="0">
              <a:buNone/>
            </a:pPr>
            <a:r>
              <a:rPr lang="en-US" dirty="0"/>
              <a:t>Cleaning data upfront reduces the need for extensive corrections later.</a:t>
            </a:r>
          </a:p>
        </p:txBody>
      </p:sp>
    </p:spTree>
    <p:extLst>
      <p:ext uri="{BB962C8B-B14F-4D97-AF65-F5344CB8AC3E}">
        <p14:creationId xmlns:p14="http://schemas.microsoft.com/office/powerpoint/2010/main" val="224005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E1E-ACFD-9BE8-558A-3A150CDC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7A7B-D8FE-4269-6614-18F35333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Outliers are data points that </a:t>
            </a:r>
            <a:r>
              <a:rPr lang="en-US" b="1" dirty="0"/>
              <a:t>deviate significantly </a:t>
            </a:r>
            <a:r>
              <a:rPr lang="en-US" dirty="0"/>
              <a:t>from the rest of the dataset. They can be unusually high or low values compared to the expected range.</a:t>
            </a:r>
          </a:p>
          <a:p>
            <a:endParaRPr lang="en-US" dirty="0"/>
          </a:p>
          <a:p>
            <a:r>
              <a:rPr lang="en-US" dirty="0"/>
              <a:t>Why Handle Outliers?</a:t>
            </a:r>
          </a:p>
          <a:p>
            <a:pPr lvl="1"/>
            <a:r>
              <a:rPr lang="en-US" dirty="0"/>
              <a:t>To improve data quality.</a:t>
            </a:r>
          </a:p>
          <a:p>
            <a:pPr lvl="1"/>
            <a:r>
              <a:rPr lang="en-US" dirty="0"/>
              <a:t>To avoid misleading insights.</a:t>
            </a:r>
          </a:p>
          <a:p>
            <a:pPr lvl="1"/>
            <a:r>
              <a:rPr lang="en-US" dirty="0"/>
              <a:t>To ensure model accuracy by removing anomalies.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C189-F027-B6E7-94BD-18CABE78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3348-0D57-8487-7B11-1DD18B7B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Methods</a:t>
            </a:r>
          </a:p>
          <a:p>
            <a:pPr lvl="1"/>
            <a:r>
              <a:rPr lang="en-US" dirty="0"/>
              <a:t>Z-Score</a:t>
            </a:r>
          </a:p>
          <a:p>
            <a:pPr lvl="1"/>
            <a:r>
              <a:rPr lang="en-US" dirty="0"/>
              <a:t>Interquartile Range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Methods:</a:t>
            </a:r>
          </a:p>
          <a:p>
            <a:pPr lvl="1"/>
            <a:r>
              <a:rPr lang="en-US" dirty="0"/>
              <a:t>Box plots</a:t>
            </a:r>
          </a:p>
          <a:p>
            <a:pPr lvl="1"/>
            <a:r>
              <a:rPr lang="en-US" dirty="0"/>
              <a:t>Scatter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CA00-5731-408E-6BEA-AB59FBE4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23831-D354-2DE8-32A9-9A52B30E6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Measures </a:t>
                </a:r>
                <a:r>
                  <a:rPr lang="en-US" b="1" dirty="0"/>
                  <a:t>how far a data point is </a:t>
                </a:r>
                <a:r>
                  <a:rPr lang="en-US" dirty="0"/>
                  <a:t>from the mean in terms of standard deviations. Any data point beyond a certain threshold (|Z|) is considered an outlier.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r>
                  <a:rPr lang="en-US" dirty="0"/>
                  <a:t>X = the value being evaluated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 of the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 of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23831-D354-2DE8-32A9-9A52B30E6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00A-C17C-230E-4F77-1917325B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7FB5-E70E-821F-8AFF-B0044228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/>
              <a:t>Introduction: AI/ML Pipeline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Focus on Data Preprocessing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Data Cleaning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Outliers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Data Transformation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Encoding Categorical Variables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Impact of Preprocessing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617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D1C1-D9D7-89C3-4A2A-59D2697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C841B6-258A-158A-20D1-A70F5761D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09699"/>
              </p:ext>
            </p:extLst>
          </p:nvPr>
        </p:nvGraphicFramePr>
        <p:xfrm>
          <a:off x="914400" y="1626733"/>
          <a:ext cx="103632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03477555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80442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Z-Score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219887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-0.45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918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-0.43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4327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-0.40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05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-0.37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4392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-0.34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8373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3610421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A2D809-1A75-9CB2-264F-E722EEE2B5B1}"/>
              </a:ext>
            </a:extLst>
          </p:cNvPr>
          <p:cNvSpPr txBox="1"/>
          <p:nvPr/>
        </p:nvSpPr>
        <p:spPr>
          <a:xfrm>
            <a:off x="838201" y="4556442"/>
            <a:ext cx="10515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Typically, a threshold of |Z|&gt;3 is set and any Z-Score value exceeding this is regarded as an outlier.</a:t>
            </a:r>
          </a:p>
          <a:p>
            <a:r>
              <a:rPr lang="en-US" sz="2800" dirty="0"/>
              <a:t>In this case, it can be adjusted to remove the obviously larger data point.</a:t>
            </a:r>
          </a:p>
        </p:txBody>
      </p:sp>
    </p:spTree>
    <p:extLst>
      <p:ext uri="{BB962C8B-B14F-4D97-AF65-F5344CB8AC3E}">
        <p14:creationId xmlns:p14="http://schemas.microsoft.com/office/powerpoint/2010/main" val="210743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9F1C-D522-748B-8EB8-E522FD8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D9DA8-9E8D-6307-9504-F09260809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Identifies outliers </a:t>
                </a:r>
                <a:r>
                  <a:rPr lang="en-US" dirty="0"/>
                  <a:t>based on the spread of the middle 50% of the data.</a:t>
                </a:r>
              </a:p>
              <a:p>
                <a:endParaRPr lang="en-US" dirty="0"/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= Upper quartile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= Lower quartile</a:t>
                </a:r>
              </a:p>
              <a:p>
                <a:pPr lvl="1" algn="just"/>
                <a:endParaRPr lang="en-US" dirty="0"/>
              </a:p>
              <a:p>
                <a:pPr lvl="1"/>
                <a:r>
                  <a:rPr lang="en-US" dirty="0"/>
                  <a:t>Lower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1−1.5×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Upper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3+1.5×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points outside these bounds are considered outliers.</a:t>
                </a:r>
              </a:p>
              <a:p>
                <a:pPr algn="just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D9DA8-9E8D-6307-9504-F09260809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01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C53-D95D-F62A-6D14-562D35B2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C2C7-40B0-C97F-23C3-2CF60F86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visual tool used to summarize data distributions and detect outliers.</a:t>
            </a:r>
          </a:p>
          <a:p>
            <a:r>
              <a:rPr lang="en-US" dirty="0"/>
              <a:t>It displays the following:</a:t>
            </a:r>
          </a:p>
          <a:p>
            <a:pPr lvl="1"/>
            <a:r>
              <a:rPr lang="en-US" dirty="0"/>
              <a:t>Median (Q2): The middle value of the data.</a:t>
            </a:r>
          </a:p>
          <a:p>
            <a:pPr lvl="1"/>
            <a:r>
              <a:rPr lang="en-US" dirty="0"/>
              <a:t>First Quartile (Q1): 25th percentile of the data.</a:t>
            </a:r>
          </a:p>
          <a:p>
            <a:pPr lvl="1"/>
            <a:r>
              <a:rPr lang="en-US" dirty="0"/>
              <a:t>Third Quartile (Q3): 75th percentile of the data.</a:t>
            </a:r>
          </a:p>
          <a:p>
            <a:pPr lvl="1"/>
            <a:r>
              <a:rPr lang="en-US" dirty="0"/>
              <a:t>Whiskers: Extend to the smallest and largest values within 1.5×IQR from Q1 and Q3.</a:t>
            </a:r>
          </a:p>
          <a:p>
            <a:pPr lvl="1"/>
            <a:r>
              <a:rPr lang="en-US" dirty="0"/>
              <a:t>Outliers: Data points beyond the whiskers.</a:t>
            </a:r>
          </a:p>
          <a:p>
            <a:r>
              <a:rPr lang="en-US" dirty="0"/>
              <a:t>Outlier are identified using the IQR method.</a:t>
            </a:r>
          </a:p>
        </p:txBody>
      </p:sp>
    </p:spTree>
    <p:extLst>
      <p:ext uri="{BB962C8B-B14F-4D97-AF65-F5344CB8AC3E}">
        <p14:creationId xmlns:p14="http://schemas.microsoft.com/office/powerpoint/2010/main" val="292003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B926-1462-331B-91E1-20B8F85F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4BD-B5D3-43EC-3D0A-81AD92D5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Visually represents relationships between two numerical variables.</a:t>
            </a:r>
          </a:p>
          <a:p>
            <a:endParaRPr lang="en-US" dirty="0"/>
          </a:p>
          <a:p>
            <a:r>
              <a:rPr lang="en-US" dirty="0"/>
              <a:t>How to Detect Outliers</a:t>
            </a:r>
          </a:p>
          <a:p>
            <a:pPr marL="914400" lvl="1" indent="-457200">
              <a:buAutoNum type="arabicPeriod"/>
            </a:pPr>
            <a:r>
              <a:rPr lang="en-US" dirty="0"/>
              <a:t>Visualize Data:</a:t>
            </a:r>
          </a:p>
          <a:p>
            <a:pPr marL="914400" lvl="2" indent="0">
              <a:buNone/>
            </a:pPr>
            <a:r>
              <a:rPr lang="en-US" sz="2400" dirty="0"/>
              <a:t>Plot each data point based on two variables (e.g., XXX and YYY).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Outliers:</a:t>
            </a:r>
          </a:p>
          <a:p>
            <a:pPr marL="914400" lvl="2" indent="0">
              <a:buNone/>
            </a:pPr>
            <a:r>
              <a:rPr lang="en-US" sz="2400" dirty="0"/>
              <a:t>Look for points that lie significantly far from the rest of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4660-C380-BEB3-D6CD-CD247D25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53547"/>
            <a:ext cx="10364452" cy="4737653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In the above table, the data point (50,1000000) is the obvious outlier as it is far removed from the income trend.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D5729-99A7-1385-A681-89AE0337C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89622"/>
              </p:ext>
            </p:extLst>
          </p:nvPr>
        </p:nvGraphicFramePr>
        <p:xfrm>
          <a:off x="2032000" y="1619989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14848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148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0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7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3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1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9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E1D9-922B-DAB3-3CEB-76685ECF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DEC-B30E-BEC8-DA13-73D73C3A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data into a format or structure suitable for analysis.</a:t>
            </a:r>
          </a:p>
          <a:p>
            <a:endParaRPr lang="en-US" dirty="0"/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Standardization (Z-score normalization)</a:t>
            </a:r>
          </a:p>
          <a:p>
            <a:pPr lvl="1"/>
            <a:r>
              <a:rPr lang="en-US" dirty="0"/>
              <a:t>Normalization (Min-Max Scaling)</a:t>
            </a:r>
          </a:p>
          <a:p>
            <a:pPr lvl="1"/>
            <a:endParaRPr lang="en-US" dirty="0"/>
          </a:p>
          <a:p>
            <a:r>
              <a:rPr lang="en-US" dirty="0"/>
              <a:t>Benefit:</a:t>
            </a:r>
          </a:p>
          <a:p>
            <a:pPr lvl="1"/>
            <a:r>
              <a:rPr lang="en-US" dirty="0"/>
              <a:t>Improve interpretability, comparability, and model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E09-FFAD-F08D-ACD4-ADCE204B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5B141-EEC9-FCD6-3379-AD998F45D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Rescales data to have a mean of 0 and a standard deviation of 1.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:r>
                  <a:rPr lang="en-US" sz="2800" b="0" dirty="0"/>
                  <a:t>z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x = the value being evaluated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 of the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 of the data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When to Use:</a:t>
                </a:r>
              </a:p>
              <a:p>
                <a:pPr lvl="1"/>
                <a:r>
                  <a:rPr lang="en-US" dirty="0"/>
                  <a:t>When the data follows a normal distribution.</a:t>
                </a:r>
              </a:p>
              <a:p>
                <a:pPr lvl="1"/>
                <a:r>
                  <a:rPr lang="en-US" dirty="0"/>
                  <a:t>Useful for algorithms that assume data is centered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5B141-EEC9-FCD6-3379-AD998F45D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88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244-B022-200A-779B-62F644B6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2BF9E-FD1F-4184-C68F-EE121EBB0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Scales data into a specific range, often [0,1]. It adjusts the data proportionally to fit within the defined bounds.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:r>
                  <a:rPr lang="en-US" dirty="0"/>
                  <a:t>x’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x = original data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maximum value of the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minimum value of the feature</a:t>
                </a:r>
              </a:p>
              <a:p>
                <a:r>
                  <a:rPr lang="en-US" dirty="0"/>
                  <a:t>When to Use:</a:t>
                </a:r>
              </a:p>
              <a:p>
                <a:pPr lvl="1"/>
                <a:r>
                  <a:rPr lang="en-US" dirty="0"/>
                  <a:t>When the data does not follow a normal distribution.</a:t>
                </a:r>
              </a:p>
              <a:p>
                <a:pPr lvl="1"/>
                <a:r>
                  <a:rPr lang="en-US" dirty="0"/>
                  <a:t>Useful for algorithms sensitive to feature magnitude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2BF9E-FD1F-4184-C68F-EE121EBB0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33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4898-56FF-0B2B-5AEF-8390C51B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62879"/>
            <a:ext cx="10364452" cy="4628322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For a dataset: [50, 60, 70, 80, 90]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C7AEF9-D1F1-655F-9554-04FD66A33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4511"/>
              </p:ext>
            </p:extLst>
          </p:nvPr>
        </p:nvGraphicFramePr>
        <p:xfrm>
          <a:off x="1582531" y="2981739"/>
          <a:ext cx="9026937" cy="2360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8979">
                  <a:extLst>
                    <a:ext uri="{9D8B030D-6E8A-4147-A177-3AD203B41FA5}">
                      <a16:colId xmlns:a16="http://schemas.microsoft.com/office/drawing/2014/main" val="3246943962"/>
                    </a:ext>
                  </a:extLst>
                </a:gridCol>
                <a:gridCol w="3008979">
                  <a:extLst>
                    <a:ext uri="{9D8B030D-6E8A-4147-A177-3AD203B41FA5}">
                      <a16:colId xmlns:a16="http://schemas.microsoft.com/office/drawing/2014/main" val="21597170"/>
                    </a:ext>
                  </a:extLst>
                </a:gridCol>
                <a:gridCol w="3008979">
                  <a:extLst>
                    <a:ext uri="{9D8B030D-6E8A-4147-A177-3AD203B41FA5}">
                      <a16:colId xmlns:a16="http://schemas.microsoft.com/office/drawing/2014/main" val="4080443020"/>
                    </a:ext>
                  </a:extLst>
                </a:gridCol>
              </a:tblGrid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Standardized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20241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5951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09214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8655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09873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3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0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43D1-4DB9-9515-48AE-CF4920AC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170F-9913-B2D9-6F92-3A95223C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Transforming categorical data (non-numeric data like text labels) into numerical values that can be used by machine learning algorithms.</a:t>
            </a:r>
          </a:p>
          <a:p>
            <a:pPr algn="just"/>
            <a:r>
              <a:rPr lang="en-US" dirty="0"/>
              <a:t>Most machine learning algorithms require input data to be in a numeric format.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Types of Encoding:</a:t>
            </a:r>
          </a:p>
          <a:p>
            <a:pPr lvl="1" algn="just"/>
            <a:r>
              <a:rPr lang="en-US" dirty="0"/>
              <a:t>One hot Encoding</a:t>
            </a:r>
          </a:p>
          <a:p>
            <a:pPr lvl="1" algn="just"/>
            <a:r>
              <a:rPr lang="en-US" dirty="0"/>
              <a:t>Label Encoding</a:t>
            </a:r>
          </a:p>
          <a:p>
            <a:pPr lvl="1" algn="just"/>
            <a:r>
              <a:rPr lang="en-US" dirty="0"/>
              <a:t>Frequency Encoding</a:t>
            </a:r>
          </a:p>
          <a:p>
            <a:pPr lvl="1" algn="just"/>
            <a:r>
              <a:rPr lang="en-US" dirty="0"/>
              <a:t>Target Encoding</a:t>
            </a:r>
          </a:p>
        </p:txBody>
      </p:sp>
    </p:spTree>
    <p:extLst>
      <p:ext uri="{BB962C8B-B14F-4D97-AF65-F5344CB8AC3E}">
        <p14:creationId xmlns:p14="http://schemas.microsoft.com/office/powerpoint/2010/main" val="26916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5A96-FE01-82FD-C874-413894F4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Introduction: What is the AI Pipeline?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DCB7-785D-3CCF-F428-5EDC6A4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pipeline refers to the structured sequence of steps needed to turn raw data into meaningful insights or predictions using AI models.</a:t>
            </a:r>
          </a:p>
          <a:p>
            <a:r>
              <a:rPr lang="en-US" dirty="0"/>
              <a:t>These steps ensure that data is transformed, processed, and analyzed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43249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0AC2-EDBD-9ED6-6956-565ED0DE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30DD-48D4-39C2-A5D8-B1628C91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</a:t>
            </a:r>
            <a:r>
              <a:rPr lang="en-US" b="1" dirty="0"/>
              <a:t>binary (0 or 1) columns </a:t>
            </a:r>
            <a:r>
              <a:rPr lang="en-US" dirty="0"/>
              <a:t>for each category in the original column.</a:t>
            </a:r>
          </a:p>
          <a:p>
            <a:r>
              <a:rPr lang="en-US" dirty="0"/>
              <a:t>It works well when there is no ordinal relationship between categories.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D94B1-F67F-F570-73F2-DF86435D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29440"/>
              </p:ext>
            </p:extLst>
          </p:nvPr>
        </p:nvGraphicFramePr>
        <p:xfrm>
          <a:off x="2032000" y="4124370"/>
          <a:ext cx="812799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249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1124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086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5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0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6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6F7-5352-7109-CD5C-1655EABE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0E69-4759-ACEC-BDFD-9126B42B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a </a:t>
            </a:r>
            <a:r>
              <a:rPr lang="en-US" b="1" dirty="0"/>
              <a:t>unique integer </a:t>
            </a:r>
            <a:r>
              <a:rPr lang="en-US" dirty="0"/>
              <a:t>to each category.</a:t>
            </a:r>
          </a:p>
          <a:p>
            <a:r>
              <a:rPr lang="en-US" dirty="0"/>
              <a:t>Suitable for models that can handle ordinal data where the categories have a meaningful order (e.g. small, medium, large).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543468-D0D8-C8EB-153C-57408A66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97763"/>
              </p:ext>
            </p:extLst>
          </p:nvPr>
        </p:nvGraphicFramePr>
        <p:xfrm>
          <a:off x="2032000" y="418625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9367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643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Color_Encoded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8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1E87-CE48-77C3-C2EC-E83071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BDB8-B045-AA39-3E69-B247E02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unique category is replaced with the </a:t>
            </a:r>
            <a:r>
              <a:rPr lang="en-US" b="1" dirty="0"/>
              <a:t>number of times it occurs </a:t>
            </a:r>
            <a:r>
              <a:rPr lang="en-US" dirty="0"/>
              <a:t>in the dataset.</a:t>
            </a:r>
          </a:p>
          <a:p>
            <a:r>
              <a:rPr lang="en-US" dirty="0"/>
              <a:t>Simple to implement and useful for categorical features with many categories.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80E29C-4279-5F92-5DD0-9A0E6E795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12764"/>
              </p:ext>
            </p:extLst>
          </p:nvPr>
        </p:nvGraphicFramePr>
        <p:xfrm>
          <a:off x="3225800" y="4001294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9367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643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Frequency_Encoded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60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B0D1-E86A-1A10-5F08-B6ED48E1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D658-F959-568C-D533-F27DEC38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replacing each category in a categorical column with the </a:t>
            </a:r>
            <a:r>
              <a:rPr lang="en-US" b="1" dirty="0"/>
              <a:t>mean of the target variable </a:t>
            </a:r>
            <a:r>
              <a:rPr lang="en-US" dirty="0"/>
              <a:t>for that category.</a:t>
            </a:r>
          </a:p>
          <a:p>
            <a:r>
              <a:rPr lang="en-US" dirty="0"/>
              <a:t>It is especially useful when a categorical variable has a direct impact on the target variable.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49E8C0-1341-5A83-DDD9-E9B15DB4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03463"/>
              </p:ext>
            </p:extLst>
          </p:nvPr>
        </p:nvGraphicFramePr>
        <p:xfrm>
          <a:off x="2817192" y="4001294"/>
          <a:ext cx="81279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29367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6431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147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Target_Encoded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56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ED7C-D4DF-FCAA-DC45-57782F3F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4BAC-766F-8F25-8C72-4F8EFF27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Improves Data Quality</a:t>
            </a:r>
          </a:p>
          <a:p>
            <a:pPr lvl="1"/>
            <a:r>
              <a:rPr lang="en-US" dirty="0"/>
              <a:t>Removes noise, inconsistencies, and errors in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Enhances Model Performance</a:t>
            </a:r>
          </a:p>
          <a:p>
            <a:pPr lvl="1"/>
            <a:r>
              <a:rPr lang="en-US" dirty="0"/>
              <a:t>Preprocessed data leads to better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Enables Model Compatibility</a:t>
            </a:r>
          </a:p>
          <a:p>
            <a:pPr lvl="1"/>
            <a:r>
              <a:rPr lang="en-US" dirty="0"/>
              <a:t>Many machine learning algorithms cannot work directly with raw data, especially categorical features or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256565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6D9-6273-8ACC-9D45-27A8942C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7A52-6897-96C7-1A73-8A317F70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457200" lvl="1" indent="0">
              <a:buNone/>
            </a:pPr>
            <a:r>
              <a:rPr lang="en-US" dirty="0"/>
              <a:t>EDA helps you understand the characteristics of the dataset.</a:t>
            </a:r>
          </a:p>
          <a:p>
            <a:pPr marL="457200" lvl="1" indent="0">
              <a:buNone/>
            </a:pPr>
            <a:r>
              <a:rPr lang="en-US" dirty="0"/>
              <a:t>It’s important to explore the cleaned data to ensure it’s ready for modeling or further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457200" lvl="1" indent="0">
              <a:buNone/>
            </a:pPr>
            <a:r>
              <a:rPr lang="en-US" dirty="0"/>
              <a:t>If needed, you can create new features that might improve the performance of a machine learning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457200" lvl="1" indent="0">
              <a:buNone/>
            </a:pPr>
            <a:r>
              <a:rPr lang="en-US" dirty="0"/>
              <a:t>If you're preparing the data for machine learning models, the next step would be to select a suitable model.</a:t>
            </a:r>
          </a:p>
        </p:txBody>
      </p:sp>
    </p:spTree>
    <p:extLst>
      <p:ext uri="{BB962C8B-B14F-4D97-AF65-F5344CB8AC3E}">
        <p14:creationId xmlns:p14="http://schemas.microsoft.com/office/powerpoint/2010/main" val="32877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B4EC-2D3D-1C93-6D39-6CC6553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0891"/>
            <a:ext cx="10364451" cy="1596177"/>
          </a:xfrm>
        </p:spPr>
        <p:txBody>
          <a:bodyPr/>
          <a:lstStyle/>
          <a:p>
            <a:r>
              <a:rPr lang="en-US" dirty="0"/>
              <a:t>Introduction: AI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14ACB-342C-2C50-8165-9C4C9F565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98661"/>
              </p:ext>
            </p:extLst>
          </p:nvPr>
        </p:nvGraphicFramePr>
        <p:xfrm>
          <a:off x="43070" y="1570382"/>
          <a:ext cx="12105861" cy="528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78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DE81-0D8B-A71C-28FD-5915847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9E47-18C0-334E-1A1F-D3648FCD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cleaning, transforming, and integrating of data in order to make it ready for analysis.</a:t>
            </a:r>
          </a:p>
          <a:p>
            <a:pPr algn="just"/>
            <a:r>
              <a:rPr lang="en-US" dirty="0"/>
              <a:t>The goal is to improve the quality of the data and to make it more suitable for the specific data mining task.</a:t>
            </a:r>
          </a:p>
        </p:txBody>
      </p:sp>
    </p:spTree>
    <p:extLst>
      <p:ext uri="{BB962C8B-B14F-4D97-AF65-F5344CB8AC3E}">
        <p14:creationId xmlns:p14="http://schemas.microsoft.com/office/powerpoint/2010/main" val="104849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388-10C5-CB3F-A5FC-1372EBD4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3980-723B-BD02-58F8-3EFCAD30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Definition</a:t>
            </a:r>
            <a:r>
              <a:rPr lang="en-US" dirty="0"/>
              <a:t>: Data cleaning is the process of detecting and correcting (or removing) corrupt, inaccurate, or irrelevant records from a dataset.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Objective</a:t>
            </a:r>
            <a:r>
              <a:rPr lang="en-US" dirty="0"/>
              <a:t>: Improve the data’s quality and reliability, making it suitable for analysis and modeling.</a:t>
            </a:r>
          </a:p>
        </p:txBody>
      </p:sp>
    </p:spTree>
    <p:extLst>
      <p:ext uri="{BB962C8B-B14F-4D97-AF65-F5344CB8AC3E}">
        <p14:creationId xmlns:p14="http://schemas.microsoft.com/office/powerpoint/2010/main" val="7406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D7A-2A42-09C2-3BA3-AE20B022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8967-ED00-FA01-DA70-34CBECB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Missing data refers to the absence of values in a dataset where observations or measurements should exist.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Ways to Handle Missing Data:</a:t>
            </a:r>
          </a:p>
          <a:p>
            <a:pPr lvl="1" algn="just"/>
            <a:r>
              <a:rPr lang="en-US" dirty="0"/>
              <a:t>Imputations</a:t>
            </a:r>
          </a:p>
          <a:p>
            <a:pPr lvl="1" algn="just"/>
            <a:r>
              <a:rPr lang="en-US" dirty="0"/>
              <a:t>Removing Rows</a:t>
            </a:r>
          </a:p>
          <a:p>
            <a:pPr lvl="1" algn="just"/>
            <a:r>
              <a:rPr lang="en-US" dirty="0"/>
              <a:t>Interpolation</a:t>
            </a:r>
          </a:p>
          <a:p>
            <a:pPr lvl="1" algn="just"/>
            <a:r>
              <a:rPr lang="en-US" dirty="0"/>
              <a:t>Forward Fill / Backward Fill</a:t>
            </a:r>
          </a:p>
        </p:txBody>
      </p:sp>
    </p:spTree>
    <p:extLst>
      <p:ext uri="{BB962C8B-B14F-4D97-AF65-F5344CB8AC3E}">
        <p14:creationId xmlns:p14="http://schemas.microsoft.com/office/powerpoint/2010/main" val="41961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DB54-45AC-01B7-DC26-EA1D061A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8525-04E8-F324-4D43-DA98E58A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filling in missing or null values in a dataset with substitute values.</a:t>
            </a:r>
          </a:p>
          <a:p>
            <a:endParaRPr lang="en-US" dirty="0"/>
          </a:p>
          <a:p>
            <a:r>
              <a:rPr lang="en-US" dirty="0"/>
              <a:t>Types of Imputations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36392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2FC9-A221-C58F-04EA-4B95BC8A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4B94-2CAF-A795-7604-B554EA73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missing values with the </a:t>
            </a:r>
            <a:r>
              <a:rPr lang="en-US" b="1" dirty="0"/>
              <a:t>mean</a:t>
            </a:r>
            <a:r>
              <a:rPr lang="en-US" dirty="0"/>
              <a:t> of the non-missing values in the column.</a:t>
            </a:r>
          </a:p>
          <a:p>
            <a:r>
              <a:rPr lang="en-US" dirty="0"/>
              <a:t>Best suited for numerical data that is </a:t>
            </a:r>
            <a:r>
              <a:rPr lang="en-US" b="1" dirty="0"/>
              <a:t>symmetrically distributed </a:t>
            </a:r>
            <a:r>
              <a:rPr lang="en-US" dirty="0"/>
              <a:t>(without many outliers).</a:t>
            </a:r>
          </a:p>
          <a:p>
            <a:endParaRPr lang="en-US" dirty="0"/>
          </a:p>
          <a:p>
            <a:r>
              <a:rPr lang="en-US" dirty="0"/>
              <a:t>For example, if the values in a column are [25, 27, 29, </a:t>
            </a:r>
            <a:r>
              <a:rPr lang="en-US" dirty="0" err="1"/>
              <a:t>NaN</a:t>
            </a:r>
            <a:r>
              <a:rPr lang="en-US" dirty="0"/>
              <a:t>, 30], the missing value will be replaced with the mean of 27.75.</a:t>
            </a:r>
          </a:p>
        </p:txBody>
      </p:sp>
    </p:spTree>
    <p:extLst>
      <p:ext uri="{BB962C8B-B14F-4D97-AF65-F5344CB8AC3E}">
        <p14:creationId xmlns:p14="http://schemas.microsoft.com/office/powerpoint/2010/main" val="25713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1742</Words>
  <Application>Microsoft Office PowerPoint</Application>
  <PresentationFormat>Widescreen</PresentationFormat>
  <Paragraphs>330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Data Preprocessing</vt:lpstr>
      <vt:lpstr>Table of Contents</vt:lpstr>
      <vt:lpstr>Introduction: What is the AI Pipeline? </vt:lpstr>
      <vt:lpstr>Introduction: AI Pipeline</vt:lpstr>
      <vt:lpstr>Focus on Data Preprocessing</vt:lpstr>
      <vt:lpstr>Data Cleaning</vt:lpstr>
      <vt:lpstr>Handling Missing Data</vt:lpstr>
      <vt:lpstr>Imputations</vt:lpstr>
      <vt:lpstr>Mean Imputation</vt:lpstr>
      <vt:lpstr>Median Imputation</vt:lpstr>
      <vt:lpstr>Mode Imputation</vt:lpstr>
      <vt:lpstr>Removing Rows</vt:lpstr>
      <vt:lpstr>Interpolation</vt:lpstr>
      <vt:lpstr>Linear interpolation is used when missing data lies between two known data points and you can assume that the trend between the points is linear.</vt:lpstr>
      <vt:lpstr>Forward/Backward Fill</vt:lpstr>
      <vt:lpstr>Why Data Cleaning is Crucial</vt:lpstr>
      <vt:lpstr>Outliers</vt:lpstr>
      <vt:lpstr>Handling Outliers</vt:lpstr>
      <vt:lpstr>Z-Score</vt:lpstr>
      <vt:lpstr>Z-Score Example</vt:lpstr>
      <vt:lpstr>Inter-Quartile Range</vt:lpstr>
      <vt:lpstr>Box Plot</vt:lpstr>
      <vt:lpstr>Scatter Plot</vt:lpstr>
      <vt:lpstr>PowerPoint Presentation</vt:lpstr>
      <vt:lpstr>Data Transformations</vt:lpstr>
      <vt:lpstr>Standardization</vt:lpstr>
      <vt:lpstr>Normalization</vt:lpstr>
      <vt:lpstr>PowerPoint Presentation</vt:lpstr>
      <vt:lpstr>Encoding</vt:lpstr>
      <vt:lpstr>One Hot Encoding</vt:lpstr>
      <vt:lpstr>Label Encoding</vt:lpstr>
      <vt:lpstr>Frequency Encoding</vt:lpstr>
      <vt:lpstr>Target Encoding</vt:lpstr>
      <vt:lpstr>Impact of Preprocessing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Talha Ahmed Siddiqui</dc:creator>
  <cp:lastModifiedBy>Talha Ahmed Siddiqui</cp:lastModifiedBy>
  <cp:revision>113</cp:revision>
  <dcterms:created xsi:type="dcterms:W3CDTF">2024-11-17T11:54:18Z</dcterms:created>
  <dcterms:modified xsi:type="dcterms:W3CDTF">2024-11-21T03:44:32Z</dcterms:modified>
</cp:coreProperties>
</file>