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304" r:id="rId7"/>
    <p:sldId id="270" r:id="rId8"/>
    <p:sldId id="263" r:id="rId9"/>
    <p:sldId id="272" r:id="rId10"/>
    <p:sldId id="305" r:id="rId11"/>
    <p:sldId id="275" r:id="rId12"/>
    <p:sldId id="274" r:id="rId13"/>
    <p:sldId id="306" r:id="rId14"/>
    <p:sldId id="273" r:id="rId15"/>
    <p:sldId id="284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A47F2A-31AE-499D-B77D-22F300B20211}">
  <a:tblStyle styleId="{4DA47F2A-31AE-499D-B77D-22F300B202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8" autoAdjust="0"/>
  </p:normalViewPr>
  <p:slideViewPr>
    <p:cSldViewPr snapToGrid="0">
      <p:cViewPr varScale="1">
        <p:scale>
          <a:sx n="79" d="100"/>
          <a:sy n="79" d="100"/>
        </p:scale>
        <p:origin x="9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5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57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0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5" r:id="rId11"/>
    <p:sldLayoutId id="2147483667" r:id="rId12"/>
    <p:sldLayoutId id="2147483668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LexiFind</a:t>
            </a:r>
            <a:br>
              <a:rPr lang="en-US" sz="3600" dirty="0"/>
            </a:br>
            <a:r>
              <a:rPr lang="en-US" sz="3600" dirty="0"/>
              <a:t> Law Retrieval and Generation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Making Pakistan’s Legal Knowledge Accessible to All</a:t>
            </a:r>
          </a:p>
          <a:p>
            <a:endParaRPr lang="en-US" sz="2000" dirty="0"/>
          </a:p>
          <a:p>
            <a:endParaRPr lang="en-PK" sz="20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9124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Learning &amp; Work Distribution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6302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645382" y="2038124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Modular development and testing with continuous refinememt and integration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645432" y="1694424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Iterative-Testing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12" y="1727953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LLM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3220" y="1728334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Knowle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" dirty="0">
                <a:solidFill>
                  <a:schemeClr val="accent1"/>
                </a:solidFill>
              </a:rPr>
              <a:t>ge-</a:t>
            </a:r>
            <a:r>
              <a:rPr lang="en" dirty="0"/>
              <a:t>Base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3698773"/>
            <a:ext cx="1602300" cy="1444851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698773"/>
            <a:ext cx="1602300" cy="144485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698900"/>
            <a:ext cx="1602300" cy="144485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12" y="2071639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ploying LLM with custom prompt templates to generate contextual responses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633220" y="2071639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Developing a custom text-preprocessing pipeline with chunking and embeddings generation</a:t>
            </a:r>
          </a:p>
        </p:txBody>
      </p:sp>
      <p:sp>
        <p:nvSpPr>
          <p:cNvPr id="2" name="Google Shape;13545;p76">
            <a:extLst>
              <a:ext uri="{FF2B5EF4-FFF2-40B4-BE49-F238E27FC236}">
                <a16:creationId xmlns:a16="http://schemas.microsoft.com/office/drawing/2014/main" id="{9769B5CF-CC56-21F5-1429-013A8839F081}"/>
              </a:ext>
            </a:extLst>
          </p:cNvPr>
          <p:cNvSpPr/>
          <p:nvPr/>
        </p:nvSpPr>
        <p:spPr>
          <a:xfrm>
            <a:off x="2379037" y="1341484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580;p76">
            <a:extLst>
              <a:ext uri="{FF2B5EF4-FFF2-40B4-BE49-F238E27FC236}">
                <a16:creationId xmlns:a16="http://schemas.microsoft.com/office/drawing/2014/main" id="{540A4771-48E7-F1C0-5BF5-A4EA0B5B04EE}"/>
              </a:ext>
            </a:extLst>
          </p:cNvPr>
          <p:cNvSpPr/>
          <p:nvPr/>
        </p:nvSpPr>
        <p:spPr>
          <a:xfrm>
            <a:off x="4462089" y="1319413"/>
            <a:ext cx="219821" cy="374678"/>
          </a:xfrm>
          <a:custGeom>
            <a:avLst/>
            <a:gdLst/>
            <a:ahLst/>
            <a:cxnLst/>
            <a:rect l="l" t="t" r="r" b="b"/>
            <a:pathLst>
              <a:path w="7468" h="12729" extrusionOk="0">
                <a:moveTo>
                  <a:pt x="3715" y="5763"/>
                </a:moveTo>
                <a:cubicBezTo>
                  <a:pt x="3853" y="5763"/>
                  <a:pt x="3994" y="5833"/>
                  <a:pt x="4096" y="5955"/>
                </a:cubicBezTo>
                <a:cubicBezTo>
                  <a:pt x="4285" y="6239"/>
                  <a:pt x="4096" y="6585"/>
                  <a:pt x="3718" y="6585"/>
                </a:cubicBezTo>
                <a:cubicBezTo>
                  <a:pt x="3561" y="6585"/>
                  <a:pt x="3466" y="6491"/>
                  <a:pt x="3372" y="6396"/>
                </a:cubicBezTo>
                <a:cubicBezTo>
                  <a:pt x="3246" y="6239"/>
                  <a:pt x="3309" y="5955"/>
                  <a:pt x="3498" y="5829"/>
                </a:cubicBezTo>
                <a:cubicBezTo>
                  <a:pt x="3565" y="5784"/>
                  <a:pt x="3639" y="5763"/>
                  <a:pt x="3715" y="5763"/>
                </a:cubicBezTo>
                <a:close/>
                <a:moveTo>
                  <a:pt x="4128" y="1922"/>
                </a:moveTo>
                <a:lnTo>
                  <a:pt x="6554" y="6176"/>
                </a:lnTo>
                <a:lnTo>
                  <a:pt x="5104" y="9074"/>
                </a:lnTo>
                <a:lnTo>
                  <a:pt x="2300" y="9074"/>
                </a:lnTo>
                <a:cubicBezTo>
                  <a:pt x="1954" y="8349"/>
                  <a:pt x="977" y="6333"/>
                  <a:pt x="851" y="6176"/>
                </a:cubicBezTo>
                <a:lnTo>
                  <a:pt x="3309" y="1922"/>
                </a:lnTo>
                <a:lnTo>
                  <a:pt x="3309" y="5010"/>
                </a:lnTo>
                <a:cubicBezTo>
                  <a:pt x="2836" y="5167"/>
                  <a:pt x="2458" y="5640"/>
                  <a:pt x="2458" y="6176"/>
                </a:cubicBezTo>
                <a:cubicBezTo>
                  <a:pt x="2458" y="6837"/>
                  <a:pt x="3025" y="7436"/>
                  <a:pt x="3718" y="7436"/>
                </a:cubicBezTo>
                <a:cubicBezTo>
                  <a:pt x="4411" y="7436"/>
                  <a:pt x="4978" y="6900"/>
                  <a:pt x="4947" y="6176"/>
                </a:cubicBezTo>
                <a:cubicBezTo>
                  <a:pt x="4947" y="5640"/>
                  <a:pt x="4600" y="5199"/>
                  <a:pt x="4128" y="5010"/>
                </a:cubicBezTo>
                <a:lnTo>
                  <a:pt x="4128" y="1922"/>
                </a:lnTo>
                <a:close/>
                <a:moveTo>
                  <a:pt x="4947" y="9893"/>
                </a:moveTo>
                <a:lnTo>
                  <a:pt x="4947" y="11815"/>
                </a:lnTo>
                <a:lnTo>
                  <a:pt x="2458" y="11815"/>
                </a:lnTo>
                <a:lnTo>
                  <a:pt x="2458" y="9893"/>
                </a:lnTo>
                <a:close/>
                <a:moveTo>
                  <a:pt x="3592" y="1"/>
                </a:moveTo>
                <a:cubicBezTo>
                  <a:pt x="3529" y="32"/>
                  <a:pt x="3466" y="95"/>
                  <a:pt x="3435" y="127"/>
                </a:cubicBezTo>
                <a:cubicBezTo>
                  <a:pt x="3435" y="127"/>
                  <a:pt x="3435" y="158"/>
                  <a:pt x="3372" y="158"/>
                </a:cubicBezTo>
                <a:lnTo>
                  <a:pt x="3372" y="190"/>
                </a:lnTo>
                <a:lnTo>
                  <a:pt x="64" y="5987"/>
                </a:lnTo>
                <a:cubicBezTo>
                  <a:pt x="1" y="6113"/>
                  <a:pt x="1" y="6270"/>
                  <a:pt x="64" y="6396"/>
                </a:cubicBezTo>
                <a:lnTo>
                  <a:pt x="1670" y="9610"/>
                </a:lnTo>
                <a:lnTo>
                  <a:pt x="1670" y="12288"/>
                </a:lnTo>
                <a:cubicBezTo>
                  <a:pt x="1670" y="12540"/>
                  <a:pt x="1891" y="12729"/>
                  <a:pt x="2080" y="12729"/>
                </a:cubicBezTo>
                <a:lnTo>
                  <a:pt x="5388" y="12729"/>
                </a:lnTo>
                <a:cubicBezTo>
                  <a:pt x="5608" y="12729"/>
                  <a:pt x="5829" y="12540"/>
                  <a:pt x="5829" y="12288"/>
                </a:cubicBezTo>
                <a:lnTo>
                  <a:pt x="5829" y="9610"/>
                </a:lnTo>
                <a:lnTo>
                  <a:pt x="7436" y="6396"/>
                </a:lnTo>
                <a:cubicBezTo>
                  <a:pt x="7467" y="6239"/>
                  <a:pt x="7436" y="6113"/>
                  <a:pt x="7404" y="5987"/>
                </a:cubicBezTo>
                <a:lnTo>
                  <a:pt x="4096" y="190"/>
                </a:lnTo>
                <a:lnTo>
                  <a:pt x="4096" y="158"/>
                </a:lnTo>
                <a:cubicBezTo>
                  <a:pt x="4096" y="158"/>
                  <a:pt x="4096" y="127"/>
                  <a:pt x="4033" y="127"/>
                </a:cubicBezTo>
                <a:cubicBezTo>
                  <a:pt x="4002" y="95"/>
                  <a:pt x="3970" y="32"/>
                  <a:pt x="3876" y="1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702;p79">
            <a:extLst>
              <a:ext uri="{FF2B5EF4-FFF2-40B4-BE49-F238E27FC236}">
                <a16:creationId xmlns:a16="http://schemas.microsoft.com/office/drawing/2014/main" id="{02DA42BD-2AF6-50CB-76E6-705764AE55B5}"/>
              </a:ext>
            </a:extLst>
          </p:cNvPr>
          <p:cNvSpPr/>
          <p:nvPr/>
        </p:nvSpPr>
        <p:spPr>
          <a:xfrm>
            <a:off x="6486472" y="1319413"/>
            <a:ext cx="356319" cy="360795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Work Distribution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Hunniyah Jahangir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Preprocssing, Embeddings and Retrieval modules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Talha Ahmed Siddiqui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RAG Pipeline: Employing an LLM to generate responses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Eraj Jamil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Front-end and System Integration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9124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Future Roadmap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48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5856675" y="3556017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Enable user-uploaded document search</a:t>
            </a:r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3689550" y="131833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 KB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5856675" y="3216184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</a:t>
            </a:r>
            <a:endParaRPr dirty="0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4572000" y="1723247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Incorporate constitutional amendments and real-time updates</a:t>
            </a: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2715000" y="1815335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Integrate case laws and judicial interpretations</a:t>
            </a: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KB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Implement real-time monitoring and auto updates</a:t>
            </a: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Build a scalable embedding pipeline</a:t>
            </a:r>
          </a:p>
        </p:txBody>
      </p:sp>
      <p:sp>
        <p:nvSpPr>
          <p:cNvPr id="8" name="Google Shape;13529;p76">
            <a:extLst>
              <a:ext uri="{FF2B5EF4-FFF2-40B4-BE49-F238E27FC236}">
                <a16:creationId xmlns:a16="http://schemas.microsoft.com/office/drawing/2014/main" id="{913FF227-1EE1-EE1D-F0C1-380B7E72D784}"/>
              </a:ext>
            </a:extLst>
          </p:cNvPr>
          <p:cNvSpPr/>
          <p:nvPr/>
        </p:nvSpPr>
        <p:spPr>
          <a:xfrm>
            <a:off x="4381879" y="989258"/>
            <a:ext cx="380241" cy="318104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3290;p75">
            <a:extLst>
              <a:ext uri="{FF2B5EF4-FFF2-40B4-BE49-F238E27FC236}">
                <a16:creationId xmlns:a16="http://schemas.microsoft.com/office/drawing/2014/main" id="{881BB772-7B32-A1F5-B2D1-CD1FAC7B00CC}"/>
              </a:ext>
            </a:extLst>
          </p:cNvPr>
          <p:cNvGrpSpPr/>
          <p:nvPr/>
        </p:nvGrpSpPr>
        <p:grpSpPr>
          <a:xfrm>
            <a:off x="2234764" y="2875736"/>
            <a:ext cx="340221" cy="340168"/>
            <a:chOff x="3270475" y="1427025"/>
            <a:chExt cx="483200" cy="483125"/>
          </a:xfrm>
          <a:solidFill>
            <a:schemeClr val="tx2">
              <a:lumMod val="10000"/>
            </a:schemeClr>
          </a:solidFill>
        </p:grpSpPr>
        <p:sp>
          <p:nvSpPr>
            <p:cNvPr id="10" name="Google Shape;13291;p75">
              <a:extLst>
                <a:ext uri="{FF2B5EF4-FFF2-40B4-BE49-F238E27FC236}">
                  <a16:creationId xmlns:a16="http://schemas.microsoft.com/office/drawing/2014/main" id="{93001A71-95A5-D66C-1C96-0E15FA23DF4D}"/>
                </a:ext>
              </a:extLst>
            </p:cNvPr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3292;p75">
              <a:extLst>
                <a:ext uri="{FF2B5EF4-FFF2-40B4-BE49-F238E27FC236}">
                  <a16:creationId xmlns:a16="http://schemas.microsoft.com/office/drawing/2014/main" id="{FA70B125-310E-204F-3547-2394D1A4F924}"/>
                </a:ext>
              </a:extLst>
            </p:cNvPr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13293;p75">
              <a:extLst>
                <a:ext uri="{FF2B5EF4-FFF2-40B4-BE49-F238E27FC236}">
                  <a16:creationId xmlns:a16="http://schemas.microsoft.com/office/drawing/2014/main" id="{43D1008C-34FB-3B56-3316-E9411596F127}"/>
                </a:ext>
              </a:extLst>
            </p:cNvPr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" name="Google Shape;14037;p77">
            <a:extLst>
              <a:ext uri="{FF2B5EF4-FFF2-40B4-BE49-F238E27FC236}">
                <a16:creationId xmlns:a16="http://schemas.microsoft.com/office/drawing/2014/main" id="{8FBF94EF-599C-CEBF-5607-6ABA9C987C10}"/>
              </a:ext>
            </a:extLst>
          </p:cNvPr>
          <p:cNvSpPr/>
          <p:nvPr/>
        </p:nvSpPr>
        <p:spPr>
          <a:xfrm>
            <a:off x="4397728" y="2867379"/>
            <a:ext cx="348542" cy="345740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5128;p81">
            <a:extLst>
              <a:ext uri="{FF2B5EF4-FFF2-40B4-BE49-F238E27FC236}">
                <a16:creationId xmlns:a16="http://schemas.microsoft.com/office/drawing/2014/main" id="{800A812B-296C-1A88-6B62-136040C99FE8}"/>
              </a:ext>
            </a:extLst>
          </p:cNvPr>
          <p:cNvGrpSpPr/>
          <p:nvPr/>
        </p:nvGrpSpPr>
        <p:grpSpPr>
          <a:xfrm>
            <a:off x="6548591" y="2758705"/>
            <a:ext cx="381068" cy="457199"/>
            <a:chOff x="-6354300" y="2757075"/>
            <a:chExt cx="292225" cy="292225"/>
          </a:xfrm>
          <a:solidFill>
            <a:schemeClr val="tx2">
              <a:lumMod val="10000"/>
            </a:schemeClr>
          </a:solidFill>
        </p:grpSpPr>
        <p:sp>
          <p:nvSpPr>
            <p:cNvPr id="15" name="Google Shape;15129;p81">
              <a:extLst>
                <a:ext uri="{FF2B5EF4-FFF2-40B4-BE49-F238E27FC236}">
                  <a16:creationId xmlns:a16="http://schemas.microsoft.com/office/drawing/2014/main" id="{1501A73E-B319-9D3D-E7F9-88B4C112A00C}"/>
                </a:ext>
              </a:extLst>
            </p:cNvPr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30;p81">
              <a:extLst>
                <a:ext uri="{FF2B5EF4-FFF2-40B4-BE49-F238E27FC236}">
                  <a16:creationId xmlns:a16="http://schemas.microsoft.com/office/drawing/2014/main" id="{7CB4E0B5-EDED-F64C-B736-65F1DE3C1EC2}"/>
                </a:ext>
              </a:extLst>
            </p:cNvPr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131;p81">
              <a:extLst>
                <a:ext uri="{FF2B5EF4-FFF2-40B4-BE49-F238E27FC236}">
                  <a16:creationId xmlns:a16="http://schemas.microsoft.com/office/drawing/2014/main" id="{59CE8A46-F878-EB31-D44B-946D25101E78}"/>
                </a:ext>
              </a:extLst>
            </p:cNvPr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32;p81">
              <a:extLst>
                <a:ext uri="{FF2B5EF4-FFF2-40B4-BE49-F238E27FC236}">
                  <a16:creationId xmlns:a16="http://schemas.microsoft.com/office/drawing/2014/main" id="{99A5660E-F0EE-F2CE-DC3F-1C0F7C8DFAD1}"/>
                </a:ext>
              </a:extLst>
            </p:cNvPr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accent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Let’s bring justice to fingertips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Addressing the existing gap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Problem &amp; Solution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Objective &amp; Evaluation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Development goals and Evaluation metrics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Learning &amp; Work Distribution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Future Roadmap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Scalable additions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Problem &amp; Solution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6359679" y="2424887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Accessibility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Platform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3724902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Corpus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6359679" y="2836367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Inaccessible to the general public and difficult for professionals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Lack of digitized, centralized legal platform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3724902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Complex legal language rooted in cultural &amp; religious contexts</a:t>
            </a: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7027105" y="1919231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4396924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Solutions</a:t>
            </a:r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2034781" y="238425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Contextualize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2034781" y="277744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Retrieving legal texts from Pakistan’s Constitution and laws</a:t>
            </a: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792965" y="2384250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Respond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792965" y="2777442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Generating simplified responses for better understanding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836917" y="253969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592969" y="2539698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5643AB-C9FE-CC1A-C69B-90B104A78ED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707724" y="1481434"/>
            <a:ext cx="5794551" cy="595800"/>
          </a:xfrm>
        </p:spPr>
        <p:txBody>
          <a:bodyPr/>
          <a:lstStyle/>
          <a:p>
            <a:r>
              <a:rPr lang="en-US" sz="1800" dirty="0"/>
              <a:t>A dual-purpose system that would handle user queries by: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41D46FA8-535C-8D70-720B-884D6D2FBCA0}"/>
              </a:ext>
            </a:extLst>
          </p:cNvPr>
          <p:cNvSpPr txBox="1">
            <a:spLocks/>
          </p:cNvSpPr>
          <p:nvPr/>
        </p:nvSpPr>
        <p:spPr>
          <a:xfrm>
            <a:off x="1707724" y="3962898"/>
            <a:ext cx="5794551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/>
              <a:t>Making legal knowledge clear, accessible, and contextual.</a:t>
            </a:r>
          </a:p>
          <a:p>
            <a:endParaRPr 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dirty="0"/>
              <a:t>Objectives &amp; Evaluations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502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Objectives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24231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Domain-Specificity: Tailored to Pakistan’s legal and cultural context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Retrieval Module: Finds relevant legal references</a:t>
            </a: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Accessibility: Designed for the general public and professionals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Generation Module: Produces simplified, natural language explanations</a:t>
            </a: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12879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34A58D-917D-88E2-1063-3FF26967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" y="0"/>
            <a:ext cx="907296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C4830-F532-0690-49EA-86381C64BAD5}"/>
              </a:ext>
            </a:extLst>
          </p:cNvPr>
          <p:cNvSpPr/>
          <p:nvPr/>
        </p:nvSpPr>
        <p:spPr>
          <a:xfrm>
            <a:off x="7887694" y="1296063"/>
            <a:ext cx="1105231" cy="588396"/>
          </a:xfrm>
          <a:prstGeom prst="rect">
            <a:avLst/>
          </a:prstGeom>
          <a:solidFill>
            <a:srgbClr val="C6C6C6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104C7-5878-00DE-5570-FEF25A5FEBEE}"/>
              </a:ext>
            </a:extLst>
          </p:cNvPr>
          <p:cNvSpPr/>
          <p:nvPr/>
        </p:nvSpPr>
        <p:spPr>
          <a:xfrm>
            <a:off x="2663687" y="2631882"/>
            <a:ext cx="731520" cy="302149"/>
          </a:xfrm>
          <a:prstGeom prst="rect">
            <a:avLst/>
          </a:prstGeom>
          <a:solidFill>
            <a:srgbClr val="C6C6C6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Strategy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2739715" y="1076060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4508380" y="1254000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Relevance</a:t>
            </a:r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977260" y="18209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Naturalness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2048644" y="18209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Groundedness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977260" y="2140968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Naturalness of the response generated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4508380" y="1583184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relevant is the context to the query?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2048644" y="2140968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 the question be answered from the given context?</a:t>
            </a:r>
          </a:p>
        </p:txBody>
      </p: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36;p51">
            <a:extLst>
              <a:ext uri="{FF2B5EF4-FFF2-40B4-BE49-F238E27FC236}">
                <a16:creationId xmlns:a16="http://schemas.microsoft.com/office/drawing/2014/main" id="{45A0AB04-E393-8F18-B544-2D79F47BDEFE}"/>
              </a:ext>
            </a:extLst>
          </p:cNvPr>
          <p:cNvSpPr txBox="1">
            <a:spLocks/>
          </p:cNvSpPr>
          <p:nvPr/>
        </p:nvSpPr>
        <p:spPr>
          <a:xfrm>
            <a:off x="27549" y="91395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/>
              <a:t>LLM as a Judge:</a:t>
            </a:r>
            <a:br>
              <a:rPr lang="en-US" dirty="0"/>
            </a:br>
            <a:r>
              <a:rPr lang="en-US" dirty="0"/>
              <a:t>Employing a secondary LLM to critique the system in terms of the following: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334</Words>
  <Application>Microsoft Office PowerPoint</Application>
  <PresentationFormat>On-screen Show 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Barlow Semi Condensed</vt:lpstr>
      <vt:lpstr>Fjalla One</vt:lpstr>
      <vt:lpstr>Barlow Semi Condensed Medium</vt:lpstr>
      <vt:lpstr>Technology Consulting by Slidesgo</vt:lpstr>
      <vt:lpstr>LexiFind  Law Retrieval and Generation System</vt:lpstr>
      <vt:lpstr>Table of Contents</vt:lpstr>
      <vt:lpstr>Problem &amp; Solution</vt:lpstr>
      <vt:lpstr>Understanding the Problem</vt:lpstr>
      <vt:lpstr>Our Solutions</vt:lpstr>
      <vt:lpstr>Objectives &amp; Evaluations</vt:lpstr>
      <vt:lpstr>Key Objectives</vt:lpstr>
      <vt:lpstr>PowerPoint Presentation</vt:lpstr>
      <vt:lpstr>Evaluation Strategy</vt:lpstr>
      <vt:lpstr>Learning &amp; Work Distribution</vt:lpstr>
      <vt:lpstr>Learning Outcomes</vt:lpstr>
      <vt:lpstr>Work Distribution</vt:lpstr>
      <vt:lpstr>Future Roadmap</vt:lpstr>
      <vt:lpstr>Scalability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LexiFind  Law Retrieval and Generation System</dc:title>
  <cp:lastModifiedBy>Talha Ahmed Siddiqui</cp:lastModifiedBy>
  <cp:revision>12</cp:revision>
  <dcterms:modified xsi:type="dcterms:W3CDTF">2025-05-28T14:20:50Z</dcterms:modified>
</cp:coreProperties>
</file>