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64E-F634-4BC7-B423-9F9D47632CE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F9D-3C00-4BA4-8F7B-A0711ECF4BCA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64E-F634-4BC7-B423-9F9D47632CE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F9D-3C00-4BA4-8F7B-A0711ECF4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64E-F634-4BC7-B423-9F9D47632CE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F9D-3C00-4BA4-8F7B-A0711ECF4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64E-F634-4BC7-B423-9F9D47632CE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F9D-3C00-4BA4-8F7B-A0711ECF4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64E-F634-4BC7-B423-9F9D47632CE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F9D-3C00-4BA4-8F7B-A0711ECF4B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64E-F634-4BC7-B423-9F9D47632CE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F9D-3C00-4BA4-8F7B-A0711ECF4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64E-F634-4BC7-B423-9F9D47632CE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F9D-3C00-4BA4-8F7B-A0711ECF4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64E-F634-4BC7-B423-9F9D47632CE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F9D-3C00-4BA4-8F7B-A0711ECF4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64E-F634-4BC7-B423-9F9D47632CE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F9D-3C00-4BA4-8F7B-A0711ECF4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64E-F634-4BC7-B423-9F9D47632CE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F9D-3C00-4BA4-8F7B-A0711ECF4BCA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464E-F634-4BC7-B423-9F9D47632CE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F9D-3C00-4BA4-8F7B-A0711ECF4BCA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8D7464E-F634-4BC7-B423-9F9D47632CE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F6B3F9D-3C00-4BA4-8F7B-A0711ECF4BC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2825"/>
            <a:ext cx="4800600" cy="1908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200" dirty="0" smtClean="0"/>
              <a:t>Advanced Design and Analysis Techniques</a:t>
            </a:r>
            <a:br>
              <a:rPr lang="en-US" sz="42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Amortized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495800"/>
            <a:ext cx="4419600" cy="609600"/>
          </a:xfrm>
        </p:spPr>
        <p:txBody>
          <a:bodyPr/>
          <a:lstStyle/>
          <a:p>
            <a:r>
              <a:rPr lang="en-US" dirty="0" smtClean="0"/>
              <a:t>By Maria Alcocer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Average </a:t>
            </a:r>
            <a:r>
              <a:rPr lang="en-US" sz="2800" dirty="0"/>
              <a:t>the time required to perform a sequence </a:t>
            </a:r>
            <a:r>
              <a:rPr lang="en-US" sz="2800" dirty="0" smtClean="0"/>
              <a:t>of data-structure </a:t>
            </a:r>
            <a:r>
              <a:rPr lang="en-US" sz="2800" dirty="0"/>
              <a:t>operations over all the operations </a:t>
            </a:r>
            <a:r>
              <a:rPr lang="en-US" sz="2800" dirty="0" smtClean="0"/>
              <a:t>performed.</a:t>
            </a:r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800" dirty="0"/>
              <a:t>Amortized analysis differs from average-case analysis in that </a:t>
            </a:r>
            <a:r>
              <a:rPr lang="en-US" sz="2800" dirty="0" smtClean="0"/>
              <a:t>probability is </a:t>
            </a:r>
            <a:r>
              <a:rPr lang="en-US" sz="2800" dirty="0"/>
              <a:t>not </a:t>
            </a:r>
            <a:r>
              <a:rPr lang="en-US" sz="2800" dirty="0" smtClean="0"/>
              <a:t>involved.</a:t>
            </a:r>
          </a:p>
          <a:p>
            <a:endParaRPr lang="en-US" sz="2500" dirty="0" smtClean="0"/>
          </a:p>
          <a:p>
            <a:r>
              <a:rPr lang="en-US" sz="2800" i="1" dirty="0"/>
              <a:t>A</a:t>
            </a:r>
            <a:r>
              <a:rPr lang="en-US" sz="2800" i="1" dirty="0" smtClean="0"/>
              <a:t>verage performance of </a:t>
            </a:r>
            <a:r>
              <a:rPr lang="en-US" sz="2800" i="1" dirty="0"/>
              <a:t>each operation in the worst </a:t>
            </a:r>
            <a:r>
              <a:rPr lang="en-US" sz="2800" i="1" dirty="0" smtClean="0"/>
              <a:t>case.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07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used in amortized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600200"/>
            <a:ext cx="6248400" cy="4525963"/>
          </a:xfrm>
        </p:spPr>
        <p:txBody>
          <a:bodyPr>
            <a:normAutofit/>
          </a:bodyPr>
          <a:lstStyle/>
          <a:p>
            <a:endParaRPr lang="en-US" sz="3500" dirty="0" smtClean="0"/>
          </a:p>
          <a:p>
            <a:r>
              <a:rPr lang="en-US" sz="3500" dirty="0" smtClean="0"/>
              <a:t>Aggregate Analysis</a:t>
            </a:r>
          </a:p>
          <a:p>
            <a:r>
              <a:rPr lang="en-US" sz="3500" dirty="0" smtClean="0"/>
              <a:t>Accounting Method</a:t>
            </a:r>
          </a:p>
          <a:p>
            <a:r>
              <a:rPr lang="en-US" sz="3500" dirty="0" smtClean="0"/>
              <a:t>Potential Method</a:t>
            </a:r>
            <a:endParaRPr lang="en-US" sz="3500" dirty="0"/>
          </a:p>
        </p:txBody>
      </p:sp>
      <p:sp>
        <p:nvSpPr>
          <p:cNvPr id="4" name="Rectangle 3"/>
          <p:cNvSpPr/>
          <p:nvPr/>
        </p:nvSpPr>
        <p:spPr>
          <a:xfrm>
            <a:off x="2209800" y="2314024"/>
            <a:ext cx="4495800" cy="629752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95400" y="3524611"/>
                <a:ext cx="6553200" cy="894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5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5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sz="35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5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  <m:sup/>
                    </m:sSup>
                    <m:r>
                      <a:rPr lang="en-US" sz="35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5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35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5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5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3500" b="0" i="1" smtClean="0">
                        <a:latin typeface="Cambria Math"/>
                      </a:rPr>
                      <m:t> </m:t>
                    </m:r>
                    <m:r>
                      <a:rPr lang="en-US" sz="3500" b="0" i="1" smtClean="0">
                        <a:latin typeface="Cambria Math"/>
                      </a:rPr>
                      <m:t>𝐴𝑚𝑜𝑟𝑡𝑖𝑧𝑒𝑑</m:t>
                    </m:r>
                    <m:r>
                      <a:rPr lang="en-US" sz="3500" b="0" i="1" smtClean="0">
                        <a:latin typeface="Cambria Math"/>
                      </a:rPr>
                      <m:t> </m:t>
                    </m:r>
                    <m:r>
                      <a:rPr lang="en-US" sz="3500" b="0" i="1" smtClean="0">
                        <a:latin typeface="Cambria Math"/>
                      </a:rPr>
                      <m:t>𝑡𝑖𝑚𝑒</m:t>
                    </m:r>
                  </m:oMath>
                </a14:m>
                <a:r>
                  <a:rPr lang="en-US" sz="3500" dirty="0" smtClean="0"/>
                  <a:t> </a:t>
                </a:r>
                <a:endParaRPr lang="en-US" sz="35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524611"/>
                <a:ext cx="6553200" cy="8949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7400" y="2418546"/>
                <a:ext cx="4827284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𝑇𝑜𝑡𝑎𝑙</m:t>
                      </m:r>
                      <m:r>
                        <a:rPr lang="en-US" sz="2500" b="0" i="1" smtClean="0">
                          <a:latin typeface="Cambria Math"/>
                        </a:rPr>
                        <m:t> </m:t>
                      </m:r>
                      <m:r>
                        <a:rPr lang="en-US" sz="2500" b="0" i="1" smtClean="0">
                          <a:latin typeface="Cambria Math"/>
                        </a:rPr>
                        <m:t>𝑇𝑖𝑚𝑒</m:t>
                      </m:r>
                      <m:r>
                        <a:rPr lang="en-US" sz="2500" b="0" i="1" smtClean="0">
                          <a:latin typeface="Cambria Math"/>
                        </a:rPr>
                        <m:t> </m:t>
                      </m:r>
                      <m:r>
                        <a:rPr lang="en-US" sz="2500" b="0" i="1" smtClean="0">
                          <a:latin typeface="Cambria Math"/>
                        </a:rPr>
                        <m:t>𝑛</m:t>
                      </m:r>
                      <m:r>
                        <a:rPr lang="en-US" sz="2500" b="0" i="1" smtClean="0">
                          <a:latin typeface="Cambria Math"/>
                        </a:rPr>
                        <m:t> </m:t>
                      </m:r>
                      <m:r>
                        <a:rPr lang="en-US" sz="2500" b="0" i="1" smtClean="0">
                          <a:latin typeface="Cambria Math"/>
                        </a:rPr>
                        <m:t>𝑜𝑝𝑒𝑟𝑎𝑡𝑖𝑜𝑛𝑠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418546"/>
                <a:ext cx="4827284" cy="477054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46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Insertion on a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want to implement the insertion of element in a stack using a 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38501"/>
              </p:ext>
            </p:extLst>
          </p:nvPr>
        </p:nvGraphicFramePr>
        <p:xfrm>
          <a:off x="1066800" y="2819400"/>
          <a:ext cx="510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09600"/>
                <a:gridCol w="533400"/>
                <a:gridCol w="1358096"/>
                <a:gridCol w="615484"/>
                <a:gridCol w="541020"/>
                <a:gridCol w="5334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20824"/>
              </p:ext>
            </p:extLst>
          </p:nvPr>
        </p:nvGraphicFramePr>
        <p:xfrm>
          <a:off x="1066800" y="4505960"/>
          <a:ext cx="77724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905"/>
                <a:gridCol w="530695"/>
                <a:gridCol w="619068"/>
                <a:gridCol w="1366133"/>
                <a:gridCol w="619125"/>
                <a:gridCol w="544222"/>
                <a:gridCol w="544222"/>
                <a:gridCol w="544222"/>
                <a:gridCol w="544222"/>
                <a:gridCol w="544222"/>
                <a:gridCol w="536556"/>
                <a:gridCol w="459905"/>
                <a:gridCol w="459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2450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2450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4124960"/>
            <a:ext cx="715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insert the </a:t>
            </a:r>
            <a:r>
              <a:rPr lang="en-US" dirty="0" smtClean="0">
                <a:solidFill>
                  <a:srgbClr val="FFC000"/>
                </a:solidFill>
              </a:rPr>
              <a:t>n</a:t>
            </a:r>
            <a:r>
              <a:rPr lang="en-US" dirty="0" smtClean="0"/>
              <a:t> element we have to insert all previous elements in other array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2362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- 1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605" y="3352800"/>
            <a:ext cx="372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to insert each element   </a:t>
            </a:r>
            <a:r>
              <a:rPr lang="el-GR" dirty="0" smtClean="0"/>
              <a:t>θ</a:t>
            </a:r>
            <a:r>
              <a:rPr lang="en-US" dirty="0" smtClean="0"/>
              <a:t> = </a:t>
            </a:r>
            <a:r>
              <a:rPr lang="el-GR" dirty="0" smtClean="0"/>
              <a:t>θ</a:t>
            </a:r>
            <a:r>
              <a:rPr lang="en-US" dirty="0" smtClean="0"/>
              <a:t>(1)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7322" y="5029200"/>
            <a:ext cx="449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calculate the time to n element (worst case):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3681" y="5403298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US" dirty="0" smtClean="0"/>
              <a:t>(n-1) + </a:t>
            </a:r>
            <a:r>
              <a:rPr lang="el-GR" dirty="0" smtClean="0"/>
              <a:t>θ</a:t>
            </a:r>
            <a:r>
              <a:rPr lang="en-US" dirty="0" smtClean="0"/>
              <a:t>(1) = </a:t>
            </a:r>
            <a:r>
              <a:rPr lang="el-GR" dirty="0" smtClean="0"/>
              <a:t>θ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4445" y="5925030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US" dirty="0" smtClean="0"/>
              <a:t>(n-1) + </a:t>
            </a:r>
            <a:r>
              <a:rPr lang="el-GR" dirty="0" smtClean="0"/>
              <a:t>θ</a:t>
            </a:r>
            <a:r>
              <a:rPr lang="en-US" dirty="0" smtClean="0"/>
              <a:t>(1) = </a:t>
            </a:r>
            <a:r>
              <a:rPr lang="el-GR" dirty="0" smtClean="0"/>
              <a:t>θ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6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on a </a:t>
            </a:r>
            <a:r>
              <a:rPr lang="en-US" dirty="0" smtClean="0"/>
              <a:t>stack using  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960198"/>
              </p:ext>
            </p:extLst>
          </p:nvPr>
        </p:nvGraphicFramePr>
        <p:xfrm>
          <a:off x="2209800" y="1905000"/>
          <a:ext cx="10668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533400"/>
                <a:gridCol w="2667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105406"/>
              </p:ext>
            </p:extLst>
          </p:nvPr>
        </p:nvGraphicFramePr>
        <p:xfrm>
          <a:off x="7467600" y="1905000"/>
          <a:ext cx="10668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533400"/>
                <a:gridCol w="2667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15624"/>
              </p:ext>
            </p:extLst>
          </p:nvPr>
        </p:nvGraphicFramePr>
        <p:xfrm>
          <a:off x="5867400" y="1905000"/>
          <a:ext cx="10668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533400"/>
                <a:gridCol w="2667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299760"/>
              </p:ext>
            </p:extLst>
          </p:nvPr>
        </p:nvGraphicFramePr>
        <p:xfrm>
          <a:off x="685800" y="1905000"/>
          <a:ext cx="10668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533400"/>
                <a:gridCol w="2667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811708" y="2057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811708" y="2286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0400" y="2057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010400" y="2286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14478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element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2667000"/>
            <a:ext cx="338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to insert each element   </a:t>
            </a:r>
            <a:r>
              <a:rPr lang="el-GR" dirty="0" smtClean="0"/>
              <a:t>θ</a:t>
            </a:r>
            <a:r>
              <a:rPr lang="en-US" dirty="0" smtClean="0"/>
              <a:t>(1)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3059668"/>
            <a:ext cx="318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better use an array or a list?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1916" y="3613666"/>
            <a:ext cx="65975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/>
              <a:t>Calculate total time T(n) using array doing n insertions</a:t>
            </a:r>
            <a:endParaRPr lang="en-US" sz="2200" b="1" dirty="0"/>
          </a:p>
        </p:txBody>
      </p:sp>
      <p:sp>
        <p:nvSpPr>
          <p:cNvPr id="21" name="Rectangle 20"/>
          <p:cNvSpPr/>
          <p:nvPr/>
        </p:nvSpPr>
        <p:spPr>
          <a:xfrm>
            <a:off x="581114" y="4724400"/>
            <a:ext cx="63069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/>
              <a:t>Calculate total time T(n) using list </a:t>
            </a:r>
            <a:r>
              <a:rPr lang="en-US" sz="2200" b="1" dirty="0"/>
              <a:t>doing n insertions</a:t>
            </a:r>
          </a:p>
          <a:p>
            <a:endParaRPr lang="en-US" sz="2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112660" y="4191000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T(n) = </a:t>
            </a:r>
            <a:r>
              <a:rPr lang="el-GR" dirty="0" smtClean="0"/>
              <a:t>θ</a:t>
            </a:r>
            <a:r>
              <a:rPr lang="en-US" dirty="0" smtClean="0"/>
              <a:t>(n-1) + </a:t>
            </a:r>
            <a:r>
              <a:rPr lang="el-GR" dirty="0" smtClean="0"/>
              <a:t>θ</a:t>
            </a:r>
            <a:r>
              <a:rPr lang="en-US" dirty="0" smtClean="0"/>
              <a:t>(n) = </a:t>
            </a:r>
            <a:r>
              <a:rPr lang="el-GR" dirty="0" smtClean="0"/>
              <a:t>θ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38297" y="5309175"/>
            <a:ext cx="302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T(n) = </a:t>
            </a:r>
            <a:r>
              <a:rPr lang="el-GR" dirty="0" smtClean="0"/>
              <a:t>θ</a:t>
            </a:r>
            <a:r>
              <a:rPr lang="en-US" dirty="0" smtClean="0"/>
              <a:t>(1) * n insertions = </a:t>
            </a:r>
            <a:r>
              <a:rPr lang="el-GR" dirty="0" smtClean="0"/>
              <a:t>θ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4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amortized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implement insertions in a stack </a:t>
            </a:r>
            <a:r>
              <a:rPr lang="en-US" dirty="0"/>
              <a:t>u</a:t>
            </a:r>
            <a:r>
              <a:rPr lang="en-US" dirty="0" smtClean="0"/>
              <a:t>sing an array or list the amortized time is the same for both in a sequence of n insertions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28800" y="1981200"/>
                <a:ext cx="3859903" cy="709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5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5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5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5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500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500" dirty="0"/>
                          <m:t>θ</m:t>
                        </m:r>
                        <m:r>
                          <a:rPr lang="en-US" sz="25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5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500" b="0" i="1" dirty="0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5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5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500" dirty="0" smtClean="0"/>
                  <a:t> = </a:t>
                </a:r>
                <a:r>
                  <a:rPr lang="el-GR" sz="2500" dirty="0" smtClean="0"/>
                  <a:t>θ</a:t>
                </a:r>
                <a:r>
                  <a:rPr lang="en-US" sz="2500" dirty="0" smtClean="0"/>
                  <a:t>(1)</a:t>
                </a:r>
                <a:endParaRPr lang="en-US" sz="25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3859903" cy="709618"/>
              </a:xfrm>
              <a:prstGeom prst="rect">
                <a:avLst/>
              </a:prstGeom>
              <a:blipFill rotWithShape="1">
                <a:blip r:embed="rId2"/>
                <a:stretch>
                  <a:fillRect r="-1580" b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713550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420</TotalTime>
  <Words>301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Thatch</vt:lpstr>
      <vt:lpstr> Advanced Design and Analysis Techniques  Amortized Analysis</vt:lpstr>
      <vt:lpstr>Definition</vt:lpstr>
      <vt:lpstr>Techniques used in amortized analysis</vt:lpstr>
      <vt:lpstr>Aggregate analysis</vt:lpstr>
      <vt:lpstr>Example:  Insertion on a stack</vt:lpstr>
      <vt:lpstr>Insertion on a stack using  LIST</vt:lpstr>
      <vt:lpstr>Calculate amortized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2017-06-01T14:50:21Z</dcterms:created>
  <dcterms:modified xsi:type="dcterms:W3CDTF">2017-06-05T20:58:31Z</dcterms:modified>
</cp:coreProperties>
</file>