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7" r:id="rId3"/>
    <p:sldId id="275" r:id="rId4"/>
    <p:sldId id="278" r:id="rId5"/>
    <p:sldId id="279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39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0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7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61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6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3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8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5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1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Augmenting data structures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6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80651" y="673768"/>
            <a:ext cx="5393168" cy="4957011"/>
            <a:chOff x="715" y="2996"/>
            <a:chExt cx="895" cy="93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005" y="2996"/>
              <a:ext cx="144" cy="1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8</a:t>
              </a:r>
              <a:endParaRPr lang="en-US" u="none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26" y="3117"/>
              <a:ext cx="17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836" y="3117"/>
              <a:ext cx="16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47" y="3262"/>
              <a:ext cx="146" cy="1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15</a:t>
              </a:r>
              <a:endParaRPr lang="en-US" u="none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15" y="3238"/>
              <a:ext cx="145" cy="1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5</a:t>
              </a:r>
              <a:endParaRPr lang="en-US" u="none" dirty="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738" y="3375"/>
              <a:ext cx="23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820" y="3375"/>
              <a:ext cx="16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1199" y="3382"/>
              <a:ext cx="7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102" y="3528"/>
              <a:ext cx="145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12</a:t>
              </a:r>
              <a:endParaRPr lang="en-US" u="none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393" y="3358"/>
              <a:ext cx="12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465" y="3528"/>
              <a:ext cx="145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19</a:t>
              </a:r>
              <a:endParaRPr lang="en-US" u="none" dirty="0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980" y="3784"/>
              <a:ext cx="146" cy="1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9</a:t>
              </a:r>
              <a:endParaRPr lang="en-US" u="none" dirty="0"/>
            </a:p>
          </p:txBody>
        </p:sp>
      </p:grp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091476" y="4860397"/>
            <a:ext cx="879779" cy="77038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none" dirty="0" smtClean="0"/>
              <a:t>13</a:t>
            </a:r>
            <a:endParaRPr lang="en-US" u="none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508029" y="4860397"/>
            <a:ext cx="879779" cy="77038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none" dirty="0" smtClean="0"/>
              <a:t>23</a:t>
            </a:r>
            <a:endParaRPr lang="en-US" u="none" dirty="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5492752" y="4265343"/>
            <a:ext cx="456085" cy="595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280985" y="4275969"/>
            <a:ext cx="188825" cy="584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8508029" y="4265343"/>
            <a:ext cx="382873" cy="595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7872527" y="4265343"/>
            <a:ext cx="316781" cy="770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12385" y="3353458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3888736" y="3372761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7656787" y="5060922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4780435" y="6041167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418844" y="6060470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6065245" y="6041167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6641596" y="6060470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8558079" y="6108581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9134430" y="6127884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</a:t>
            </a:r>
            <a:endParaRPr lang="es-ES" dirty="0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5046453" y="5627176"/>
            <a:ext cx="264930" cy="413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5532621" y="5644769"/>
            <a:ext cx="52703" cy="48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6164715" y="5625466"/>
            <a:ext cx="172496" cy="435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8773818" y="5644769"/>
            <a:ext cx="117083" cy="48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6748688" y="5592614"/>
            <a:ext cx="52703" cy="48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9106640" y="5644769"/>
            <a:ext cx="152809" cy="483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Insert (Require rotation)</a:t>
            </a:r>
          </a:p>
          <a:p>
            <a:r>
              <a:rPr lang="en-US" dirty="0" smtClean="0"/>
              <a:t>Remove</a:t>
            </a:r>
            <a:r>
              <a:rPr lang="en-US" dirty="0"/>
              <a:t> (Require rotation)</a:t>
            </a:r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72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OST – Red Black Tree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18132"/>
            <a:ext cx="9861160" cy="36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an element with a given rank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OS-SELECT(x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1	r = </a:t>
            </a:r>
            <a:r>
              <a:rPr lang="en-US" dirty="0" err="1" smtClean="0"/>
              <a:t>x.left.size</a:t>
            </a:r>
            <a:r>
              <a:rPr lang="en-US" dirty="0" smtClean="0"/>
              <a:t> + </a:t>
            </a:r>
            <a:r>
              <a:rPr lang="en-US" dirty="0"/>
              <a:t>1</a:t>
            </a:r>
          </a:p>
          <a:p>
            <a:r>
              <a:rPr lang="en-US" dirty="0"/>
              <a:t>2 </a:t>
            </a:r>
            <a:r>
              <a:rPr lang="en-US" dirty="0" smtClean="0"/>
              <a:t>	if </a:t>
            </a:r>
            <a:r>
              <a:rPr lang="en-US" dirty="0" err="1"/>
              <a:t>i</a:t>
            </a:r>
            <a:r>
              <a:rPr lang="en-US" dirty="0"/>
              <a:t> == r</a:t>
            </a:r>
          </a:p>
          <a:p>
            <a:r>
              <a:rPr lang="en-US" dirty="0" smtClean="0"/>
              <a:t>3		return </a:t>
            </a:r>
            <a:r>
              <a:rPr lang="en-US" dirty="0"/>
              <a:t>x</a:t>
            </a:r>
          </a:p>
          <a:p>
            <a:r>
              <a:rPr lang="en-US" dirty="0"/>
              <a:t>4 </a:t>
            </a:r>
            <a:r>
              <a:rPr lang="en-US" dirty="0" smtClean="0"/>
              <a:t>	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&lt; r</a:t>
            </a:r>
          </a:p>
          <a:p>
            <a:r>
              <a:rPr lang="en-US" dirty="0"/>
              <a:t>5 </a:t>
            </a:r>
            <a:r>
              <a:rPr lang="en-US" dirty="0" smtClean="0"/>
              <a:t>		return OS-SELECT(</a:t>
            </a:r>
            <a:r>
              <a:rPr lang="en-US" dirty="0" err="1" smtClean="0"/>
              <a:t>x.left</a:t>
            </a:r>
            <a:r>
              <a:rPr lang="en-US" dirty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6	else </a:t>
            </a:r>
            <a:r>
              <a:rPr lang="en-US" dirty="0"/>
              <a:t>return </a:t>
            </a:r>
            <a:r>
              <a:rPr lang="en-US" dirty="0" smtClean="0"/>
              <a:t>OS-SELECT(</a:t>
            </a:r>
            <a:r>
              <a:rPr lang="en-US" dirty="0" err="1" smtClean="0"/>
              <a:t>x.right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– r)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6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rank of an element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OS-RANK(T</a:t>
            </a:r>
            <a:r>
              <a:rPr lang="en-US" dirty="0"/>
              <a:t>; </a:t>
            </a:r>
            <a:r>
              <a:rPr lang="en-US" dirty="0" smtClean="0"/>
              <a:t>x)</a:t>
            </a:r>
            <a:endParaRPr lang="en-US" dirty="0"/>
          </a:p>
          <a:p>
            <a:r>
              <a:rPr lang="en-US" dirty="0"/>
              <a:t>1 r </a:t>
            </a:r>
            <a:r>
              <a:rPr lang="en-US" dirty="0" smtClean="0"/>
              <a:t>= </a:t>
            </a:r>
            <a:r>
              <a:rPr lang="en-US" dirty="0" err="1" smtClean="0"/>
              <a:t>x.left.size</a:t>
            </a:r>
            <a:r>
              <a:rPr lang="en-US" dirty="0" smtClean="0"/>
              <a:t> +1</a:t>
            </a:r>
            <a:endParaRPr lang="en-US" dirty="0"/>
          </a:p>
          <a:p>
            <a:r>
              <a:rPr lang="en-US" dirty="0"/>
              <a:t>2 y </a:t>
            </a:r>
            <a:r>
              <a:rPr lang="en-US" dirty="0" smtClean="0"/>
              <a:t>= </a:t>
            </a:r>
            <a:r>
              <a:rPr lang="en-US" dirty="0"/>
              <a:t>x</a:t>
            </a:r>
          </a:p>
          <a:p>
            <a:r>
              <a:rPr lang="en-US" dirty="0"/>
              <a:t>3 while y </a:t>
            </a:r>
            <a:r>
              <a:rPr lang="en-US" dirty="0" smtClean="0"/>
              <a:t>!= </a:t>
            </a:r>
            <a:r>
              <a:rPr lang="en-US" dirty="0" err="1" smtClean="0"/>
              <a:t>T.root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smtClean="0"/>
              <a:t>	if </a:t>
            </a:r>
            <a:r>
              <a:rPr lang="en-US" dirty="0"/>
              <a:t>y == </a:t>
            </a:r>
            <a:r>
              <a:rPr lang="en-US" dirty="0" err="1" smtClean="0"/>
              <a:t>y.p.right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smtClean="0"/>
              <a:t>		r = </a:t>
            </a:r>
            <a:r>
              <a:rPr lang="en-US" dirty="0"/>
              <a:t>r </a:t>
            </a:r>
            <a:r>
              <a:rPr lang="en-US" dirty="0" smtClean="0"/>
              <a:t>+ </a:t>
            </a:r>
            <a:r>
              <a:rPr lang="en-US" dirty="0" err="1" smtClean="0"/>
              <a:t>y.p.left.size</a:t>
            </a:r>
            <a:r>
              <a:rPr lang="en-US" dirty="0" smtClean="0"/>
              <a:t> + </a:t>
            </a:r>
            <a:r>
              <a:rPr lang="en-US" dirty="0"/>
              <a:t>1</a:t>
            </a:r>
          </a:p>
          <a:p>
            <a:r>
              <a:rPr lang="en-US" dirty="0"/>
              <a:t>6 </a:t>
            </a:r>
            <a:r>
              <a:rPr lang="en-US" dirty="0" smtClean="0"/>
              <a:t>	y = </a:t>
            </a:r>
            <a:r>
              <a:rPr lang="en-US" dirty="0" err="1" smtClean="0"/>
              <a:t>y.p</a:t>
            </a:r>
            <a:endParaRPr lang="en-US" dirty="0"/>
          </a:p>
          <a:p>
            <a:r>
              <a:rPr lang="en-US" dirty="0"/>
              <a:t>7 return 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9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data structures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working from scratch the implementation of a custom data structure we use the one that most adapts to our needs and based on it start building on it its called data structure augmentation.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00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augment a data structure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an underlying data structure.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additional information to maintain in the underlying data structure.</a:t>
            </a:r>
          </a:p>
          <a:p>
            <a:pPr lvl="1"/>
            <a:r>
              <a:rPr lang="en-US" dirty="0" smtClean="0"/>
              <a:t>Verify </a:t>
            </a:r>
            <a:r>
              <a:rPr lang="en-US" dirty="0"/>
              <a:t>that we can maintain the additional information for the basic </a:t>
            </a:r>
            <a:r>
              <a:rPr lang="en-US" dirty="0" smtClean="0"/>
              <a:t>modifying operations </a:t>
            </a:r>
            <a:r>
              <a:rPr lang="en-US" dirty="0"/>
              <a:t>on the underlying data structure.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new operations.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3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to review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book for data structure augmentation </a:t>
            </a:r>
          </a:p>
          <a:p>
            <a:pPr lvl="1"/>
            <a:r>
              <a:rPr lang="en-US" dirty="0" smtClean="0"/>
              <a:t>Dynamic Ordered </a:t>
            </a:r>
            <a:r>
              <a:rPr lang="en-US" dirty="0"/>
              <a:t>S</a:t>
            </a:r>
            <a:r>
              <a:rPr lang="en-US" dirty="0" smtClean="0"/>
              <a:t>tatistics</a:t>
            </a:r>
          </a:p>
          <a:p>
            <a:pPr lvl="1"/>
            <a:r>
              <a:rPr lang="en-US" dirty="0" smtClean="0"/>
              <a:t>Red-Black Tree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Red-black tree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/>
              <a:t>maintain the size </a:t>
            </a:r>
            <a:r>
              <a:rPr lang="en-US" dirty="0" smtClean="0"/>
              <a:t>attribute for Red Black Tree.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2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 trees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or sorted, binary trees</a:t>
            </a:r>
          </a:p>
          <a:p>
            <a:r>
              <a:rPr lang="en-US" dirty="0" smtClean="0"/>
              <a:t>Nodes can have 2 subtrees</a:t>
            </a:r>
          </a:p>
          <a:p>
            <a:r>
              <a:rPr lang="en-US" dirty="0" smtClean="0"/>
              <a:t>Items to the left of a given node are smaller</a:t>
            </a:r>
          </a:p>
          <a:p>
            <a:r>
              <a:rPr lang="en-US" dirty="0" smtClean="0"/>
              <a:t>Items to the right of a given node are larger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1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</a:t>
            </a:r>
            <a:r>
              <a:rPr lang="en-US" dirty="0" smtClean="0"/>
              <a:t> - Problems</a:t>
            </a:r>
            <a:endParaRPr lang="es-E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61614" y="1753397"/>
            <a:ext cx="3899330" cy="4095311"/>
            <a:chOff x="617" y="2996"/>
            <a:chExt cx="993" cy="93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005" y="2996"/>
              <a:ext cx="144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/>
                <a:t>6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26" y="3117"/>
              <a:ext cx="17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836" y="3117"/>
              <a:ext cx="16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47" y="3262"/>
              <a:ext cx="146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/>
                <a:t>8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15" y="3238"/>
              <a:ext cx="145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/>
                <a:t>2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617" y="3358"/>
              <a:ext cx="97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835" y="3358"/>
              <a:ext cx="49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11" y="3504"/>
              <a:ext cx="145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/>
                <a:t>4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1199" y="3382"/>
              <a:ext cx="7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102" y="3528"/>
              <a:ext cx="145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/>
                <a:t>7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393" y="3358"/>
              <a:ext cx="12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465" y="3528"/>
              <a:ext cx="145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/>
                <a:t>9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727" y="3639"/>
              <a:ext cx="97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30" y="3784"/>
              <a:ext cx="146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/>
                <a:t>3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835116" y="1753397"/>
            <a:ext cx="3638611" cy="4001403"/>
            <a:chOff x="330" y="2996"/>
            <a:chExt cx="1045" cy="95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5" y="2996"/>
              <a:ext cx="144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/>
                <a:t>6</a:t>
              </a: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H="1">
              <a:off x="836" y="3117"/>
              <a:ext cx="16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15" y="3238"/>
              <a:ext cx="145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4</a:t>
              </a:r>
              <a:endParaRPr lang="en-US" u="none" dirty="0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594" y="3383"/>
              <a:ext cx="144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74" y="3511"/>
              <a:ext cx="145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3</a:t>
              </a:r>
              <a:endParaRPr lang="en-US" u="none" dirty="0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1149" y="3104"/>
              <a:ext cx="12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230" y="3276"/>
              <a:ext cx="145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null</a:t>
              </a:r>
              <a:endParaRPr lang="en-US" u="none" dirty="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426" y="3656"/>
              <a:ext cx="97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30" y="3801"/>
              <a:ext cx="146" cy="1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none" dirty="0" smtClean="0"/>
                <a:t>1</a:t>
              </a:r>
              <a:endParaRPr lang="en-US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4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search trees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height of O(log n) for n items.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9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bg1"/>
                </a:solidFill>
              </a:rPr>
              <a:t>Black</a:t>
            </a:r>
            <a:r>
              <a:rPr lang="en-US" dirty="0" smtClean="0"/>
              <a:t> tree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is either red or black</a:t>
            </a:r>
          </a:p>
          <a:p>
            <a:r>
              <a:rPr lang="en-US" dirty="0" smtClean="0"/>
              <a:t>The root and leaves (NIL) are black</a:t>
            </a:r>
          </a:p>
          <a:p>
            <a:r>
              <a:rPr lang="en-US" dirty="0" smtClean="0"/>
              <a:t>If a node is red, then its children are black</a:t>
            </a:r>
          </a:p>
          <a:p>
            <a:r>
              <a:rPr lang="en-US" dirty="0" smtClean="0"/>
              <a:t>All Paths from a node to its NIL descendants contain the same number of black nodes.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55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505</TotalTime>
  <Words>300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Augmenting data structures</vt:lpstr>
      <vt:lpstr>Augmenting data structures</vt:lpstr>
      <vt:lpstr>How to augment a data structure</vt:lpstr>
      <vt:lpstr>Data structures to review</vt:lpstr>
      <vt:lpstr>Augmenting Red-black tree</vt:lpstr>
      <vt:lpstr>Binary search trees</vt:lpstr>
      <vt:lpstr>Bst - Problems</vt:lpstr>
      <vt:lpstr>Balanced search trees</vt:lpstr>
      <vt:lpstr>Red-Black tree</vt:lpstr>
      <vt:lpstr>PowerPoint Presentation</vt:lpstr>
      <vt:lpstr>Operations</vt:lpstr>
      <vt:lpstr>OST – Red Black Tree</vt:lpstr>
      <vt:lpstr>Retrieving an element with a given rank</vt:lpstr>
      <vt:lpstr>Determining the rank of an element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Alvaro Avila</dc:creator>
  <cp:lastModifiedBy>Alvaro Avila</cp:lastModifiedBy>
  <cp:revision>30</cp:revision>
  <dcterms:created xsi:type="dcterms:W3CDTF">2017-04-13T13:39:51Z</dcterms:created>
  <dcterms:modified xsi:type="dcterms:W3CDTF">2017-04-20T20:00:31Z</dcterms:modified>
</cp:coreProperties>
</file>