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8" r:id="rId4"/>
    <p:sldId id="273" r:id="rId5"/>
    <p:sldId id="271" r:id="rId6"/>
    <p:sldId id="256" r:id="rId7"/>
    <p:sldId id="272" r:id="rId8"/>
    <p:sldId id="265" r:id="rId9"/>
    <p:sldId id="26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30" d="100"/>
          <a:sy n="130" d="100"/>
        </p:scale>
        <p:origin x="-1852" y="-1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1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8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2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7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3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9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9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8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4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9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38109-6F55-4873-A4BF-B04FD27AEE0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8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10765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31894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53023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74152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95281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16410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98117" y="2738223"/>
            <a:ext cx="612648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37539" y="2740305"/>
            <a:ext cx="612648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580707" y="2112335"/>
            <a:ext cx="8548577" cy="1243561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601611" y="3959353"/>
            <a:ext cx="1928398" cy="28052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9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Chain-</a:t>
            </a:r>
            <a:r>
              <a:rPr lang="en-US" dirty="0" err="1" smtClean="0"/>
              <a:t>Cre</a:t>
            </a:r>
            <a:r>
              <a:rPr lang="en-US" dirty="0" smtClean="0"/>
              <a:t> TF Activator </a:t>
            </a:r>
            <a:r>
              <a:rPr lang="en-US" dirty="0" err="1" smtClean="0"/>
              <a:t>Cre</a:t>
            </a:r>
            <a:r>
              <a:rPr lang="en-US" dirty="0" smtClean="0"/>
              <a:t>-off Kill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2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Chain-</a:t>
            </a:r>
            <a:r>
              <a:rPr lang="en-US" dirty="0" err="1" smtClean="0"/>
              <a:t>Cre</a:t>
            </a:r>
            <a:r>
              <a:rPr lang="en-US" dirty="0" smtClean="0"/>
              <a:t> TF Activator </a:t>
            </a:r>
            <a:r>
              <a:rPr lang="en-US" dirty="0" err="1" smtClean="0"/>
              <a:t>Cre</a:t>
            </a:r>
            <a:r>
              <a:rPr lang="en-US" dirty="0" smtClean="0"/>
              <a:t>-on Kill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02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Chain-</a:t>
            </a:r>
            <a:r>
              <a:rPr lang="en-US" dirty="0" err="1" smtClean="0"/>
              <a:t>Cre</a:t>
            </a:r>
            <a:r>
              <a:rPr lang="en-US" dirty="0" smtClean="0"/>
              <a:t> TF Repressor </a:t>
            </a:r>
            <a:r>
              <a:rPr lang="en-US" dirty="0" err="1" smtClean="0"/>
              <a:t>Cre</a:t>
            </a:r>
            <a:r>
              <a:rPr lang="en-US" dirty="0" smtClean="0"/>
              <a:t>-off Kill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88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Chain-</a:t>
            </a:r>
            <a:r>
              <a:rPr lang="en-US" dirty="0" err="1" smtClean="0"/>
              <a:t>Cre</a:t>
            </a:r>
            <a:r>
              <a:rPr lang="en-US" dirty="0" smtClean="0"/>
              <a:t> TF Repressor </a:t>
            </a:r>
            <a:r>
              <a:rPr lang="en-US" dirty="0" err="1" smtClean="0"/>
              <a:t>Cre</a:t>
            </a:r>
            <a:r>
              <a:rPr lang="en-US" dirty="0" smtClean="0"/>
              <a:t>-on Kill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3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Chain-TF-</a:t>
            </a:r>
            <a:r>
              <a:rPr lang="en-US" dirty="0" err="1" smtClean="0"/>
              <a:t>Cre</a:t>
            </a:r>
            <a:r>
              <a:rPr lang="en-US" dirty="0" smtClean="0"/>
              <a:t> Activator </a:t>
            </a:r>
            <a:r>
              <a:rPr lang="en-US" dirty="0" err="1" smtClean="0"/>
              <a:t>Cre</a:t>
            </a:r>
            <a:r>
              <a:rPr lang="en-US" dirty="0" smtClean="0"/>
              <a:t>-off Kill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22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Chain-TF-</a:t>
            </a:r>
            <a:r>
              <a:rPr lang="en-US" dirty="0" err="1" smtClean="0"/>
              <a:t>Cre</a:t>
            </a:r>
            <a:r>
              <a:rPr lang="en-US" dirty="0" smtClean="0"/>
              <a:t> Activator </a:t>
            </a:r>
            <a:r>
              <a:rPr lang="en-US" dirty="0" err="1" smtClean="0"/>
              <a:t>Cre</a:t>
            </a:r>
            <a:r>
              <a:rPr lang="en-US" dirty="0" smtClean="0"/>
              <a:t>-on Kill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255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Chain-TF-</a:t>
            </a:r>
            <a:r>
              <a:rPr lang="en-US" dirty="0" err="1" smtClean="0"/>
              <a:t>Cre</a:t>
            </a:r>
            <a:r>
              <a:rPr lang="en-US" dirty="0" smtClean="0"/>
              <a:t> Repressor </a:t>
            </a:r>
            <a:r>
              <a:rPr lang="en-US" dirty="0" err="1" smtClean="0"/>
              <a:t>Cre</a:t>
            </a:r>
            <a:r>
              <a:rPr lang="en-US" dirty="0" smtClean="0"/>
              <a:t>-off Kill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81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Chain-TF-</a:t>
            </a:r>
            <a:r>
              <a:rPr lang="en-US" dirty="0" err="1" smtClean="0"/>
              <a:t>Cre</a:t>
            </a:r>
            <a:r>
              <a:rPr lang="en-US" dirty="0" smtClean="0"/>
              <a:t> Repressor </a:t>
            </a:r>
            <a:r>
              <a:rPr lang="en-US" dirty="0" err="1" smtClean="0"/>
              <a:t>Cre</a:t>
            </a:r>
            <a:r>
              <a:rPr lang="en-US" dirty="0" smtClean="0"/>
              <a:t>-on Kill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93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Activator </a:t>
            </a:r>
            <a:r>
              <a:rPr lang="en-US" dirty="0" err="1" smtClean="0"/>
              <a:t>Cre</a:t>
            </a:r>
            <a:r>
              <a:rPr lang="en-US" dirty="0" smtClean="0"/>
              <a:t>-off Kill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79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Activator </a:t>
            </a:r>
            <a:r>
              <a:rPr lang="en-US" dirty="0" err="1" smtClean="0"/>
              <a:t>Cre</a:t>
            </a:r>
            <a:r>
              <a:rPr lang="en-US" dirty="0" smtClean="0"/>
              <a:t>-on Kill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6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189420" y="2119216"/>
            <a:ext cx="7331149" cy="2452779"/>
            <a:chOff x="2189420" y="2119216"/>
            <a:chExt cx="7331149" cy="2452779"/>
          </a:xfrm>
        </p:grpSpPr>
        <p:sp>
          <p:nvSpPr>
            <p:cNvPr id="9" name="Freeform 8"/>
            <p:cNvSpPr/>
            <p:nvPr/>
          </p:nvSpPr>
          <p:spPr>
            <a:xfrm>
              <a:off x="2189420" y="2119216"/>
              <a:ext cx="7331149" cy="1206795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9" idx="0"/>
            </p:cNvCxnSpPr>
            <p:nvPr/>
          </p:nvCxnSpPr>
          <p:spPr>
            <a:xfrm>
              <a:off x="2189420" y="3326011"/>
              <a:ext cx="0" cy="12459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6"/>
            </p:cNvCxnSpPr>
            <p:nvPr/>
          </p:nvCxnSpPr>
          <p:spPr>
            <a:xfrm flipH="1">
              <a:off x="9517990" y="3320695"/>
              <a:ext cx="2579" cy="12264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189420" y="4547141"/>
              <a:ext cx="7328570" cy="248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469412" y="5099877"/>
            <a:ext cx="1018068" cy="340615"/>
            <a:chOff x="2189420" y="2119216"/>
            <a:chExt cx="7331149" cy="2452779"/>
          </a:xfrm>
        </p:grpSpPr>
        <p:sp>
          <p:nvSpPr>
            <p:cNvPr id="31" name="Freeform 30"/>
            <p:cNvSpPr/>
            <p:nvPr/>
          </p:nvSpPr>
          <p:spPr>
            <a:xfrm>
              <a:off x="2189420" y="2119216"/>
              <a:ext cx="7331149" cy="1206795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31" idx="0"/>
            </p:cNvCxnSpPr>
            <p:nvPr/>
          </p:nvCxnSpPr>
          <p:spPr>
            <a:xfrm>
              <a:off x="2189420" y="3326011"/>
              <a:ext cx="0" cy="12459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1" idx="6"/>
            </p:cNvCxnSpPr>
            <p:nvPr/>
          </p:nvCxnSpPr>
          <p:spPr>
            <a:xfrm flipH="1">
              <a:off x="9517990" y="3320695"/>
              <a:ext cx="2579" cy="12264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189420" y="4547141"/>
              <a:ext cx="7328570" cy="248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5293558" y="3697843"/>
            <a:ext cx="660058" cy="237873"/>
            <a:chOff x="5293558" y="3697843"/>
            <a:chExt cx="660058" cy="237873"/>
          </a:xfrm>
        </p:grpSpPr>
        <p:sp>
          <p:nvSpPr>
            <p:cNvPr id="36" name="Freeform 35"/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5293558" y="3798556"/>
              <a:ext cx="1588" cy="1371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293558" y="3919617"/>
              <a:ext cx="659826" cy="22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0313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Repressor </a:t>
            </a:r>
            <a:r>
              <a:rPr lang="en-US" dirty="0" err="1" smtClean="0"/>
              <a:t>Cre</a:t>
            </a:r>
            <a:r>
              <a:rPr lang="en-US" dirty="0" smtClean="0"/>
              <a:t>-off Kill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2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Repressor </a:t>
            </a:r>
            <a:r>
              <a:rPr lang="en-US" dirty="0" err="1" smtClean="0"/>
              <a:t>Cre</a:t>
            </a:r>
            <a:r>
              <a:rPr lang="en-US" dirty="0" smtClean="0"/>
              <a:t>-on Kill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3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363871" y="1569184"/>
            <a:ext cx="4416479" cy="2362055"/>
            <a:chOff x="5236404" y="2324559"/>
            <a:chExt cx="854855" cy="457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404" y="2324559"/>
              <a:ext cx="457200" cy="4572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34059" y="2324559"/>
              <a:ext cx="457200" cy="4572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80394" y="2324559"/>
              <a:ext cx="457200" cy="457200"/>
            </a:xfrm>
            <a:prstGeom prst="rect">
              <a:avLst/>
            </a:prstGeom>
          </p:spPr>
        </p:pic>
      </p:grpSp>
      <p:sp>
        <p:nvSpPr>
          <p:cNvPr id="7" name="Freeform 6"/>
          <p:cNvSpPr/>
          <p:nvPr/>
        </p:nvSpPr>
        <p:spPr>
          <a:xfrm>
            <a:off x="2727483" y="4531011"/>
            <a:ext cx="1429554" cy="297465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17 Combinations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04177"/>
            <a:ext cx="1028860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 unregulated kill switch </a:t>
            </a:r>
            <a:endParaRPr lang="en-US" altLang="en-US" sz="2000" dirty="0">
              <a:latin typeface="Arial Unicode M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4 single regulators kill switches (activator, repressor,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Cre_on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Cre_off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4 combinations of 2 regulators, applied in 3 different ways: TF -&gt;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-&gt; gRNA,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-&gt; TF -&gt; gRNA,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Cre|TF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-&gt; gRNA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Arial Unicode M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Of these we expect half to be viable options, with the other half speeding instead of slowing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7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Kill Switch</a:t>
            </a:r>
            <a:endParaRPr lang="en-US" dirty="0"/>
          </a:p>
        </p:txBody>
      </p:sp>
      <p:sp>
        <p:nvSpPr>
          <p:cNvPr id="3" name="Equal 2"/>
          <p:cNvSpPr/>
          <p:nvPr/>
        </p:nvSpPr>
        <p:spPr>
          <a:xfrm>
            <a:off x="3123927" y="3264580"/>
            <a:ext cx="5289022" cy="1729551"/>
          </a:xfrm>
          <a:prstGeom prst="mathEqual">
            <a:avLst>
              <a:gd name="adj1" fmla="val 3507"/>
              <a:gd name="adj2" fmla="val 1475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Elbow Connector 3"/>
          <p:cNvCxnSpPr/>
          <p:nvPr/>
        </p:nvCxnSpPr>
        <p:spPr>
          <a:xfrm flipV="1">
            <a:off x="5123113" y="3615948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16105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sgRNA1</a:t>
            </a:r>
            <a:endParaRPr lang="en-US" dirty="0"/>
          </a:p>
        </p:txBody>
      </p:sp>
      <p:sp>
        <p:nvSpPr>
          <p:cNvPr id="7" name="Pentagon 6"/>
          <p:cNvSpPr/>
          <p:nvPr/>
        </p:nvSpPr>
        <p:spPr>
          <a:xfrm>
            <a:off x="4271583" y="37619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Cas9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1175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618240" y="3443176"/>
            <a:ext cx="0" cy="30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flipV="1">
            <a:off x="4110993" y="3621118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6217368" y="3644019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199767" y="214549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8922" y="2563153"/>
            <a:ext cx="45720" cy="469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990186" y="2259211"/>
            <a:ext cx="45720" cy="469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/>
          <p:nvPr/>
        </p:nvCxnSpPr>
        <p:spPr>
          <a:xfrm rot="16200000" flipH="1">
            <a:off x="7390181" y="2856478"/>
            <a:ext cx="1598988" cy="446549"/>
          </a:xfrm>
          <a:prstGeom prst="bentConnector3">
            <a:avLst>
              <a:gd name="adj1" fmla="val 273"/>
            </a:avLst>
          </a:prstGeom>
          <a:ln>
            <a:tailEnd type="diamon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569916" y="3341424"/>
            <a:ext cx="2637" cy="43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sgRNA2</a:t>
            </a:r>
            <a:endParaRPr lang="en-US" dirty="0"/>
          </a:p>
        </p:txBody>
      </p:sp>
      <p:cxnSp>
        <p:nvCxnSpPr>
          <p:cNvPr id="28" name="Straight Connector 27"/>
          <p:cNvCxnSpPr>
            <a:endCxn id="22" idx="4"/>
          </p:cNvCxnSpPr>
          <p:nvPr/>
        </p:nvCxnSpPr>
        <p:spPr>
          <a:xfrm flipV="1">
            <a:off x="5581715" y="2610064"/>
            <a:ext cx="67" cy="56833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81715" y="2581442"/>
            <a:ext cx="217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23" idx="2"/>
          </p:cNvCxnSpPr>
          <p:nvPr/>
        </p:nvCxnSpPr>
        <p:spPr>
          <a:xfrm flipV="1">
            <a:off x="4618240" y="2282667"/>
            <a:ext cx="2371946" cy="860905"/>
          </a:xfrm>
          <a:prstGeom prst="bentConnector3">
            <a:avLst>
              <a:gd name="adj1" fmla="val -116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3" idx="4"/>
          </p:cNvCxnSpPr>
          <p:nvPr/>
        </p:nvCxnSpPr>
        <p:spPr>
          <a:xfrm flipV="1">
            <a:off x="7009644" y="2306122"/>
            <a:ext cx="3402" cy="934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029210" y="2280257"/>
            <a:ext cx="170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2" idx="2"/>
          </p:cNvCxnSpPr>
          <p:nvPr/>
        </p:nvCxnSpPr>
        <p:spPr>
          <a:xfrm>
            <a:off x="4618240" y="2581442"/>
            <a:ext cx="940682" cy="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95139" y="2563153"/>
            <a:ext cx="131759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12734" y="2563153"/>
            <a:ext cx="0" cy="197851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88581" y="4541671"/>
            <a:ext cx="272415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099877" y="4373603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136532" y="4373603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454540" y="4373603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5296041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5318968" y="3761996"/>
            <a:ext cx="484281" cy="172854"/>
            <a:chOff x="5293558" y="3697843"/>
            <a:chExt cx="660058" cy="235594"/>
          </a:xfrm>
        </p:grpSpPr>
        <p:sp>
          <p:nvSpPr>
            <p:cNvPr id="58" name="Freeform 57"/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754102" y="3762718"/>
            <a:ext cx="484281" cy="172854"/>
            <a:chOff x="5293558" y="3697843"/>
            <a:chExt cx="660058" cy="235594"/>
          </a:xfrm>
        </p:grpSpPr>
        <p:sp>
          <p:nvSpPr>
            <p:cNvPr id="68" name="Freeform 67"/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Freeform 71"/>
          <p:cNvSpPr/>
          <p:nvPr/>
        </p:nvSpPr>
        <p:spPr>
          <a:xfrm>
            <a:off x="7353432" y="2231625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7966400" y="3972780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5807570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5961235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3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Activator Kill Switch</a:t>
            </a:r>
            <a:endParaRPr lang="en-US" dirty="0"/>
          </a:p>
        </p:txBody>
      </p:sp>
      <p:sp>
        <p:nvSpPr>
          <p:cNvPr id="5" name="Equal 4"/>
          <p:cNvSpPr/>
          <p:nvPr/>
        </p:nvSpPr>
        <p:spPr>
          <a:xfrm>
            <a:off x="2477217" y="3489423"/>
            <a:ext cx="6249712" cy="1729551"/>
          </a:xfrm>
          <a:prstGeom prst="mathEqual">
            <a:avLst>
              <a:gd name="adj1" fmla="val 3507"/>
              <a:gd name="adj2" fmla="val 1475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5557852" y="3859290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64485" y="4174367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sgRNA1</a:t>
            </a:r>
            <a:endParaRPr lang="en-US" dirty="0"/>
          </a:p>
        </p:txBody>
      </p:sp>
      <p:cxnSp>
        <p:nvCxnSpPr>
          <p:cNvPr id="9" name="Elbow Connector 8"/>
          <p:cNvCxnSpPr/>
          <p:nvPr/>
        </p:nvCxnSpPr>
        <p:spPr>
          <a:xfrm flipV="1">
            <a:off x="4530312" y="3883167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Pentagon 9"/>
          <p:cNvSpPr/>
          <p:nvPr/>
        </p:nvSpPr>
        <p:spPr>
          <a:xfrm>
            <a:off x="4763022" y="4011297"/>
            <a:ext cx="672091" cy="326065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07819" y="3415435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0"/>
            <a:endCxn id="11" idx="2"/>
          </p:cNvCxnSpPr>
          <p:nvPr/>
        </p:nvCxnSpPr>
        <p:spPr>
          <a:xfrm flipH="1" flipV="1">
            <a:off x="5014303" y="3670806"/>
            <a:ext cx="3248" cy="34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1" idx="0"/>
          </p:cNvCxnSpPr>
          <p:nvPr/>
        </p:nvCxnSpPr>
        <p:spPr>
          <a:xfrm rot="16200000" flipH="1">
            <a:off x="5137610" y="3292127"/>
            <a:ext cx="376889" cy="623505"/>
          </a:xfrm>
          <a:prstGeom prst="bentConnector4">
            <a:avLst>
              <a:gd name="adj1" fmla="val -60654"/>
              <a:gd name="adj2" fmla="val 10003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>
            <a:off x="3636543" y="4001029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Cas9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676717" y="3410080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983200" y="3682209"/>
            <a:ext cx="0" cy="30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475953" y="3860151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flipV="1">
            <a:off x="6585404" y="3859539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936083" y="2817080"/>
            <a:ext cx="45720" cy="469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367347" y="2513138"/>
            <a:ext cx="45720" cy="469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Elbow Connector 29"/>
          <p:cNvCxnSpPr/>
          <p:nvPr/>
        </p:nvCxnSpPr>
        <p:spPr>
          <a:xfrm>
            <a:off x="8402317" y="2564538"/>
            <a:ext cx="387793" cy="1568637"/>
          </a:xfrm>
          <a:prstGeom prst="bentConnector2">
            <a:avLst/>
          </a:prstGeom>
          <a:ln>
            <a:tailEnd type="diamon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380533" y="3587659"/>
            <a:ext cx="2637" cy="43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941389" y="3622537"/>
            <a:ext cx="2637" cy="43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72300" y="4169533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sgRNA2</a:t>
            </a:r>
            <a:endParaRPr lang="en-US" dirty="0"/>
          </a:p>
        </p:txBody>
      </p:sp>
      <p:cxnSp>
        <p:nvCxnSpPr>
          <p:cNvPr id="34" name="Straight Connector 33"/>
          <p:cNvCxnSpPr>
            <a:endCxn id="28" idx="4"/>
          </p:cNvCxnSpPr>
          <p:nvPr/>
        </p:nvCxnSpPr>
        <p:spPr>
          <a:xfrm flipV="1">
            <a:off x="5958876" y="2863991"/>
            <a:ext cx="67" cy="56833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958876" y="2835369"/>
            <a:ext cx="217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29" idx="2"/>
          </p:cNvCxnSpPr>
          <p:nvPr/>
        </p:nvCxnSpPr>
        <p:spPr>
          <a:xfrm flipV="1">
            <a:off x="3984793" y="2536594"/>
            <a:ext cx="3382554" cy="851626"/>
          </a:xfrm>
          <a:prstGeom prst="bentConnector3">
            <a:avLst>
              <a:gd name="adj1" fmla="val -7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9" idx="4"/>
          </p:cNvCxnSpPr>
          <p:nvPr/>
        </p:nvCxnSpPr>
        <p:spPr>
          <a:xfrm flipV="1">
            <a:off x="7386805" y="2560049"/>
            <a:ext cx="3402" cy="934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406371" y="2534184"/>
            <a:ext cx="170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28" idx="2"/>
          </p:cNvCxnSpPr>
          <p:nvPr/>
        </p:nvCxnSpPr>
        <p:spPr>
          <a:xfrm flipV="1">
            <a:off x="3970964" y="2840536"/>
            <a:ext cx="1965119" cy="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914168" y="2803065"/>
            <a:ext cx="110446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018631" y="2803065"/>
            <a:ext cx="0" cy="197851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419011" y="4781583"/>
            <a:ext cx="359962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419011" y="4613515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5523833" y="4613515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660437" y="4613515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585404" y="4613515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Freeform 47"/>
          <p:cNvSpPr/>
          <p:nvPr/>
        </p:nvSpPr>
        <p:spPr>
          <a:xfrm>
            <a:off x="8355889" y="423437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7613131" y="2385452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5709405" y="3468014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7139035" y="3459087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5732332" y="4001951"/>
            <a:ext cx="484281" cy="172854"/>
            <a:chOff x="5293558" y="3697843"/>
            <a:chExt cx="660058" cy="235594"/>
          </a:xfrm>
        </p:grpSpPr>
        <p:sp>
          <p:nvSpPr>
            <p:cNvPr id="53" name="Freeform 52"/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7167466" y="4002673"/>
            <a:ext cx="484281" cy="172854"/>
            <a:chOff x="5293558" y="3697843"/>
            <a:chExt cx="660058" cy="235594"/>
          </a:xfrm>
        </p:grpSpPr>
        <p:sp>
          <p:nvSpPr>
            <p:cNvPr id="58" name="Freeform 57"/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Freeform 61"/>
          <p:cNvSpPr/>
          <p:nvPr/>
        </p:nvSpPr>
        <p:spPr>
          <a:xfrm>
            <a:off x="7766796" y="2471580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6220934" y="2701783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6374599" y="2787911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Repressor Kill Switch</a:t>
            </a:r>
            <a:endParaRPr lang="en-US" dirty="0"/>
          </a:p>
        </p:txBody>
      </p:sp>
      <p:sp>
        <p:nvSpPr>
          <p:cNvPr id="3" name="Equal 2"/>
          <p:cNvSpPr/>
          <p:nvPr/>
        </p:nvSpPr>
        <p:spPr>
          <a:xfrm>
            <a:off x="2477217" y="3489423"/>
            <a:ext cx="6249712" cy="1729551"/>
          </a:xfrm>
          <a:prstGeom prst="mathEqual">
            <a:avLst>
              <a:gd name="adj1" fmla="val 3507"/>
              <a:gd name="adj2" fmla="val 1475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Elbow Connector 3"/>
          <p:cNvCxnSpPr/>
          <p:nvPr/>
        </p:nvCxnSpPr>
        <p:spPr>
          <a:xfrm flipV="1">
            <a:off x="5557852" y="3859290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64485" y="4174367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sgRNA1</a:t>
            </a:r>
            <a:endParaRPr lang="en-US" dirty="0"/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4530312" y="3883167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Pentagon 7"/>
          <p:cNvSpPr/>
          <p:nvPr/>
        </p:nvSpPr>
        <p:spPr>
          <a:xfrm>
            <a:off x="4763022" y="4011297"/>
            <a:ext cx="672091" cy="326065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07819" y="3415435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>
          <a:xfrm flipH="1" flipV="1">
            <a:off x="5014303" y="3670806"/>
            <a:ext cx="3248" cy="34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0"/>
          </p:cNvCxnSpPr>
          <p:nvPr/>
        </p:nvCxnSpPr>
        <p:spPr>
          <a:xfrm rot="16200000" flipH="1">
            <a:off x="5137610" y="3292127"/>
            <a:ext cx="376889" cy="623505"/>
          </a:xfrm>
          <a:prstGeom prst="bentConnector4">
            <a:avLst>
              <a:gd name="adj1" fmla="val -60654"/>
              <a:gd name="adj2" fmla="val 10003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Pentagon 11"/>
          <p:cNvSpPr/>
          <p:nvPr/>
        </p:nvSpPr>
        <p:spPr>
          <a:xfrm>
            <a:off x="3636543" y="4001029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Cas9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76717" y="3410080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983200" y="3682209"/>
            <a:ext cx="0" cy="30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3475953" y="3860151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6585404" y="3859539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936083" y="2817080"/>
            <a:ext cx="45720" cy="469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367347" y="2513138"/>
            <a:ext cx="45720" cy="469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/>
          <p:nvPr/>
        </p:nvCxnSpPr>
        <p:spPr>
          <a:xfrm>
            <a:off x="8402317" y="2564538"/>
            <a:ext cx="387793" cy="1568637"/>
          </a:xfrm>
          <a:prstGeom prst="bentConnector2">
            <a:avLst/>
          </a:prstGeom>
          <a:ln>
            <a:tailEnd type="diamon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380533" y="3587659"/>
            <a:ext cx="2637" cy="43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941389" y="3622537"/>
            <a:ext cx="2637" cy="43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72300" y="4169533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sgRNA2</a:t>
            </a:r>
            <a:endParaRPr lang="en-US" dirty="0"/>
          </a:p>
        </p:txBody>
      </p:sp>
      <p:cxnSp>
        <p:nvCxnSpPr>
          <p:cNvPr id="32" name="Straight Connector 31"/>
          <p:cNvCxnSpPr>
            <a:endCxn id="26" idx="4"/>
          </p:cNvCxnSpPr>
          <p:nvPr/>
        </p:nvCxnSpPr>
        <p:spPr>
          <a:xfrm flipV="1">
            <a:off x="5958876" y="2863991"/>
            <a:ext cx="67" cy="56833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958876" y="2835369"/>
            <a:ext cx="217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7" idx="2"/>
          </p:cNvCxnSpPr>
          <p:nvPr/>
        </p:nvCxnSpPr>
        <p:spPr>
          <a:xfrm flipV="1">
            <a:off x="3984793" y="2536594"/>
            <a:ext cx="3382554" cy="851626"/>
          </a:xfrm>
          <a:prstGeom prst="bentConnector3">
            <a:avLst>
              <a:gd name="adj1" fmla="val -7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7" idx="4"/>
          </p:cNvCxnSpPr>
          <p:nvPr/>
        </p:nvCxnSpPr>
        <p:spPr>
          <a:xfrm flipV="1">
            <a:off x="7386805" y="2560049"/>
            <a:ext cx="3402" cy="934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406371" y="2534184"/>
            <a:ext cx="170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26" idx="2"/>
          </p:cNvCxnSpPr>
          <p:nvPr/>
        </p:nvCxnSpPr>
        <p:spPr>
          <a:xfrm flipV="1">
            <a:off x="3970964" y="2840536"/>
            <a:ext cx="1965119" cy="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914168" y="2803065"/>
            <a:ext cx="110446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018631" y="2803065"/>
            <a:ext cx="0" cy="197851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419011" y="4781583"/>
            <a:ext cx="359962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419011" y="4613515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523833" y="4613515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660437" y="4613515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585404" y="4613515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581890" y="3792324"/>
            <a:ext cx="11408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Freeform 47"/>
          <p:cNvSpPr/>
          <p:nvPr/>
        </p:nvSpPr>
        <p:spPr>
          <a:xfrm>
            <a:off x="8355889" y="423437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7613131" y="2385452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5709405" y="3468014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7139035" y="3459087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5732332" y="4001951"/>
            <a:ext cx="484281" cy="172854"/>
            <a:chOff x="5293558" y="3697843"/>
            <a:chExt cx="660058" cy="235594"/>
          </a:xfrm>
        </p:grpSpPr>
        <p:sp>
          <p:nvSpPr>
            <p:cNvPr id="53" name="Freeform 52"/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7167466" y="4002673"/>
            <a:ext cx="484281" cy="172854"/>
            <a:chOff x="5293558" y="3697843"/>
            <a:chExt cx="660058" cy="235594"/>
          </a:xfrm>
        </p:grpSpPr>
        <p:sp>
          <p:nvSpPr>
            <p:cNvPr id="58" name="Freeform 57"/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Freeform 61"/>
          <p:cNvSpPr/>
          <p:nvPr/>
        </p:nvSpPr>
        <p:spPr>
          <a:xfrm>
            <a:off x="7766796" y="2471580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6220934" y="2701783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6374599" y="2787911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</a:t>
            </a:r>
            <a:r>
              <a:rPr lang="en-US" dirty="0" smtClean="0"/>
              <a:t>-off Kill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</a:t>
            </a:r>
            <a:r>
              <a:rPr lang="en-US" dirty="0" smtClean="0"/>
              <a:t>-on Kill Switch</a:t>
            </a:r>
            <a:endParaRPr lang="en-US" dirty="0"/>
          </a:p>
        </p:txBody>
      </p:sp>
      <p:sp>
        <p:nvSpPr>
          <p:cNvPr id="3" name="Equal 2"/>
          <p:cNvSpPr/>
          <p:nvPr/>
        </p:nvSpPr>
        <p:spPr>
          <a:xfrm>
            <a:off x="1404384" y="3684383"/>
            <a:ext cx="8248500" cy="1729551"/>
          </a:xfrm>
          <a:prstGeom prst="mathEqual">
            <a:avLst>
              <a:gd name="adj1" fmla="val 3507"/>
              <a:gd name="adj2" fmla="val 1475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Elbow Connector 3"/>
          <p:cNvCxnSpPr/>
          <p:nvPr/>
        </p:nvCxnSpPr>
        <p:spPr>
          <a:xfrm flipV="1">
            <a:off x="4856388" y="4046302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82062" y="4364492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sgRNA1</a:t>
            </a:r>
            <a:endParaRPr lang="en-US" dirty="0"/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3828848" y="4070179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Pentagon 7"/>
          <p:cNvSpPr/>
          <p:nvPr/>
        </p:nvSpPr>
        <p:spPr>
          <a:xfrm>
            <a:off x="4061558" y="4198309"/>
            <a:ext cx="672091" cy="326065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006355" y="36024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>
          <a:xfrm flipH="1" flipV="1">
            <a:off x="4312839" y="3857818"/>
            <a:ext cx="3248" cy="34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>
          <a:xfrm>
            <a:off x="2935079" y="4188041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Cas9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75253" y="3597092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281736" y="3869221"/>
            <a:ext cx="0" cy="30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2774489" y="4047163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7325120" y="4097897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643090" y="3053291"/>
            <a:ext cx="45720" cy="469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100366" y="2762005"/>
            <a:ext cx="45720" cy="469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/>
          <p:nvPr/>
        </p:nvCxnSpPr>
        <p:spPr>
          <a:xfrm>
            <a:off x="9142033" y="2802896"/>
            <a:ext cx="387793" cy="1568637"/>
          </a:xfrm>
          <a:prstGeom prst="bentConnector2">
            <a:avLst/>
          </a:prstGeom>
          <a:ln>
            <a:tailEnd type="diamon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120249" y="3826017"/>
            <a:ext cx="2637" cy="43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681105" y="3860895"/>
            <a:ext cx="2637" cy="43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13662" y="4370693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sgRNA2</a:t>
            </a:r>
            <a:endParaRPr lang="en-US" dirty="0"/>
          </a:p>
        </p:txBody>
      </p:sp>
      <p:cxnSp>
        <p:nvCxnSpPr>
          <p:cNvPr id="32" name="Straight Connector 31"/>
          <p:cNvCxnSpPr>
            <a:endCxn id="26" idx="4"/>
          </p:cNvCxnSpPr>
          <p:nvPr/>
        </p:nvCxnSpPr>
        <p:spPr>
          <a:xfrm flipV="1">
            <a:off x="6665883" y="3100202"/>
            <a:ext cx="67" cy="56833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698592" y="3073727"/>
            <a:ext cx="217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7" idx="2"/>
          </p:cNvCxnSpPr>
          <p:nvPr/>
        </p:nvCxnSpPr>
        <p:spPr>
          <a:xfrm flipV="1">
            <a:off x="3283329" y="2785461"/>
            <a:ext cx="4817037" cy="789771"/>
          </a:xfrm>
          <a:prstGeom prst="bentConnector3">
            <a:avLst>
              <a:gd name="adj1" fmla="val -4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126521" y="2798407"/>
            <a:ext cx="3402" cy="934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146087" y="2772542"/>
            <a:ext cx="170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>
            <a:off x="3281736" y="3073727"/>
            <a:ext cx="3361354" cy="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9" idx="0"/>
          </p:cNvCxnSpPr>
          <p:nvPr/>
        </p:nvCxnSpPr>
        <p:spPr>
          <a:xfrm rot="16200000" flipH="1">
            <a:off x="4524075" y="3391211"/>
            <a:ext cx="615482" cy="1037955"/>
          </a:xfrm>
          <a:prstGeom prst="bentConnector4">
            <a:avLst>
              <a:gd name="adj1" fmla="val -37142"/>
              <a:gd name="adj2" fmla="val 100386"/>
            </a:avLst>
          </a:prstGeom>
          <a:ln>
            <a:tailEnd type="diamon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Isosceles Triangle 38"/>
          <p:cNvSpPr/>
          <p:nvPr/>
        </p:nvSpPr>
        <p:spPr>
          <a:xfrm rot="5400000">
            <a:off x="5260133" y="4256667"/>
            <a:ext cx="209543" cy="20842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6162183" y="4269557"/>
            <a:ext cx="209543" cy="20842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516437" y="409631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T </a:t>
            </a:r>
            <a:r>
              <a:rPr lang="en-US" b="1" dirty="0" err="1" smtClean="0">
                <a:solidFill>
                  <a:schemeClr val="accent6"/>
                </a:solidFill>
              </a:rPr>
              <a:t>T</a:t>
            </a:r>
            <a:r>
              <a:rPr lang="en-US" b="1" dirty="0" smtClean="0">
                <a:solidFill>
                  <a:schemeClr val="accent6"/>
                </a:solidFill>
              </a:rPr>
              <a:t> </a:t>
            </a:r>
            <a:r>
              <a:rPr lang="en-US" b="1" dirty="0" err="1" smtClean="0">
                <a:solidFill>
                  <a:schemeClr val="accent6"/>
                </a:solidFill>
              </a:rPr>
              <a:t>T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42" name="Elbow Connector 41"/>
          <p:cNvCxnSpPr>
            <a:stCxn id="9" idx="0"/>
          </p:cNvCxnSpPr>
          <p:nvPr/>
        </p:nvCxnSpPr>
        <p:spPr>
          <a:xfrm rot="16200000" flipH="1">
            <a:off x="4978221" y="2937064"/>
            <a:ext cx="614521" cy="1945286"/>
          </a:xfrm>
          <a:prstGeom prst="bentConnector4">
            <a:avLst>
              <a:gd name="adj1" fmla="val -37200"/>
              <a:gd name="adj2" fmla="val 99979"/>
            </a:avLst>
          </a:prstGeom>
          <a:ln>
            <a:tailEnd type="diamon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08614" y="4966815"/>
            <a:ext cx="497249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719910" y="4798747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756565" y="4798747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206082" y="4798747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8506523" y="4798747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12016" y="3053291"/>
            <a:ext cx="1069092" cy="895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681108" y="3057840"/>
            <a:ext cx="296" cy="190242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9115727" y="4423752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8372969" y="2574826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6469243" y="3657388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7898873" y="3648461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6492170" y="4191325"/>
            <a:ext cx="484281" cy="172854"/>
            <a:chOff x="5293558" y="3697843"/>
            <a:chExt cx="660058" cy="235594"/>
          </a:xfrm>
        </p:grpSpPr>
        <p:sp>
          <p:nvSpPr>
            <p:cNvPr id="55" name="Freeform 54"/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7927304" y="4192047"/>
            <a:ext cx="484281" cy="172854"/>
            <a:chOff x="5293558" y="3697843"/>
            <a:chExt cx="660058" cy="235594"/>
          </a:xfrm>
        </p:grpSpPr>
        <p:sp>
          <p:nvSpPr>
            <p:cNvPr id="60" name="Freeform 59"/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Freeform 63"/>
          <p:cNvSpPr/>
          <p:nvPr/>
        </p:nvSpPr>
        <p:spPr>
          <a:xfrm>
            <a:off x="8526634" y="2660954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6980772" y="289115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7134437" y="2977285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2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163</Words>
  <Application>Microsoft Office PowerPoint</Application>
  <PresentationFormat>Widescreen</PresentationFormat>
  <Paragraphs>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17 Combinations</vt:lpstr>
      <vt:lpstr>Kill Switch</vt:lpstr>
      <vt:lpstr>Activator Kill Switch</vt:lpstr>
      <vt:lpstr>Repressor Kill Switch</vt:lpstr>
      <vt:lpstr>Cre-off Kill Switch</vt:lpstr>
      <vt:lpstr>Cre-on Kill Switch</vt:lpstr>
      <vt:lpstr>Chain-Cre TF Activator Cre-off Kill Switch</vt:lpstr>
      <vt:lpstr>Chain-Cre TF Activator Cre-on Kill Switch</vt:lpstr>
      <vt:lpstr>Chain-Cre TF Repressor Cre-off Kill Switch</vt:lpstr>
      <vt:lpstr>Chain-Cre TF Repressor Cre-on Kill Switch</vt:lpstr>
      <vt:lpstr>Chain-TF-Cre Activator Cre-off Kill Switch</vt:lpstr>
      <vt:lpstr>Chain-TF-Cre Activator Cre-on Kill Switch</vt:lpstr>
      <vt:lpstr>Chain-TF-Cre Repressor Cre-off Kill Switch</vt:lpstr>
      <vt:lpstr>Chain-TF-Cre Repressor Cre-on Kill Switch</vt:lpstr>
      <vt:lpstr>Joint Activator Cre-off Kill Switch</vt:lpstr>
      <vt:lpstr>Joint Activator Cre-on Kill Switch</vt:lpstr>
      <vt:lpstr>Joint Repressor Cre-off Kill Switch</vt:lpstr>
      <vt:lpstr>Joint Repressor Cre-on Kill Switch</vt:lpstr>
    </vt:vector>
  </TitlesOfParts>
  <Company>Raytheon 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Activator Kill Switch</dc:title>
  <dc:creator>Helen Scott</dc:creator>
  <cp:lastModifiedBy>Helen Scott</cp:lastModifiedBy>
  <cp:revision>15</cp:revision>
  <dcterms:created xsi:type="dcterms:W3CDTF">2021-10-25T22:13:13Z</dcterms:created>
  <dcterms:modified xsi:type="dcterms:W3CDTF">2021-11-11T13:55:17Z</dcterms:modified>
</cp:coreProperties>
</file>