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7"/>
    <a:srgbClr val="008A3E"/>
    <a:srgbClr val="C2B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94" autoAdjust="0"/>
  </p:normalViewPr>
  <p:slideViewPr>
    <p:cSldViewPr>
      <p:cViewPr>
        <p:scale>
          <a:sx n="26" d="100"/>
          <a:sy n="26" d="100"/>
        </p:scale>
        <p:origin x="254" y="254"/>
      </p:cViewPr>
      <p:guideLst>
        <p:guide orient="horz" pos="10368"/>
        <p:guide pos="13824"/>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B8C73-8492-4703-8763-80B2D7482788}" type="datetimeFigureOut">
              <a:rPr lang="en-US" smtClean="0"/>
              <a:t>4/12/2025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559627-6E86-4FEB-B3AC-88C0120FE41C}" type="slidenum">
              <a:rPr lang="en-US" smtClean="0"/>
              <a:t>‹#›</a:t>
            </a:fld>
            <a:endParaRPr lang="en-US"/>
          </a:p>
        </p:txBody>
      </p:sp>
    </p:spTree>
    <p:extLst>
      <p:ext uri="{BB962C8B-B14F-4D97-AF65-F5344CB8AC3E}">
        <p14:creationId xmlns:p14="http://schemas.microsoft.com/office/powerpoint/2010/main" val="3280886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59627-6E86-4FEB-B3AC-88C0120FE41C}" type="slidenum">
              <a:rPr lang="en-US" smtClean="0"/>
              <a:t>1</a:t>
            </a:fld>
            <a:endParaRPr lang="en-US"/>
          </a:p>
        </p:txBody>
      </p:sp>
    </p:spTree>
    <p:extLst>
      <p:ext uri="{BB962C8B-B14F-4D97-AF65-F5344CB8AC3E}">
        <p14:creationId xmlns:p14="http://schemas.microsoft.com/office/powerpoint/2010/main" val="142373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E3F20F-588A-4A36-9BDC-0B9043CB8797}"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3F20F-588A-4A36-9BDC-0B9043CB8797}"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8435343"/>
            <a:ext cx="35547303"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6" y="8435343"/>
            <a:ext cx="105925617"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3F20F-588A-4A36-9BDC-0B9043CB8797}"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3F20F-588A-4A36-9BDC-0B9043CB8797}"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3F20F-588A-4A36-9BDC-0B9043CB8797}"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4" y="49156623"/>
            <a:ext cx="70736457"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3" y="49156623"/>
            <a:ext cx="70736463"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E3F20F-588A-4A36-9BDC-0B9043CB8797}"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E3F20F-588A-4A36-9BDC-0B9043CB8797}"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E3F20F-588A-4A36-9BDC-0B9043CB8797}"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3F20F-588A-4A36-9BDC-0B9043CB8797}"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BE3F20F-588A-4A36-9BDC-0B9043CB8797}"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BE3F20F-588A-4A36-9BDC-0B9043CB8797}"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451E97-072C-4B7A-8329-1D28F91449F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BE3F20F-588A-4A36-9BDC-0B9043CB8797}" type="datetimeFigureOut">
              <a:rPr lang="en-US" smtClean="0"/>
              <a:t>4/12/2025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3B451E97-072C-4B7A-8329-1D28F91449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5AA013-7B22-0F01-4247-BD4D462FC97C}"/>
              </a:ext>
            </a:extLst>
          </p:cNvPr>
          <p:cNvPicPr>
            <a:picLocks noChangeAspect="1"/>
          </p:cNvPicPr>
          <p:nvPr/>
        </p:nvPicPr>
        <p:blipFill>
          <a:blip r:embed="rId3"/>
          <a:srcRect t="1" r="4820" b="2996"/>
          <a:stretch/>
        </p:blipFill>
        <p:spPr>
          <a:xfrm>
            <a:off x="902739" y="990600"/>
            <a:ext cx="7810620" cy="1205801"/>
          </a:xfrm>
          <a:prstGeom prst="rect">
            <a:avLst/>
          </a:prstGeom>
        </p:spPr>
      </p:pic>
      <p:sp>
        <p:nvSpPr>
          <p:cNvPr id="5" name="Rectangle 4">
            <a:extLst>
              <a:ext uri="{FF2B5EF4-FFF2-40B4-BE49-F238E27FC236}">
                <a16:creationId xmlns:a16="http://schemas.microsoft.com/office/drawing/2014/main" id="{ACF0C4B2-A42E-6649-B177-B114DDE52CC9}"/>
              </a:ext>
            </a:extLst>
          </p:cNvPr>
          <p:cNvSpPr/>
          <p:nvPr/>
        </p:nvSpPr>
        <p:spPr>
          <a:xfrm>
            <a:off x="381000" y="381000"/>
            <a:ext cx="43053000" cy="4572000"/>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009033-275E-9E3A-76C2-FD1F1A0233A2}"/>
              </a:ext>
            </a:extLst>
          </p:cNvPr>
          <p:cNvSpPr txBox="1"/>
          <p:nvPr/>
        </p:nvSpPr>
        <p:spPr>
          <a:xfrm>
            <a:off x="704583" y="2055099"/>
            <a:ext cx="7860260" cy="923330"/>
          </a:xfrm>
          <a:prstGeom prst="rect">
            <a:avLst/>
          </a:prstGeom>
          <a:noFill/>
        </p:spPr>
        <p:txBody>
          <a:bodyPr wrap="square" rtlCol="0">
            <a:spAutoFit/>
          </a:bodyPr>
          <a:lstStyle/>
          <a:p>
            <a:pPr algn="ctr"/>
            <a:r>
              <a:rPr lang="en-US" sz="5400" spc="100" dirty="0">
                <a:latin typeface="Gill Sans Nova" panose="020B0602020104020203" pitchFamily="34" charset="0"/>
              </a:rPr>
              <a:t>U.A. Whitaker</a:t>
            </a:r>
          </a:p>
        </p:txBody>
      </p:sp>
      <p:sp>
        <p:nvSpPr>
          <p:cNvPr id="10" name="Rectangle 9">
            <a:extLst>
              <a:ext uri="{FF2B5EF4-FFF2-40B4-BE49-F238E27FC236}">
                <a16:creationId xmlns:a16="http://schemas.microsoft.com/office/drawing/2014/main" id="{40B7F06A-A389-777B-7E49-939DA8172989}"/>
              </a:ext>
            </a:extLst>
          </p:cNvPr>
          <p:cNvSpPr/>
          <p:nvPr/>
        </p:nvSpPr>
        <p:spPr>
          <a:xfrm>
            <a:off x="9265747" y="611277"/>
            <a:ext cx="26467960" cy="4101402"/>
          </a:xfrm>
          <a:prstGeom prst="rect">
            <a:avLst/>
          </a:prstGeom>
          <a:solidFill>
            <a:schemeClr val="bg1"/>
          </a:solidFill>
          <a:ln w="1905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496FEF-4A24-9D63-8B4B-011AD72F7283}"/>
              </a:ext>
            </a:extLst>
          </p:cNvPr>
          <p:cNvSpPr/>
          <p:nvPr/>
        </p:nvSpPr>
        <p:spPr>
          <a:xfrm>
            <a:off x="609600" y="622999"/>
            <a:ext cx="8382000" cy="4101402"/>
          </a:xfrm>
          <a:prstGeom prst="rect">
            <a:avLst/>
          </a:prstGeom>
          <a:noFill/>
          <a:ln w="1270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A6A6B1-B5A2-58B3-7543-BEF9B2EBFD85}"/>
              </a:ext>
            </a:extLst>
          </p:cNvPr>
          <p:cNvSpPr/>
          <p:nvPr/>
        </p:nvSpPr>
        <p:spPr>
          <a:xfrm>
            <a:off x="838200" y="838200"/>
            <a:ext cx="7924799" cy="3657600"/>
          </a:xfrm>
          <a:prstGeom prst="rect">
            <a:avLst/>
          </a:prstGeom>
          <a:noFill/>
          <a:ln w="1270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0932785-7B7A-452C-BC7E-090866730654}"/>
              </a:ext>
            </a:extLst>
          </p:cNvPr>
          <p:cNvSpPr txBox="1"/>
          <p:nvPr/>
        </p:nvSpPr>
        <p:spPr>
          <a:xfrm>
            <a:off x="739461" y="2756286"/>
            <a:ext cx="8019782" cy="2246769"/>
          </a:xfrm>
          <a:prstGeom prst="rect">
            <a:avLst/>
          </a:prstGeom>
          <a:noFill/>
        </p:spPr>
        <p:txBody>
          <a:bodyPr wrap="square" rtlCol="0">
            <a:spAutoFit/>
          </a:bodyPr>
          <a:lstStyle/>
          <a:p>
            <a:pPr algn="ctr"/>
            <a:r>
              <a:rPr lang="en-US" sz="5400" spc="100" dirty="0">
                <a:latin typeface="Gill Sans Nova" panose="020B0602020104020203" pitchFamily="34" charset="0"/>
              </a:rPr>
              <a:t>College of Engineering</a:t>
            </a:r>
          </a:p>
          <a:p>
            <a:pPr algn="ctr"/>
            <a:endParaRPr lang="en-US" dirty="0"/>
          </a:p>
        </p:txBody>
      </p:sp>
      <p:sp>
        <p:nvSpPr>
          <p:cNvPr id="14" name="Rectangle 13">
            <a:extLst>
              <a:ext uri="{FF2B5EF4-FFF2-40B4-BE49-F238E27FC236}">
                <a16:creationId xmlns:a16="http://schemas.microsoft.com/office/drawing/2014/main" id="{1D135830-93E5-D196-CF94-007560C07EE4}"/>
              </a:ext>
            </a:extLst>
          </p:cNvPr>
          <p:cNvSpPr/>
          <p:nvPr/>
        </p:nvSpPr>
        <p:spPr>
          <a:xfrm>
            <a:off x="9564997" y="914400"/>
            <a:ext cx="25868003" cy="3505200"/>
          </a:xfrm>
          <a:prstGeom prst="rect">
            <a:avLst/>
          </a:prstGeom>
          <a:solidFill>
            <a:schemeClr val="tx2"/>
          </a:solidFill>
          <a:ln w="1905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33769" y="1222587"/>
            <a:ext cx="31279657" cy="1606176"/>
          </a:xfrm>
        </p:spPr>
        <p:txBody>
          <a:bodyPr>
            <a:noAutofit/>
          </a:bodyPr>
          <a:lstStyle/>
          <a:p>
            <a:pPr>
              <a:buNone/>
            </a:pPr>
            <a:r>
              <a:rPr lang="en-US" sz="6600" dirty="0">
                <a:solidFill>
                  <a:schemeClr val="bg1"/>
                </a:solidFill>
                <a:effectLst/>
                <a:latin typeface="Gill Sans Nova" panose="020F0502020204030204" pitchFamily="34" charset="0"/>
              </a:rPr>
              <a:t>Prolonged Heat Exposure in Florida’s Construction Workforce:</a:t>
            </a:r>
            <a:br>
              <a:rPr lang="en-US" sz="6600" dirty="0">
                <a:solidFill>
                  <a:schemeClr val="bg1"/>
                </a:solidFill>
                <a:effectLst/>
                <a:latin typeface="Gill Sans Nova" panose="020F0502020204030204" pitchFamily="34" charset="0"/>
              </a:rPr>
            </a:br>
            <a:r>
              <a:rPr lang="en-US" sz="6600" dirty="0">
                <a:solidFill>
                  <a:schemeClr val="bg1"/>
                </a:solidFill>
                <a:effectLst/>
                <a:latin typeface="Gill Sans Nova" panose="020F0502020204030204" pitchFamily="34" charset="0"/>
              </a:rPr>
              <a:t>Mental Fatigue, Emotional Strain, and Personal Impact</a:t>
            </a:r>
          </a:p>
        </p:txBody>
      </p:sp>
      <p:sp>
        <p:nvSpPr>
          <p:cNvPr id="15" name="TextBox 14">
            <a:extLst>
              <a:ext uri="{FF2B5EF4-FFF2-40B4-BE49-F238E27FC236}">
                <a16:creationId xmlns:a16="http://schemas.microsoft.com/office/drawing/2014/main" id="{9868D257-D79F-7628-435A-20A7B04C6664}"/>
              </a:ext>
            </a:extLst>
          </p:cNvPr>
          <p:cNvSpPr txBox="1"/>
          <p:nvPr/>
        </p:nvSpPr>
        <p:spPr>
          <a:xfrm>
            <a:off x="6261135" y="3737995"/>
            <a:ext cx="32424924" cy="1077218"/>
          </a:xfrm>
          <a:prstGeom prst="rect">
            <a:avLst/>
          </a:prstGeom>
          <a:noFill/>
        </p:spPr>
        <p:txBody>
          <a:bodyPr wrap="square" rtlCol="0">
            <a:spAutoFit/>
          </a:bodyPr>
          <a:lstStyle/>
          <a:p>
            <a:pPr algn="ctr"/>
            <a:r>
              <a:rPr lang="en-US" sz="3200" spc="100" dirty="0">
                <a:solidFill>
                  <a:schemeClr val="bg1"/>
                </a:solidFill>
                <a:latin typeface="Gill Sans Nova Light" panose="020B0302020104020203" pitchFamily="34" charset="0"/>
              </a:rPr>
              <a:t>Master of Science in Engineering – Construction Management  | Faculty Advisor: Dr. </a:t>
            </a:r>
            <a:r>
              <a:rPr lang="en-US" sz="3200" spc="100" dirty="0" err="1">
                <a:solidFill>
                  <a:schemeClr val="bg1"/>
                </a:solidFill>
                <a:latin typeface="Gill Sans Nova Light" panose="020B0302020104020203" pitchFamily="34" charset="0"/>
              </a:rPr>
              <a:t>Elshall</a:t>
            </a:r>
            <a:r>
              <a:rPr lang="en-US" sz="3200" spc="100" dirty="0">
                <a:solidFill>
                  <a:schemeClr val="bg1"/>
                </a:solidFill>
                <a:latin typeface="Gill Sans Nova Light" panose="020B0302020104020203" pitchFamily="34" charset="0"/>
              </a:rPr>
              <a:t>  |  Industry Partner: London Bay Homes</a:t>
            </a:r>
          </a:p>
          <a:p>
            <a:pPr algn="ctr"/>
            <a:endParaRPr lang="en-US" sz="3200" spc="100" dirty="0">
              <a:solidFill>
                <a:schemeClr val="bg1"/>
              </a:solidFill>
              <a:latin typeface="Avenir Next LT Pro" panose="020B0504020202020204" pitchFamily="34" charset="0"/>
            </a:endParaRPr>
          </a:p>
        </p:txBody>
      </p:sp>
      <p:sp>
        <p:nvSpPr>
          <p:cNvPr id="16" name="TextBox 15">
            <a:extLst>
              <a:ext uri="{FF2B5EF4-FFF2-40B4-BE49-F238E27FC236}">
                <a16:creationId xmlns:a16="http://schemas.microsoft.com/office/drawing/2014/main" id="{583F13AF-E99D-1C6D-CC8A-3D64A0D08657}"/>
              </a:ext>
            </a:extLst>
          </p:cNvPr>
          <p:cNvSpPr txBox="1"/>
          <p:nvPr/>
        </p:nvSpPr>
        <p:spPr>
          <a:xfrm>
            <a:off x="11963400" y="2996938"/>
            <a:ext cx="19964400" cy="1538883"/>
          </a:xfrm>
          <a:prstGeom prst="rect">
            <a:avLst/>
          </a:prstGeom>
          <a:noFill/>
        </p:spPr>
        <p:txBody>
          <a:bodyPr wrap="square" rtlCol="0">
            <a:spAutoFit/>
          </a:bodyPr>
          <a:lstStyle/>
          <a:p>
            <a:pPr algn="ctr"/>
            <a:r>
              <a:rPr lang="en-US" sz="4000" dirty="0">
                <a:solidFill>
                  <a:schemeClr val="bg1"/>
                </a:solidFill>
                <a:latin typeface="Gill Sans Nova" panose="020B0602020104020203" pitchFamily="34" charset="0"/>
              </a:rPr>
              <a:t>Candace S. Jungers  </a:t>
            </a:r>
          </a:p>
          <a:p>
            <a:pPr algn="ctr"/>
            <a:endParaRPr lang="en-US" sz="5400" dirty="0"/>
          </a:p>
        </p:txBody>
      </p:sp>
      <p:sp>
        <p:nvSpPr>
          <p:cNvPr id="17" name="Rectangle 16">
            <a:extLst>
              <a:ext uri="{FF2B5EF4-FFF2-40B4-BE49-F238E27FC236}">
                <a16:creationId xmlns:a16="http://schemas.microsoft.com/office/drawing/2014/main" id="{D1CC1169-58A7-58B1-47D6-E620B3E1A0AF}"/>
              </a:ext>
            </a:extLst>
          </p:cNvPr>
          <p:cNvSpPr/>
          <p:nvPr/>
        </p:nvSpPr>
        <p:spPr>
          <a:xfrm>
            <a:off x="36032957" y="612113"/>
            <a:ext cx="7172443" cy="4101402"/>
          </a:xfrm>
          <a:prstGeom prst="rect">
            <a:avLst/>
          </a:prstGeom>
          <a:noFill/>
          <a:ln w="1270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E259BBE-0C76-2244-4008-E739E7887742}"/>
              </a:ext>
            </a:extLst>
          </p:cNvPr>
          <p:cNvSpPr/>
          <p:nvPr/>
        </p:nvSpPr>
        <p:spPr>
          <a:xfrm>
            <a:off x="36301059" y="844900"/>
            <a:ext cx="6664199" cy="3657600"/>
          </a:xfrm>
          <a:prstGeom prst="rect">
            <a:avLst/>
          </a:prstGeom>
          <a:noFill/>
          <a:ln w="1270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utoShape 7" descr="London Bay Homes - Milesbrand">
            <a:extLst>
              <a:ext uri="{FF2B5EF4-FFF2-40B4-BE49-F238E27FC236}">
                <a16:creationId xmlns:a16="http://schemas.microsoft.com/office/drawing/2014/main" id="{B2CBB0EF-A086-8DAE-26BD-36EB8B2EA5BA}"/>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5035F851-CB1D-053D-09A9-C4419525DCF1}"/>
              </a:ext>
            </a:extLst>
          </p:cNvPr>
          <p:cNvPicPr>
            <a:picLocks noChangeAspect="1"/>
          </p:cNvPicPr>
          <p:nvPr/>
        </p:nvPicPr>
        <p:blipFill>
          <a:blip r:embed="rId4">
            <a:extLst>
              <a:ext uri="{28A0092B-C50C-407E-A947-70E740481C1C}">
                <a14:useLocalDpi xmlns:a14="http://schemas.microsoft.com/office/drawing/2010/main" val="0"/>
              </a:ext>
            </a:extLst>
          </a:blip>
          <a:srcRect l="22604" t="-4229" r="23428" b="45378"/>
          <a:stretch/>
        </p:blipFill>
        <p:spPr bwMode="auto">
          <a:xfrm>
            <a:off x="39884678" y="1872916"/>
            <a:ext cx="2788893" cy="1791156"/>
          </a:xfrm>
          <a:prstGeom prst="rect">
            <a:avLst/>
          </a:prstGeom>
          <a:noFill/>
        </p:spPr>
      </p:pic>
      <p:sp>
        <p:nvSpPr>
          <p:cNvPr id="24" name="TextBox 23">
            <a:extLst>
              <a:ext uri="{FF2B5EF4-FFF2-40B4-BE49-F238E27FC236}">
                <a16:creationId xmlns:a16="http://schemas.microsoft.com/office/drawing/2014/main" id="{7C9C82F2-3DD9-B946-8D5C-D54AF5AE40BC}"/>
              </a:ext>
            </a:extLst>
          </p:cNvPr>
          <p:cNvSpPr txBox="1"/>
          <p:nvPr/>
        </p:nvSpPr>
        <p:spPr>
          <a:xfrm>
            <a:off x="36355857" y="3818455"/>
            <a:ext cx="6554602" cy="584775"/>
          </a:xfrm>
          <a:prstGeom prst="rect">
            <a:avLst/>
          </a:prstGeom>
          <a:noFill/>
        </p:spPr>
        <p:txBody>
          <a:bodyPr wrap="square" rtlCol="0">
            <a:spAutoFit/>
          </a:bodyPr>
          <a:lstStyle/>
          <a:p>
            <a:pPr algn="ctr"/>
            <a:r>
              <a:rPr lang="en-US" sz="3200" dirty="0">
                <a:latin typeface="Cavolini" panose="020B0502040204020203" pitchFamily="66" charset="0"/>
                <a:cs typeface="Cavolini" panose="020B0502040204020203" pitchFamily="66" charset="0"/>
              </a:rPr>
              <a:t>Scan For Full Report Details</a:t>
            </a:r>
          </a:p>
        </p:txBody>
      </p:sp>
      <p:pic>
        <p:nvPicPr>
          <p:cNvPr id="26" name="Picture 25" descr="A qr code on a white background&#10;&#10;AI-generated content may be incorrect.">
            <a:extLst>
              <a:ext uri="{FF2B5EF4-FFF2-40B4-BE49-F238E27FC236}">
                <a16:creationId xmlns:a16="http://schemas.microsoft.com/office/drawing/2014/main" id="{7C081EE8-7B4D-FF57-47BA-20E80EA4D3FC}"/>
              </a:ext>
            </a:extLst>
          </p:cNvPr>
          <p:cNvPicPr>
            <a:picLocks noChangeAspect="1"/>
          </p:cNvPicPr>
          <p:nvPr/>
        </p:nvPicPr>
        <p:blipFill>
          <a:blip r:embed="rId5">
            <a:extLst>
              <a:ext uri="{28A0092B-C50C-407E-A947-70E740481C1C}">
                <a14:useLocalDpi xmlns:a14="http://schemas.microsoft.com/office/drawing/2010/main" val="0"/>
              </a:ext>
            </a:extLst>
          </a:blip>
          <a:srcRect t="5845"/>
          <a:stretch/>
        </p:blipFill>
        <p:spPr>
          <a:xfrm>
            <a:off x="36367614" y="990600"/>
            <a:ext cx="3124199" cy="2941577"/>
          </a:xfrm>
          <a:prstGeom prst="rect">
            <a:avLst/>
          </a:prstGeom>
        </p:spPr>
      </p:pic>
      <p:pic>
        <p:nvPicPr>
          <p:cNvPr id="1033" name="Picture 9" descr="Florida Gulf Coast • D1Baseball">
            <a:extLst>
              <a:ext uri="{FF2B5EF4-FFF2-40B4-BE49-F238E27FC236}">
                <a16:creationId xmlns:a16="http://schemas.microsoft.com/office/drawing/2014/main" id="{0CB775EE-13B3-96C3-F519-9812E8032E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705" t="20241" r="11848" b="25338"/>
          <a:stretch/>
        </p:blipFill>
        <p:spPr bwMode="auto">
          <a:xfrm>
            <a:off x="39366116" y="225210"/>
            <a:ext cx="2763223" cy="204757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46E14CEE-FEDC-D8D0-FAFB-229898516DF0}"/>
              </a:ext>
            </a:extLst>
          </p:cNvPr>
          <p:cNvSpPr txBox="1"/>
          <p:nvPr/>
        </p:nvSpPr>
        <p:spPr>
          <a:xfrm>
            <a:off x="5933401" y="6461636"/>
            <a:ext cx="5828279" cy="11957119"/>
          </a:xfrm>
          <a:prstGeom prst="rect">
            <a:avLst/>
          </a:prstGeom>
          <a:noFill/>
        </p:spPr>
        <p:txBody>
          <a:bodyPr wrap="square" rtlCol="0">
            <a:spAutoFit/>
          </a:bodyPr>
          <a:lstStyle/>
          <a:p>
            <a:pPr>
              <a:spcAft>
                <a:spcPts val="600"/>
              </a:spcAft>
              <a:buNone/>
            </a:pPr>
            <a:r>
              <a:rPr lang="en-US" sz="3200" b="1" dirty="0">
                <a:latin typeface="Gill Sans Nova" panose="020B0602020104020203" pitchFamily="34" charset="0"/>
              </a:rPr>
              <a:t>Florida is projected to experience over 60 additional days above 90°F by mid-century—one of the highest increases in the country. </a:t>
            </a:r>
            <a:r>
              <a:rPr lang="en-US" sz="3200" dirty="0">
                <a:latin typeface="Gill Sans Nova" panose="020B0602020104020203" pitchFamily="34" charset="0"/>
              </a:rPr>
              <a:t>These rising temperatures create not only physical risks for construction workers, but also mounting psychological and emotional strain.</a:t>
            </a:r>
          </a:p>
          <a:p>
            <a:pPr>
              <a:spcAft>
                <a:spcPts val="1200"/>
              </a:spcAft>
              <a:buNone/>
            </a:pPr>
            <a:r>
              <a:rPr lang="en-US" sz="3200" b="1" spc="100" dirty="0">
                <a:latin typeface="Gill Sans Nova" panose="020B0602020104020203" pitchFamily="34" charset="0"/>
              </a:rPr>
              <a:t>Working in the Florida heat doesn’t stop at the jobsite.</a:t>
            </a:r>
            <a:endParaRPr lang="en-US" sz="3200" spc="100" dirty="0">
              <a:latin typeface="Gill Sans Nova" panose="020B0602020104020203" pitchFamily="34" charset="0"/>
            </a:endParaRPr>
          </a:p>
          <a:p>
            <a:pPr>
              <a:spcAft>
                <a:spcPts val="1200"/>
              </a:spcAft>
              <a:buNone/>
            </a:pPr>
            <a:r>
              <a:rPr lang="en-US" sz="3200" spc="100" dirty="0">
                <a:latin typeface="Gill Sans Nova" panose="020B0602020104020203" pitchFamily="34" charset="0"/>
              </a:rPr>
              <a:t>This study explores how extreme heat impacts construction workers—not just physically, but mentally and emotionally. </a:t>
            </a:r>
          </a:p>
          <a:p>
            <a:pPr>
              <a:spcAft>
                <a:spcPts val="600"/>
              </a:spcAft>
              <a:buNone/>
            </a:pPr>
            <a:endParaRPr lang="en-US" sz="13800" spc="100" dirty="0">
              <a:solidFill>
                <a:srgbClr val="0E101A"/>
              </a:solidFill>
              <a:effectLst/>
              <a:latin typeface="Gill Sans Nova" panose="020B0602020104020203" pitchFamily="34" charset="0"/>
            </a:endParaRPr>
          </a:p>
        </p:txBody>
      </p:sp>
      <p:sp>
        <p:nvSpPr>
          <p:cNvPr id="28" name="Rectangle 27">
            <a:extLst>
              <a:ext uri="{FF2B5EF4-FFF2-40B4-BE49-F238E27FC236}">
                <a16:creationId xmlns:a16="http://schemas.microsoft.com/office/drawing/2014/main" id="{833380D4-10EF-B874-5CBC-F98598CC8FF0}"/>
              </a:ext>
            </a:extLst>
          </p:cNvPr>
          <p:cNvSpPr/>
          <p:nvPr/>
        </p:nvSpPr>
        <p:spPr>
          <a:xfrm>
            <a:off x="560229" y="5257800"/>
            <a:ext cx="11022171" cy="843823"/>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spc="150" dirty="0">
                <a:solidFill>
                  <a:schemeClr val="bg1"/>
                </a:solidFill>
                <a:latin typeface="Gill Sans Nova" panose="020B0602020104020203" pitchFamily="34" charset="0"/>
              </a:rPr>
              <a:t>Abstract</a:t>
            </a:r>
          </a:p>
        </p:txBody>
      </p:sp>
      <p:sp>
        <p:nvSpPr>
          <p:cNvPr id="29" name="Rectangle 28">
            <a:extLst>
              <a:ext uri="{FF2B5EF4-FFF2-40B4-BE49-F238E27FC236}">
                <a16:creationId xmlns:a16="http://schemas.microsoft.com/office/drawing/2014/main" id="{1DE6F359-36D7-D5F0-5E2B-54AFC7585C3C}"/>
              </a:ext>
            </a:extLst>
          </p:cNvPr>
          <p:cNvSpPr/>
          <p:nvPr/>
        </p:nvSpPr>
        <p:spPr>
          <a:xfrm>
            <a:off x="381000" y="5105400"/>
            <a:ext cx="11353800" cy="1152700"/>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1495BFC-43F3-CAB9-7A19-F54C55EA26EB}"/>
              </a:ext>
            </a:extLst>
          </p:cNvPr>
          <p:cNvSpPr txBox="1"/>
          <p:nvPr/>
        </p:nvSpPr>
        <p:spPr>
          <a:xfrm>
            <a:off x="498256" y="16067648"/>
            <a:ext cx="11436214" cy="5170646"/>
          </a:xfrm>
          <a:prstGeom prst="rect">
            <a:avLst/>
          </a:prstGeom>
          <a:noFill/>
        </p:spPr>
        <p:txBody>
          <a:bodyPr wrap="square" rtlCol="0">
            <a:spAutoFit/>
          </a:bodyPr>
          <a:lstStyle/>
          <a:p>
            <a:pPr>
              <a:spcAft>
                <a:spcPts val="1200"/>
              </a:spcAft>
            </a:pPr>
            <a:r>
              <a:rPr lang="en-US" sz="3200" spc="100" dirty="0">
                <a:latin typeface="Gill Sans Nova" panose="020B0602020104020203" pitchFamily="34" charset="0"/>
              </a:rPr>
              <a:t>Over 12 weeks, participants described what it really feels like to push through long days in high heat: being wiped out, short-fused, and distant when they get home. </a:t>
            </a:r>
          </a:p>
          <a:p>
            <a:pPr>
              <a:spcAft>
                <a:spcPts val="1200"/>
              </a:spcAft>
            </a:pPr>
            <a:r>
              <a:rPr lang="en-US" sz="3200" spc="100" dirty="0">
                <a:latin typeface="Gill Sans Nova" panose="020B0602020104020203" pitchFamily="34" charset="0"/>
              </a:rPr>
              <a:t>Even with basic coping strategies like cold showers or isolation, the exhaustion lingers. Workers say it affects their focus, their relationships, and how they show up—for work, and for their families.</a:t>
            </a:r>
          </a:p>
          <a:p>
            <a:endParaRPr lang="en-US" dirty="0"/>
          </a:p>
        </p:txBody>
      </p:sp>
      <p:sp>
        <p:nvSpPr>
          <p:cNvPr id="34" name="Rectangle 33">
            <a:extLst>
              <a:ext uri="{FF2B5EF4-FFF2-40B4-BE49-F238E27FC236}">
                <a16:creationId xmlns:a16="http://schemas.microsoft.com/office/drawing/2014/main" id="{E4E5A5E4-5085-F38D-F6F4-3AAD9ADDD735}"/>
              </a:ext>
            </a:extLst>
          </p:cNvPr>
          <p:cNvSpPr/>
          <p:nvPr/>
        </p:nvSpPr>
        <p:spPr>
          <a:xfrm>
            <a:off x="381000" y="19802300"/>
            <a:ext cx="11436214" cy="1152700"/>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08025A5-3B2C-96C5-ADF6-F55FBD89EF57}"/>
              </a:ext>
            </a:extLst>
          </p:cNvPr>
          <p:cNvSpPr/>
          <p:nvPr/>
        </p:nvSpPr>
        <p:spPr>
          <a:xfrm>
            <a:off x="564288" y="19958777"/>
            <a:ext cx="11094312" cy="843823"/>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spc="150" dirty="0">
                <a:solidFill>
                  <a:schemeClr val="bg1"/>
                </a:solidFill>
                <a:latin typeface="Gill Sans Nova" panose="020B0602020104020203" pitchFamily="34" charset="0"/>
              </a:rPr>
              <a:t>Objectives</a:t>
            </a:r>
            <a:endParaRPr lang="en-US" sz="6000" dirty="0"/>
          </a:p>
        </p:txBody>
      </p:sp>
      <p:sp>
        <p:nvSpPr>
          <p:cNvPr id="36" name="TextBox 35">
            <a:extLst>
              <a:ext uri="{FF2B5EF4-FFF2-40B4-BE49-F238E27FC236}">
                <a16:creationId xmlns:a16="http://schemas.microsoft.com/office/drawing/2014/main" id="{806C628D-4DFE-31CF-9A76-FDB74A1C22B9}"/>
              </a:ext>
            </a:extLst>
          </p:cNvPr>
          <p:cNvSpPr txBox="1"/>
          <p:nvPr/>
        </p:nvSpPr>
        <p:spPr>
          <a:xfrm>
            <a:off x="3859785" y="21987808"/>
            <a:ext cx="7957429" cy="1938992"/>
          </a:xfrm>
          <a:prstGeom prst="rect">
            <a:avLst/>
          </a:prstGeom>
          <a:noFill/>
        </p:spPr>
        <p:txBody>
          <a:bodyPr wrap="square" rtlCol="0">
            <a:spAutoFit/>
          </a:bodyPr>
          <a:lstStyle/>
          <a:p>
            <a:r>
              <a:rPr lang="en-US" sz="4000" dirty="0">
                <a:latin typeface="Gill Sans Nova" panose="020B0602020104020203" pitchFamily="34" charset="0"/>
              </a:rPr>
              <a:t>Assess fatigue, irritability, and emotional response under thermal stress</a:t>
            </a:r>
          </a:p>
        </p:txBody>
      </p:sp>
      <p:pic>
        <p:nvPicPr>
          <p:cNvPr id="38" name="Picture 37">
            <a:extLst>
              <a:ext uri="{FF2B5EF4-FFF2-40B4-BE49-F238E27FC236}">
                <a16:creationId xmlns:a16="http://schemas.microsoft.com/office/drawing/2014/main" id="{E760DEC0-3346-0DCA-3DAA-EE7C6D484A76}"/>
              </a:ext>
            </a:extLst>
          </p:cNvPr>
          <p:cNvPicPr>
            <a:picLocks noChangeAspect="1"/>
          </p:cNvPicPr>
          <p:nvPr/>
        </p:nvPicPr>
        <p:blipFill>
          <a:blip r:embed="rId7"/>
          <a:srcRect l="6279" t="17367" r="6567" b="11783"/>
          <a:stretch/>
        </p:blipFill>
        <p:spPr>
          <a:xfrm>
            <a:off x="704583" y="21219265"/>
            <a:ext cx="2419617" cy="2555135"/>
          </a:xfrm>
          <a:prstGeom prst="rect">
            <a:avLst/>
          </a:prstGeom>
        </p:spPr>
      </p:pic>
      <p:pic>
        <p:nvPicPr>
          <p:cNvPr id="40" name="Picture 39">
            <a:extLst>
              <a:ext uri="{FF2B5EF4-FFF2-40B4-BE49-F238E27FC236}">
                <a16:creationId xmlns:a16="http://schemas.microsoft.com/office/drawing/2014/main" id="{822C5E0B-418C-E85B-4CAF-6BA0CDFA53C6}"/>
              </a:ext>
            </a:extLst>
          </p:cNvPr>
          <p:cNvPicPr>
            <a:picLocks noChangeAspect="1"/>
          </p:cNvPicPr>
          <p:nvPr/>
        </p:nvPicPr>
        <p:blipFill>
          <a:blip r:embed="rId8"/>
          <a:srcRect b="17987"/>
          <a:stretch/>
        </p:blipFill>
        <p:spPr>
          <a:xfrm>
            <a:off x="670716" y="24248194"/>
            <a:ext cx="2419617" cy="2498006"/>
          </a:xfrm>
          <a:prstGeom prst="rect">
            <a:avLst/>
          </a:prstGeom>
        </p:spPr>
      </p:pic>
      <p:pic>
        <p:nvPicPr>
          <p:cNvPr id="44" name="Picture 43">
            <a:extLst>
              <a:ext uri="{FF2B5EF4-FFF2-40B4-BE49-F238E27FC236}">
                <a16:creationId xmlns:a16="http://schemas.microsoft.com/office/drawing/2014/main" id="{9FD7A068-F0E3-0EE2-6EDD-FA9A06109B8C}"/>
              </a:ext>
            </a:extLst>
          </p:cNvPr>
          <p:cNvPicPr>
            <a:picLocks noChangeAspect="1"/>
          </p:cNvPicPr>
          <p:nvPr/>
        </p:nvPicPr>
        <p:blipFill>
          <a:blip r:embed="rId9"/>
          <a:srcRect t="-4093" b="12026"/>
          <a:stretch/>
        </p:blipFill>
        <p:spPr>
          <a:xfrm>
            <a:off x="704583" y="27127200"/>
            <a:ext cx="2385750" cy="2635762"/>
          </a:xfrm>
          <a:prstGeom prst="rect">
            <a:avLst/>
          </a:prstGeom>
        </p:spPr>
      </p:pic>
      <p:pic>
        <p:nvPicPr>
          <p:cNvPr id="46" name="Picture 45">
            <a:extLst>
              <a:ext uri="{FF2B5EF4-FFF2-40B4-BE49-F238E27FC236}">
                <a16:creationId xmlns:a16="http://schemas.microsoft.com/office/drawing/2014/main" id="{FD9474F4-504D-C2A3-EE0B-06461340EB90}"/>
              </a:ext>
            </a:extLst>
          </p:cNvPr>
          <p:cNvPicPr>
            <a:picLocks noChangeAspect="1"/>
          </p:cNvPicPr>
          <p:nvPr/>
        </p:nvPicPr>
        <p:blipFill>
          <a:blip r:embed="rId10"/>
          <a:srcRect b="16905"/>
          <a:stretch/>
        </p:blipFill>
        <p:spPr>
          <a:xfrm>
            <a:off x="739461" y="30137558"/>
            <a:ext cx="2384739" cy="2247442"/>
          </a:xfrm>
          <a:prstGeom prst="rect">
            <a:avLst/>
          </a:prstGeom>
        </p:spPr>
      </p:pic>
      <p:sp>
        <p:nvSpPr>
          <p:cNvPr id="47" name="Rectangle 46">
            <a:extLst>
              <a:ext uri="{FF2B5EF4-FFF2-40B4-BE49-F238E27FC236}">
                <a16:creationId xmlns:a16="http://schemas.microsoft.com/office/drawing/2014/main" id="{136A1B95-3982-0B23-DD2E-33F1BC5AC4A1}"/>
              </a:ext>
            </a:extLst>
          </p:cNvPr>
          <p:cNvSpPr/>
          <p:nvPr/>
        </p:nvSpPr>
        <p:spPr>
          <a:xfrm>
            <a:off x="381001" y="20955000"/>
            <a:ext cx="11436214" cy="11582400"/>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C233AADE-16CB-C7B2-57B1-DC41CCC1D8B3}"/>
              </a:ext>
            </a:extLst>
          </p:cNvPr>
          <p:cNvCxnSpPr/>
          <p:nvPr/>
        </p:nvCxnSpPr>
        <p:spPr>
          <a:xfrm>
            <a:off x="609600" y="24003000"/>
            <a:ext cx="10896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07E6B1B-5EFB-A179-9D85-C4CB7B7ACEA7}"/>
              </a:ext>
            </a:extLst>
          </p:cNvPr>
          <p:cNvCxnSpPr/>
          <p:nvPr/>
        </p:nvCxnSpPr>
        <p:spPr>
          <a:xfrm>
            <a:off x="685800" y="29946600"/>
            <a:ext cx="10896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BDB82F6-1F44-A435-386E-C4C272733C58}"/>
              </a:ext>
            </a:extLst>
          </p:cNvPr>
          <p:cNvCxnSpPr/>
          <p:nvPr/>
        </p:nvCxnSpPr>
        <p:spPr>
          <a:xfrm>
            <a:off x="560229" y="26974800"/>
            <a:ext cx="10896600"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5669875F-7672-0125-DAFE-F5545B154F4B}"/>
              </a:ext>
            </a:extLst>
          </p:cNvPr>
          <p:cNvSpPr txBox="1"/>
          <p:nvPr/>
        </p:nvSpPr>
        <p:spPr>
          <a:xfrm>
            <a:off x="3470564" y="21031200"/>
            <a:ext cx="8077200" cy="1015663"/>
          </a:xfrm>
          <a:prstGeom prst="rect">
            <a:avLst/>
          </a:prstGeom>
          <a:noFill/>
        </p:spPr>
        <p:txBody>
          <a:bodyPr wrap="square" rtlCol="0">
            <a:spAutoFit/>
          </a:bodyPr>
          <a:lstStyle/>
          <a:p>
            <a:r>
              <a:rPr lang="en-US" sz="6000" dirty="0">
                <a:solidFill>
                  <a:schemeClr val="tx2"/>
                </a:solidFill>
                <a:latin typeface="Gill Sans Nova" panose="020B0602020104020203" pitchFamily="34" charset="0"/>
              </a:rPr>
              <a:t>Mental Resilience</a:t>
            </a:r>
          </a:p>
        </p:txBody>
      </p:sp>
      <p:sp>
        <p:nvSpPr>
          <p:cNvPr id="53" name="TextBox 52">
            <a:extLst>
              <a:ext uri="{FF2B5EF4-FFF2-40B4-BE49-F238E27FC236}">
                <a16:creationId xmlns:a16="http://schemas.microsoft.com/office/drawing/2014/main" id="{220CFB92-5368-BF39-09DD-639D6749E28B}"/>
              </a:ext>
            </a:extLst>
          </p:cNvPr>
          <p:cNvSpPr txBox="1"/>
          <p:nvPr/>
        </p:nvSpPr>
        <p:spPr>
          <a:xfrm>
            <a:off x="3429000" y="24054137"/>
            <a:ext cx="8077200" cy="1015663"/>
          </a:xfrm>
          <a:prstGeom prst="rect">
            <a:avLst/>
          </a:prstGeom>
          <a:noFill/>
        </p:spPr>
        <p:txBody>
          <a:bodyPr wrap="square" rtlCol="0">
            <a:spAutoFit/>
          </a:bodyPr>
          <a:lstStyle/>
          <a:p>
            <a:r>
              <a:rPr lang="en-US" sz="6000" dirty="0">
                <a:solidFill>
                  <a:schemeClr val="tx2"/>
                </a:solidFill>
                <a:latin typeface="Gill Sans Nova" panose="020B0602020104020203" pitchFamily="34" charset="0"/>
              </a:rPr>
              <a:t>Work-Life Strain</a:t>
            </a:r>
          </a:p>
        </p:txBody>
      </p:sp>
      <p:sp>
        <p:nvSpPr>
          <p:cNvPr id="55" name="TextBox 54">
            <a:extLst>
              <a:ext uri="{FF2B5EF4-FFF2-40B4-BE49-F238E27FC236}">
                <a16:creationId xmlns:a16="http://schemas.microsoft.com/office/drawing/2014/main" id="{C84FBBCC-4EE5-6557-57B4-0048D2F88947}"/>
              </a:ext>
            </a:extLst>
          </p:cNvPr>
          <p:cNvSpPr txBox="1"/>
          <p:nvPr/>
        </p:nvSpPr>
        <p:spPr>
          <a:xfrm>
            <a:off x="3470564" y="27102137"/>
            <a:ext cx="8077200" cy="1015663"/>
          </a:xfrm>
          <a:prstGeom prst="rect">
            <a:avLst/>
          </a:prstGeom>
          <a:noFill/>
        </p:spPr>
        <p:txBody>
          <a:bodyPr wrap="square" rtlCol="0">
            <a:spAutoFit/>
          </a:bodyPr>
          <a:lstStyle/>
          <a:p>
            <a:r>
              <a:rPr lang="en-US" sz="6000" dirty="0">
                <a:solidFill>
                  <a:schemeClr val="tx2"/>
                </a:solidFill>
                <a:latin typeface="Gill Sans Nova" panose="020B0602020104020203" pitchFamily="34" charset="0"/>
              </a:rPr>
              <a:t>Coping Strategies</a:t>
            </a:r>
          </a:p>
        </p:txBody>
      </p:sp>
      <p:sp>
        <p:nvSpPr>
          <p:cNvPr id="56" name="TextBox 55">
            <a:extLst>
              <a:ext uri="{FF2B5EF4-FFF2-40B4-BE49-F238E27FC236}">
                <a16:creationId xmlns:a16="http://schemas.microsoft.com/office/drawing/2014/main" id="{E591D2E5-0CA2-2710-27ED-FE18815DB94B}"/>
              </a:ext>
            </a:extLst>
          </p:cNvPr>
          <p:cNvSpPr txBox="1"/>
          <p:nvPr/>
        </p:nvSpPr>
        <p:spPr>
          <a:xfrm>
            <a:off x="3470564" y="30150137"/>
            <a:ext cx="8077200" cy="1015663"/>
          </a:xfrm>
          <a:prstGeom prst="rect">
            <a:avLst/>
          </a:prstGeom>
          <a:noFill/>
        </p:spPr>
        <p:txBody>
          <a:bodyPr wrap="square" rtlCol="0">
            <a:spAutoFit/>
          </a:bodyPr>
          <a:lstStyle/>
          <a:p>
            <a:r>
              <a:rPr lang="en-US" sz="6000" dirty="0">
                <a:solidFill>
                  <a:schemeClr val="tx2"/>
                </a:solidFill>
                <a:latin typeface="Gill Sans Nova" panose="020B0602020104020203" pitchFamily="34" charset="0"/>
              </a:rPr>
              <a:t>Condition Comparison</a:t>
            </a:r>
          </a:p>
        </p:txBody>
      </p:sp>
      <p:sp>
        <p:nvSpPr>
          <p:cNvPr id="57" name="TextBox 56">
            <a:extLst>
              <a:ext uri="{FF2B5EF4-FFF2-40B4-BE49-F238E27FC236}">
                <a16:creationId xmlns:a16="http://schemas.microsoft.com/office/drawing/2014/main" id="{2932A7E8-A8B5-B69C-7E45-ED55259713DA}"/>
              </a:ext>
            </a:extLst>
          </p:cNvPr>
          <p:cNvSpPr txBox="1"/>
          <p:nvPr/>
        </p:nvSpPr>
        <p:spPr>
          <a:xfrm>
            <a:off x="3859786" y="24959608"/>
            <a:ext cx="7985082" cy="1938992"/>
          </a:xfrm>
          <a:prstGeom prst="rect">
            <a:avLst/>
          </a:prstGeom>
          <a:noFill/>
        </p:spPr>
        <p:txBody>
          <a:bodyPr wrap="square" rtlCol="0">
            <a:spAutoFit/>
          </a:bodyPr>
          <a:lstStyle/>
          <a:p>
            <a:r>
              <a:rPr lang="en-US" sz="4000" dirty="0">
                <a:latin typeface="Gill Sans Nova" panose="020B0602020104020203" pitchFamily="34" charset="0"/>
              </a:rPr>
              <a:t>Examine how on-site heat affects home behavior and family relationships</a:t>
            </a:r>
          </a:p>
        </p:txBody>
      </p:sp>
      <p:sp>
        <p:nvSpPr>
          <p:cNvPr id="58" name="TextBox 57">
            <a:extLst>
              <a:ext uri="{FF2B5EF4-FFF2-40B4-BE49-F238E27FC236}">
                <a16:creationId xmlns:a16="http://schemas.microsoft.com/office/drawing/2014/main" id="{DB6F00C4-8FCD-CE6A-34FF-CA028D349D49}"/>
              </a:ext>
            </a:extLst>
          </p:cNvPr>
          <p:cNvSpPr txBox="1"/>
          <p:nvPr/>
        </p:nvSpPr>
        <p:spPr>
          <a:xfrm>
            <a:off x="3874168" y="27931408"/>
            <a:ext cx="7708232" cy="1938992"/>
          </a:xfrm>
          <a:prstGeom prst="rect">
            <a:avLst/>
          </a:prstGeom>
          <a:noFill/>
        </p:spPr>
        <p:txBody>
          <a:bodyPr wrap="square" rtlCol="0">
            <a:spAutoFit/>
          </a:bodyPr>
          <a:lstStyle/>
          <a:p>
            <a:r>
              <a:rPr lang="en-US" sz="4000" dirty="0">
                <a:latin typeface="Gill Sans Nova" panose="020B0602020104020203" pitchFamily="34" charset="0"/>
              </a:rPr>
              <a:t>Track hydration, decompression routines, and passive recovery patterns</a:t>
            </a:r>
          </a:p>
        </p:txBody>
      </p:sp>
      <p:sp>
        <p:nvSpPr>
          <p:cNvPr id="59" name="TextBox 58">
            <a:extLst>
              <a:ext uri="{FF2B5EF4-FFF2-40B4-BE49-F238E27FC236}">
                <a16:creationId xmlns:a16="http://schemas.microsoft.com/office/drawing/2014/main" id="{816FB162-B540-8BFD-D554-1459AF2F0BF3}"/>
              </a:ext>
            </a:extLst>
          </p:cNvPr>
          <p:cNvSpPr txBox="1"/>
          <p:nvPr/>
        </p:nvSpPr>
        <p:spPr>
          <a:xfrm>
            <a:off x="3859785" y="31061561"/>
            <a:ext cx="7943046" cy="1323439"/>
          </a:xfrm>
          <a:prstGeom prst="rect">
            <a:avLst/>
          </a:prstGeom>
          <a:noFill/>
        </p:spPr>
        <p:txBody>
          <a:bodyPr wrap="square" rtlCol="0">
            <a:spAutoFit/>
          </a:bodyPr>
          <a:lstStyle/>
          <a:p>
            <a:r>
              <a:rPr lang="en-US" sz="4000" dirty="0">
                <a:latin typeface="Gill Sans Nova" panose="020B0602020104020203" pitchFamily="34" charset="0"/>
              </a:rPr>
              <a:t>Contrast survey outcomes on high-heat days vs. fair-weather conditions</a:t>
            </a:r>
          </a:p>
        </p:txBody>
      </p:sp>
      <p:sp>
        <p:nvSpPr>
          <p:cNvPr id="60" name="Rectangle 59">
            <a:extLst>
              <a:ext uri="{FF2B5EF4-FFF2-40B4-BE49-F238E27FC236}">
                <a16:creationId xmlns:a16="http://schemas.microsoft.com/office/drawing/2014/main" id="{289CF2FB-86CF-E442-1CCF-3315B8DDE335}"/>
              </a:ext>
            </a:extLst>
          </p:cNvPr>
          <p:cNvSpPr/>
          <p:nvPr/>
        </p:nvSpPr>
        <p:spPr>
          <a:xfrm>
            <a:off x="12115800" y="5259838"/>
            <a:ext cx="19659600" cy="843823"/>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spc="150" dirty="0">
                <a:solidFill>
                  <a:schemeClr val="bg1"/>
                </a:solidFill>
                <a:latin typeface="Gill Sans Nova" panose="020B0602020104020203" pitchFamily="34" charset="0"/>
              </a:rPr>
              <a:t>Method</a:t>
            </a:r>
          </a:p>
        </p:txBody>
      </p:sp>
      <p:sp>
        <p:nvSpPr>
          <p:cNvPr id="61" name="Rectangle 60">
            <a:extLst>
              <a:ext uri="{FF2B5EF4-FFF2-40B4-BE49-F238E27FC236}">
                <a16:creationId xmlns:a16="http://schemas.microsoft.com/office/drawing/2014/main" id="{61C54B3D-6145-5669-061B-78C44E3CC0C2}"/>
              </a:ext>
            </a:extLst>
          </p:cNvPr>
          <p:cNvSpPr/>
          <p:nvPr/>
        </p:nvSpPr>
        <p:spPr>
          <a:xfrm>
            <a:off x="11963400" y="5110053"/>
            <a:ext cx="19964400" cy="1143446"/>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30285D0-349D-B5CF-3622-F13E40277302}"/>
              </a:ext>
            </a:extLst>
          </p:cNvPr>
          <p:cNvSpPr/>
          <p:nvPr/>
        </p:nvSpPr>
        <p:spPr>
          <a:xfrm>
            <a:off x="32286973" y="21337358"/>
            <a:ext cx="11285480" cy="1140525"/>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9" name="Picture 15" descr="A map of the united states&#10;&#10;Description automatically generated">
            <a:extLst>
              <a:ext uri="{FF2B5EF4-FFF2-40B4-BE49-F238E27FC236}">
                <a16:creationId xmlns:a16="http://schemas.microsoft.com/office/drawing/2014/main" id="{6133FB3D-90D2-6CDE-C837-CA9196581BD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961" r="4934"/>
          <a:stretch/>
        </p:blipFill>
        <p:spPr bwMode="auto">
          <a:xfrm>
            <a:off x="152399" y="6536753"/>
            <a:ext cx="5704803" cy="9437625"/>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1023" descr="A pie chart with text&#10;&#10;AI-generated content may be incorrect.">
            <a:extLst>
              <a:ext uri="{FF2B5EF4-FFF2-40B4-BE49-F238E27FC236}">
                <a16:creationId xmlns:a16="http://schemas.microsoft.com/office/drawing/2014/main" id="{32CE15A4-ECA2-47DA-7383-F1ADCB12254F}"/>
              </a:ext>
            </a:extLst>
          </p:cNvPr>
          <p:cNvPicPr>
            <a:picLocks noChangeAspect="1"/>
          </p:cNvPicPr>
          <p:nvPr/>
        </p:nvPicPr>
        <p:blipFill>
          <a:blip r:embed="rId12">
            <a:extLst>
              <a:ext uri="{28A0092B-C50C-407E-A947-70E740481C1C}">
                <a14:useLocalDpi xmlns:a14="http://schemas.microsoft.com/office/drawing/2010/main" val="0"/>
              </a:ext>
            </a:extLst>
          </a:blip>
          <a:srcRect t="27732" b="24426"/>
          <a:stretch/>
        </p:blipFill>
        <p:spPr>
          <a:xfrm>
            <a:off x="12134140" y="13985057"/>
            <a:ext cx="11542239" cy="5522143"/>
          </a:xfrm>
          <a:prstGeom prst="rect">
            <a:avLst/>
          </a:prstGeom>
        </p:spPr>
      </p:pic>
      <p:sp>
        <p:nvSpPr>
          <p:cNvPr id="1025" name="Rectangle 1024">
            <a:extLst>
              <a:ext uri="{FF2B5EF4-FFF2-40B4-BE49-F238E27FC236}">
                <a16:creationId xmlns:a16="http://schemas.microsoft.com/office/drawing/2014/main" id="{3C25B827-8C95-1A8F-26D6-1712D85D861E}"/>
              </a:ext>
            </a:extLst>
          </p:cNvPr>
          <p:cNvSpPr/>
          <p:nvPr/>
        </p:nvSpPr>
        <p:spPr>
          <a:xfrm>
            <a:off x="32284114" y="5258284"/>
            <a:ext cx="11022171" cy="843823"/>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spc="150" dirty="0">
                <a:solidFill>
                  <a:schemeClr val="bg1"/>
                </a:solidFill>
                <a:latin typeface="Gill Sans Nova" panose="020B0602020104020203" pitchFamily="34" charset="0"/>
              </a:rPr>
              <a:t>Results</a:t>
            </a:r>
          </a:p>
        </p:txBody>
      </p:sp>
      <p:sp>
        <p:nvSpPr>
          <p:cNvPr id="1026" name="TextBox 1025">
            <a:extLst>
              <a:ext uri="{FF2B5EF4-FFF2-40B4-BE49-F238E27FC236}">
                <a16:creationId xmlns:a16="http://schemas.microsoft.com/office/drawing/2014/main" id="{A55E550A-452B-8E84-8860-2BF59B42C1A6}"/>
              </a:ext>
            </a:extLst>
          </p:cNvPr>
          <p:cNvSpPr txBox="1"/>
          <p:nvPr/>
        </p:nvSpPr>
        <p:spPr>
          <a:xfrm>
            <a:off x="11997321" y="6488216"/>
            <a:ext cx="19771903" cy="954107"/>
          </a:xfrm>
          <a:prstGeom prst="rect">
            <a:avLst/>
          </a:prstGeom>
          <a:noFill/>
        </p:spPr>
        <p:txBody>
          <a:bodyPr wrap="square" rtlCol="0">
            <a:spAutoFit/>
          </a:bodyPr>
          <a:lstStyle/>
          <a:p>
            <a:pPr algn="ctr"/>
            <a:r>
              <a:rPr lang="en-US" sz="2800" dirty="0">
                <a:latin typeface="Gill Sans Nova" panose="020B0602020104020203" pitchFamily="34" charset="0"/>
              </a:rPr>
              <a:t>To explore how heat affects construction workers beyond the physical, this study used a 12-week, mixed-methods approach that combined both structured metrics and personal reflections.</a:t>
            </a:r>
            <a:endParaRPr lang="en-US" sz="9600" dirty="0">
              <a:latin typeface="Gill Sans Nova" panose="020B0602020104020203" pitchFamily="34" charset="0"/>
            </a:endParaRPr>
          </a:p>
        </p:txBody>
      </p:sp>
      <p:sp>
        <p:nvSpPr>
          <p:cNvPr id="1027" name="Rectangle 1026">
            <a:extLst>
              <a:ext uri="{FF2B5EF4-FFF2-40B4-BE49-F238E27FC236}">
                <a16:creationId xmlns:a16="http://schemas.microsoft.com/office/drawing/2014/main" id="{987EFEDB-E8E2-3D5E-1508-3963ACE1ADC9}"/>
              </a:ext>
            </a:extLst>
          </p:cNvPr>
          <p:cNvSpPr/>
          <p:nvPr/>
        </p:nvSpPr>
        <p:spPr>
          <a:xfrm>
            <a:off x="12134140" y="7620000"/>
            <a:ext cx="19641260" cy="696807"/>
          </a:xfrm>
          <a:prstGeom prst="rect">
            <a:avLst/>
          </a:prstGeom>
          <a:solidFill>
            <a:srgbClr val="009E47"/>
          </a:solid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spc="150" dirty="0">
                <a:solidFill>
                  <a:schemeClr val="bg1"/>
                </a:solidFill>
                <a:latin typeface="Gill Sans Nova" panose="020B0602020104020203" pitchFamily="34" charset="0"/>
              </a:rPr>
              <a:t>Survey Design</a:t>
            </a:r>
            <a:endParaRPr lang="en-US" sz="4400" dirty="0"/>
          </a:p>
        </p:txBody>
      </p:sp>
      <p:sp>
        <p:nvSpPr>
          <p:cNvPr id="1028" name="Rectangle 1027">
            <a:extLst>
              <a:ext uri="{FF2B5EF4-FFF2-40B4-BE49-F238E27FC236}">
                <a16:creationId xmlns:a16="http://schemas.microsoft.com/office/drawing/2014/main" id="{8FB6D997-B26A-05AD-0A86-50DC51BBF360}"/>
              </a:ext>
            </a:extLst>
          </p:cNvPr>
          <p:cNvSpPr/>
          <p:nvPr/>
        </p:nvSpPr>
        <p:spPr>
          <a:xfrm>
            <a:off x="12000262" y="7467600"/>
            <a:ext cx="19927538" cy="1018353"/>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TextBox 1028">
            <a:extLst>
              <a:ext uri="{FF2B5EF4-FFF2-40B4-BE49-F238E27FC236}">
                <a16:creationId xmlns:a16="http://schemas.microsoft.com/office/drawing/2014/main" id="{19F94FC3-E4B3-9C7B-2478-9BCA7F03801C}"/>
              </a:ext>
            </a:extLst>
          </p:cNvPr>
          <p:cNvSpPr txBox="1"/>
          <p:nvPr/>
        </p:nvSpPr>
        <p:spPr>
          <a:xfrm>
            <a:off x="12249106" y="9144000"/>
            <a:ext cx="19678694" cy="2246769"/>
          </a:xfrm>
          <a:prstGeom prst="rect">
            <a:avLst/>
          </a:prstGeom>
          <a:noFill/>
        </p:spPr>
        <p:txBody>
          <a:bodyPr wrap="square" rtlCol="0">
            <a:spAutoFit/>
          </a:bodyPr>
          <a:lstStyle/>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The first two surveys collected reflections on   recent work under extreme heat conditions</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The third survey was administered during fair-weather conditions to serve as a comparative control</a:t>
            </a:r>
          </a:p>
          <a:p>
            <a:pPr>
              <a:spcAft>
                <a:spcPts val="1200"/>
              </a:spcAft>
            </a:pPr>
            <a:endParaRPr lang="en-US" sz="3200" spc="100" dirty="0">
              <a:latin typeface="Gill Sans Nova" panose="020B0602020104020203" pitchFamily="34" charset="0"/>
            </a:endParaRPr>
          </a:p>
          <a:p>
            <a:pPr>
              <a:spcAft>
                <a:spcPts val="1200"/>
              </a:spcAft>
            </a:pPr>
            <a:endParaRPr lang="en-US" sz="3200" spc="100" dirty="0">
              <a:latin typeface="Gill Sans Nova" panose="020B0602020104020203" pitchFamily="34" charset="0"/>
            </a:endParaRPr>
          </a:p>
        </p:txBody>
      </p:sp>
      <p:sp>
        <p:nvSpPr>
          <p:cNvPr id="1030" name="Rectangle 1029">
            <a:extLst>
              <a:ext uri="{FF2B5EF4-FFF2-40B4-BE49-F238E27FC236}">
                <a16:creationId xmlns:a16="http://schemas.microsoft.com/office/drawing/2014/main" id="{D01CCD94-6A4A-AAC8-5356-7FAA7DBF6DE9}"/>
              </a:ext>
            </a:extLst>
          </p:cNvPr>
          <p:cNvSpPr/>
          <p:nvPr/>
        </p:nvSpPr>
        <p:spPr>
          <a:xfrm>
            <a:off x="12160542" y="26822400"/>
            <a:ext cx="19767258" cy="969207"/>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a:extLst>
              <a:ext uri="{FF2B5EF4-FFF2-40B4-BE49-F238E27FC236}">
                <a16:creationId xmlns:a16="http://schemas.microsoft.com/office/drawing/2014/main" id="{92B0CE89-A1AD-9D77-D615-C7CCA39E2FB1}"/>
              </a:ext>
            </a:extLst>
          </p:cNvPr>
          <p:cNvSpPr/>
          <p:nvPr/>
        </p:nvSpPr>
        <p:spPr>
          <a:xfrm>
            <a:off x="12249106" y="19659600"/>
            <a:ext cx="11279654" cy="634663"/>
          </a:xfrm>
          <a:prstGeom prst="rect">
            <a:avLst/>
          </a:prstGeom>
          <a:solidFill>
            <a:srgbClr val="009E47"/>
          </a:solid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latin typeface="Gill Sans Nova" panose="020B0602020104020203" pitchFamily="34" charset="0"/>
              </a:rPr>
              <a:t>Participants and Recruitment</a:t>
            </a:r>
            <a:endParaRPr lang="en-US" sz="23900" dirty="0">
              <a:latin typeface="Gill Sans Nova" panose="020B0602020104020203" pitchFamily="34" charset="0"/>
            </a:endParaRPr>
          </a:p>
        </p:txBody>
      </p:sp>
      <p:sp>
        <p:nvSpPr>
          <p:cNvPr id="1034" name="TextBox 1033">
            <a:extLst>
              <a:ext uri="{FF2B5EF4-FFF2-40B4-BE49-F238E27FC236}">
                <a16:creationId xmlns:a16="http://schemas.microsoft.com/office/drawing/2014/main" id="{5F57D24F-F3CC-8BE3-13D2-8FC4240B1C9A}"/>
              </a:ext>
            </a:extLst>
          </p:cNvPr>
          <p:cNvSpPr txBox="1"/>
          <p:nvPr/>
        </p:nvSpPr>
        <p:spPr>
          <a:xfrm>
            <a:off x="12115800" y="20609540"/>
            <a:ext cx="11717244" cy="7355860"/>
          </a:xfrm>
          <a:prstGeom prst="rect">
            <a:avLst/>
          </a:prstGeom>
          <a:noFill/>
        </p:spPr>
        <p:txBody>
          <a:bodyPr wrap="square" rtlCol="0">
            <a:spAutoFit/>
          </a:bodyPr>
          <a:lstStyle/>
          <a:p>
            <a:pPr>
              <a:spcAft>
                <a:spcPts val="1200"/>
              </a:spcAft>
              <a:buNone/>
            </a:pPr>
            <a:r>
              <a:rPr lang="en-US" sz="2800" spc="100" dirty="0">
                <a:latin typeface="Gill Sans Nova" panose="020B0602020104020203" pitchFamily="34" charset="0"/>
              </a:rPr>
              <a:t>Nine mid-level construction workers were recruited from active job sites in Southwest Florida managed by London Bay Homes.</a:t>
            </a:r>
            <a:br>
              <a:rPr lang="en-US" sz="2800" spc="100" dirty="0">
                <a:latin typeface="Gill Sans Nova" panose="020B0602020104020203" pitchFamily="34" charset="0"/>
              </a:rPr>
            </a:br>
            <a:r>
              <a:rPr lang="en-US" sz="2800" spc="100" dirty="0">
                <a:latin typeface="Gill Sans Nova" panose="020B0602020104020203" pitchFamily="34" charset="0"/>
              </a:rPr>
              <a:t>The group included:</a:t>
            </a:r>
          </a:p>
          <a:p>
            <a:pPr marL="457200" indent="-457200">
              <a:spcAft>
                <a:spcPts val="1200"/>
              </a:spcAft>
              <a:buFont typeface="Wingdings" panose="05000000000000000000" pitchFamily="2" charset="2"/>
              <a:buChar char="v"/>
            </a:pPr>
            <a:r>
              <a:rPr lang="en-US" sz="2800" spc="100" dirty="0">
                <a:latin typeface="Gill Sans Nova" panose="020B0602020104020203" pitchFamily="34" charset="0"/>
              </a:rPr>
              <a:t>Project managers and superintendents, who worked outdoors or in semi-conditioned environments</a:t>
            </a:r>
          </a:p>
          <a:p>
            <a:pPr marL="457200" indent="-457200">
              <a:spcAft>
                <a:spcPts val="1200"/>
              </a:spcAft>
              <a:buFont typeface="Wingdings" panose="05000000000000000000" pitchFamily="2" charset="2"/>
              <a:buChar char="v"/>
            </a:pPr>
            <a:r>
              <a:rPr lang="en-US" sz="2800" spc="100" dirty="0">
                <a:latin typeface="Gill Sans Nova" panose="020B0602020104020203" pitchFamily="34" charset="0"/>
              </a:rPr>
              <a:t>Electricians, typically working in confined, poorly ventilated spaces</a:t>
            </a:r>
          </a:p>
          <a:p>
            <a:pPr marL="457200" indent="-457200">
              <a:spcAft>
                <a:spcPts val="1200"/>
              </a:spcAft>
              <a:buFont typeface="Wingdings" panose="05000000000000000000" pitchFamily="2" charset="2"/>
              <a:buChar char="v"/>
            </a:pPr>
            <a:r>
              <a:rPr lang="en-US" sz="2800" spc="100" dirty="0">
                <a:latin typeface="Gill Sans Nova" panose="020B0602020104020203" pitchFamily="34" charset="0"/>
              </a:rPr>
              <a:t>Stucco and framing workers, exposed to direct sunlight with no climate control</a:t>
            </a:r>
          </a:p>
          <a:p>
            <a:pPr>
              <a:spcAft>
                <a:spcPts val="1200"/>
              </a:spcAft>
            </a:pPr>
            <a:r>
              <a:rPr lang="en-US" sz="2800" spc="100" dirty="0">
                <a:latin typeface="Gill Sans Nova" panose="020B0602020104020203" pitchFamily="34" charset="0"/>
              </a:rPr>
              <a:t>Recruitment occurred during the first four weeks of the study, and participants were invited based on their consistent exposure to high heat. All surveys were anonymous and conducted digitally, with verbal consent obtained before participation.</a:t>
            </a:r>
          </a:p>
          <a:p>
            <a:endParaRPr lang="en-US" dirty="0"/>
          </a:p>
        </p:txBody>
      </p:sp>
      <p:sp>
        <p:nvSpPr>
          <p:cNvPr id="1036" name="Rectangle 1035">
            <a:extLst>
              <a:ext uri="{FF2B5EF4-FFF2-40B4-BE49-F238E27FC236}">
                <a16:creationId xmlns:a16="http://schemas.microsoft.com/office/drawing/2014/main" id="{EA1D1F4B-E7E9-F91D-48A4-B72A06564DBA}"/>
              </a:ext>
            </a:extLst>
          </p:cNvPr>
          <p:cNvSpPr/>
          <p:nvPr/>
        </p:nvSpPr>
        <p:spPr>
          <a:xfrm>
            <a:off x="23876049" y="12986307"/>
            <a:ext cx="8077152" cy="958293"/>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TextBox 1037">
            <a:extLst>
              <a:ext uri="{FF2B5EF4-FFF2-40B4-BE49-F238E27FC236}">
                <a16:creationId xmlns:a16="http://schemas.microsoft.com/office/drawing/2014/main" id="{0BFB37D0-E3FE-1C2B-4ED9-6E77C293EB7E}"/>
              </a:ext>
            </a:extLst>
          </p:cNvPr>
          <p:cNvSpPr txBox="1"/>
          <p:nvPr/>
        </p:nvSpPr>
        <p:spPr>
          <a:xfrm>
            <a:off x="11853557" y="12344400"/>
            <a:ext cx="18397844" cy="2339102"/>
          </a:xfrm>
          <a:prstGeom prst="rect">
            <a:avLst/>
          </a:prstGeom>
          <a:noFill/>
        </p:spPr>
        <p:txBody>
          <a:bodyPr wrap="square" rtlCol="0">
            <a:spAutoFit/>
          </a:bodyPr>
          <a:lstStyle/>
          <a:p>
            <a:pPr>
              <a:spcAft>
                <a:spcPts val="1200"/>
              </a:spcAft>
            </a:pPr>
            <a:r>
              <a:rPr lang="en-US" sz="2800" spc="100" dirty="0">
                <a:latin typeface="Gill Sans Nova" panose="020B0602020104020203" pitchFamily="34" charset="0"/>
              </a:rPr>
              <a:t>To reduce participant burden, open-ended responses were embedded directly into the survey form, allowing for accessible, thoughtful contributions without follow-up interviews.</a:t>
            </a:r>
          </a:p>
          <a:p>
            <a:endParaRPr lang="en-US" sz="8000" dirty="0"/>
          </a:p>
        </p:txBody>
      </p:sp>
      <p:sp>
        <p:nvSpPr>
          <p:cNvPr id="1040" name="TextBox 1039">
            <a:extLst>
              <a:ext uri="{FF2B5EF4-FFF2-40B4-BE49-F238E27FC236}">
                <a16:creationId xmlns:a16="http://schemas.microsoft.com/office/drawing/2014/main" id="{0E6BB381-BD00-154F-288E-A53095099D26}"/>
              </a:ext>
            </a:extLst>
          </p:cNvPr>
          <p:cNvSpPr txBox="1"/>
          <p:nvPr/>
        </p:nvSpPr>
        <p:spPr>
          <a:xfrm>
            <a:off x="11934470" y="8610600"/>
            <a:ext cx="20018730" cy="1261884"/>
          </a:xfrm>
          <a:prstGeom prst="rect">
            <a:avLst/>
          </a:prstGeom>
          <a:noFill/>
        </p:spPr>
        <p:txBody>
          <a:bodyPr wrap="square" rtlCol="0">
            <a:spAutoFit/>
          </a:bodyPr>
          <a:lstStyle/>
          <a:p>
            <a:r>
              <a:rPr lang="en-US" sz="2800" spc="100" dirty="0">
                <a:latin typeface="Gill Sans Nova" panose="020B0602020104020203" pitchFamily="34" charset="0"/>
              </a:rPr>
              <a:t>Participants completed three Google Forms surveys</a:t>
            </a:r>
            <a:r>
              <a:rPr lang="en-US" sz="3200" spc="100" dirty="0">
                <a:latin typeface="Gill Sans Nova" panose="020B0602020104020203" pitchFamily="34" charset="0"/>
              </a:rPr>
              <a:t>:</a:t>
            </a:r>
          </a:p>
          <a:p>
            <a:endParaRPr lang="en-US" sz="4400" dirty="0"/>
          </a:p>
        </p:txBody>
      </p:sp>
      <p:sp>
        <p:nvSpPr>
          <p:cNvPr id="1041" name="TextBox 1040">
            <a:extLst>
              <a:ext uri="{FF2B5EF4-FFF2-40B4-BE49-F238E27FC236}">
                <a16:creationId xmlns:a16="http://schemas.microsoft.com/office/drawing/2014/main" id="{D1B5DEFC-C94A-5AC2-A8C0-C3BD91E663B6}"/>
              </a:ext>
            </a:extLst>
          </p:cNvPr>
          <p:cNvSpPr txBox="1"/>
          <p:nvPr/>
        </p:nvSpPr>
        <p:spPr>
          <a:xfrm>
            <a:off x="11934470" y="10134600"/>
            <a:ext cx="4495800" cy="1815882"/>
          </a:xfrm>
          <a:prstGeom prst="rect">
            <a:avLst/>
          </a:prstGeom>
          <a:noFill/>
        </p:spPr>
        <p:txBody>
          <a:bodyPr wrap="square" rtlCol="0">
            <a:spAutoFit/>
          </a:bodyPr>
          <a:lstStyle/>
          <a:p>
            <a:r>
              <a:rPr lang="en-US" sz="2800" spc="100" dirty="0">
                <a:latin typeface="Gill Sans Nova" panose="020B0602020104020203" pitchFamily="34" charset="0"/>
              </a:rPr>
              <a:t>Each survey included</a:t>
            </a:r>
            <a:r>
              <a:rPr lang="en-US" sz="3200" spc="100" dirty="0">
                <a:latin typeface="Gill Sans Nova" panose="020B0602020104020203" pitchFamily="34" charset="0"/>
              </a:rPr>
              <a:t>:</a:t>
            </a:r>
          </a:p>
          <a:p>
            <a:endParaRPr lang="en-US" sz="8000" dirty="0"/>
          </a:p>
        </p:txBody>
      </p:sp>
      <p:sp>
        <p:nvSpPr>
          <p:cNvPr id="1042" name="TextBox 1041">
            <a:extLst>
              <a:ext uri="{FF2B5EF4-FFF2-40B4-BE49-F238E27FC236}">
                <a16:creationId xmlns:a16="http://schemas.microsoft.com/office/drawing/2014/main" id="{44F1B1C7-2D0D-71B8-AC5F-0A961632F9B0}"/>
              </a:ext>
            </a:extLst>
          </p:cNvPr>
          <p:cNvSpPr txBox="1"/>
          <p:nvPr/>
        </p:nvSpPr>
        <p:spPr>
          <a:xfrm>
            <a:off x="12239082" y="10744200"/>
            <a:ext cx="19714118" cy="2108269"/>
          </a:xfrm>
          <a:prstGeom prst="rect">
            <a:avLst/>
          </a:prstGeom>
          <a:noFill/>
        </p:spPr>
        <p:txBody>
          <a:bodyPr wrap="square" rtlCol="0">
            <a:spAutoFit/>
          </a:bodyPr>
          <a:lstStyle/>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Likert-scale assessments (1–5) measuring fatigue, mood, irritability, recovery, and social interaction</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Multiple-choice questions addressing hydration habits, shade access, and employer support</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Open-ended questions prompting workers to describe how heat affected their behavior, emotions, and family life</a:t>
            </a:r>
          </a:p>
          <a:p>
            <a:endParaRPr lang="en-US" sz="3200" dirty="0"/>
          </a:p>
        </p:txBody>
      </p:sp>
      <p:sp>
        <p:nvSpPr>
          <p:cNvPr id="1044" name="TextBox 1043">
            <a:extLst>
              <a:ext uri="{FF2B5EF4-FFF2-40B4-BE49-F238E27FC236}">
                <a16:creationId xmlns:a16="http://schemas.microsoft.com/office/drawing/2014/main" id="{F858B372-5951-6A04-D099-9BEC3B96AD16}"/>
              </a:ext>
            </a:extLst>
          </p:cNvPr>
          <p:cNvSpPr txBox="1"/>
          <p:nvPr/>
        </p:nvSpPr>
        <p:spPr>
          <a:xfrm>
            <a:off x="11852242" y="13411200"/>
            <a:ext cx="13158151" cy="1969770"/>
          </a:xfrm>
          <a:prstGeom prst="rect">
            <a:avLst/>
          </a:prstGeom>
          <a:noFill/>
        </p:spPr>
        <p:txBody>
          <a:bodyPr wrap="square" rtlCol="0">
            <a:spAutoFit/>
          </a:bodyPr>
          <a:lstStyle/>
          <a:p>
            <a:r>
              <a:rPr lang="en-US" sz="3200" b="0" i="0" dirty="0">
                <a:solidFill>
                  <a:schemeClr val="tx2"/>
                </a:solidFill>
                <a:effectLst/>
                <a:latin typeface="Gill Sans Nova" panose="020B0602020104020203" pitchFamily="34" charset="0"/>
              </a:rPr>
              <a:t>Distribution </a:t>
            </a:r>
            <a:r>
              <a:rPr lang="en-US" sz="3200" dirty="0">
                <a:solidFill>
                  <a:schemeClr val="tx2"/>
                </a:solidFill>
                <a:latin typeface="Gill Sans Nova" panose="020B0602020104020203" pitchFamily="34" charset="0"/>
              </a:rPr>
              <a:t>o</a:t>
            </a:r>
            <a:r>
              <a:rPr lang="en-US" sz="3200" b="0" i="0" dirty="0">
                <a:solidFill>
                  <a:schemeClr val="tx2"/>
                </a:solidFill>
                <a:effectLst/>
                <a:latin typeface="Gill Sans Nova" panose="020B0602020104020203" pitchFamily="34" charset="0"/>
              </a:rPr>
              <a:t>f Question Types Across All Surveys Used </a:t>
            </a:r>
            <a:r>
              <a:rPr lang="en-US" sz="3200" dirty="0">
                <a:solidFill>
                  <a:schemeClr val="tx2"/>
                </a:solidFill>
                <a:latin typeface="Gill Sans Nova" panose="020B0602020104020203" pitchFamily="34" charset="0"/>
              </a:rPr>
              <a:t>i</a:t>
            </a:r>
            <a:r>
              <a:rPr lang="en-US" sz="3200" b="0" i="0" dirty="0">
                <a:solidFill>
                  <a:schemeClr val="tx2"/>
                </a:solidFill>
                <a:effectLst/>
                <a:latin typeface="Gill Sans Nova" panose="020B0602020104020203" pitchFamily="34" charset="0"/>
              </a:rPr>
              <a:t>n the Study </a:t>
            </a:r>
            <a:endParaRPr lang="en-US" sz="8000" b="0" i="0" dirty="0">
              <a:solidFill>
                <a:schemeClr val="tx2"/>
              </a:solidFill>
              <a:effectLst/>
              <a:latin typeface="Gill Sans Nova" panose="020B0602020104020203" pitchFamily="34" charset="0"/>
            </a:endParaRPr>
          </a:p>
          <a:p>
            <a:endParaRPr lang="en-US" dirty="0"/>
          </a:p>
        </p:txBody>
      </p:sp>
      <p:sp>
        <p:nvSpPr>
          <p:cNvPr id="1045" name="Rectangle 1044">
            <a:extLst>
              <a:ext uri="{FF2B5EF4-FFF2-40B4-BE49-F238E27FC236}">
                <a16:creationId xmlns:a16="http://schemas.microsoft.com/office/drawing/2014/main" id="{2ADA57CB-A84E-0274-C2DF-6BD52A019172}"/>
              </a:ext>
            </a:extLst>
          </p:cNvPr>
          <p:cNvSpPr/>
          <p:nvPr/>
        </p:nvSpPr>
        <p:spPr>
          <a:xfrm>
            <a:off x="24060026" y="13170879"/>
            <a:ext cx="7709198" cy="592451"/>
          </a:xfrm>
          <a:prstGeom prst="rect">
            <a:avLst/>
          </a:prstGeom>
          <a:solidFill>
            <a:srgbClr val="009E47"/>
          </a:solid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t>DATA ANALYSIS</a:t>
            </a:r>
            <a:endParaRPr lang="en-US" sz="368400" dirty="0">
              <a:latin typeface="Gill Sans Nova" panose="020B0602020104020203" pitchFamily="34" charset="0"/>
            </a:endParaRPr>
          </a:p>
        </p:txBody>
      </p:sp>
      <p:sp>
        <p:nvSpPr>
          <p:cNvPr id="1046" name="TextBox 1045">
            <a:extLst>
              <a:ext uri="{FF2B5EF4-FFF2-40B4-BE49-F238E27FC236}">
                <a16:creationId xmlns:a16="http://schemas.microsoft.com/office/drawing/2014/main" id="{22763FA9-280A-5C40-0E72-75E7A62D52FC}"/>
              </a:ext>
            </a:extLst>
          </p:cNvPr>
          <p:cNvSpPr txBox="1"/>
          <p:nvPr/>
        </p:nvSpPr>
        <p:spPr>
          <a:xfrm>
            <a:off x="23835405" y="14020800"/>
            <a:ext cx="8280351" cy="1384995"/>
          </a:xfrm>
          <a:prstGeom prst="rect">
            <a:avLst/>
          </a:prstGeom>
          <a:noFill/>
        </p:spPr>
        <p:txBody>
          <a:bodyPr wrap="square" rtlCol="0">
            <a:spAutoFit/>
          </a:bodyPr>
          <a:lstStyle/>
          <a:p>
            <a:r>
              <a:rPr lang="en-US" sz="2800" spc="100" dirty="0">
                <a:latin typeface="Gill Sans Nova" panose="020B0602020104020203" pitchFamily="34" charset="0"/>
              </a:rPr>
              <a:t>This study used a two-part analysis approach: descriptive statistics for scaled responses and thematic coding for open-ended reflections.</a:t>
            </a:r>
          </a:p>
        </p:txBody>
      </p:sp>
      <p:sp>
        <p:nvSpPr>
          <p:cNvPr id="1047" name="TextBox 1046">
            <a:extLst>
              <a:ext uri="{FF2B5EF4-FFF2-40B4-BE49-F238E27FC236}">
                <a16:creationId xmlns:a16="http://schemas.microsoft.com/office/drawing/2014/main" id="{F5EA6233-5397-A408-EC5D-BDCA5C762A32}"/>
              </a:ext>
            </a:extLst>
          </p:cNvPr>
          <p:cNvSpPr txBox="1"/>
          <p:nvPr/>
        </p:nvSpPr>
        <p:spPr>
          <a:xfrm>
            <a:off x="23903758" y="15392400"/>
            <a:ext cx="8547094" cy="8217634"/>
          </a:xfrm>
          <a:prstGeom prst="rect">
            <a:avLst/>
          </a:prstGeom>
          <a:noFill/>
        </p:spPr>
        <p:txBody>
          <a:bodyPr wrap="square" rtlCol="0">
            <a:spAutoFit/>
          </a:bodyPr>
          <a:lstStyle/>
          <a:p>
            <a:pPr>
              <a:spcAft>
                <a:spcPts val="1200"/>
              </a:spcAft>
              <a:buNone/>
            </a:pPr>
            <a:r>
              <a:rPr lang="en-US" sz="2800" b="1" spc="100" dirty="0">
                <a:latin typeface="Gill Sans Nova" panose="020B0602020104020203" pitchFamily="34" charset="0"/>
              </a:rPr>
              <a:t>Quantitative Analysis</a:t>
            </a:r>
          </a:p>
          <a:p>
            <a:pPr>
              <a:spcAft>
                <a:spcPts val="600"/>
              </a:spcAft>
              <a:buNone/>
            </a:pPr>
            <a:r>
              <a:rPr lang="en-US" sz="2800" spc="100" dirty="0">
                <a:latin typeface="Gill Sans Nova" panose="020B0602020104020203" pitchFamily="34" charset="0"/>
              </a:rPr>
              <a:t>Likert-scale items were summarized using:</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Mean</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Median</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Standard deviation</a:t>
            </a:r>
          </a:p>
          <a:p>
            <a:pPr>
              <a:spcAft>
                <a:spcPts val="1200"/>
              </a:spcAft>
              <a:buNone/>
            </a:pPr>
            <a:r>
              <a:rPr lang="en-US" sz="2800" spc="100" dirty="0">
                <a:latin typeface="Gill Sans Nova" panose="020B0602020104020203" pitchFamily="34" charset="0"/>
              </a:rPr>
              <a:t>Multiple-choice responses were evaluated through frequency distribution to identify patterns in hydration habits, heat-related stressors, and coping behaviors. A third survey administered under fair-weather conditions was analyzed using the same structure to allow environmental comparisons.</a:t>
            </a:r>
          </a:p>
          <a:p>
            <a:pPr>
              <a:spcAft>
                <a:spcPts val="1200"/>
              </a:spcAft>
            </a:pPr>
            <a:r>
              <a:rPr lang="en-US" sz="2800" spc="100" dirty="0">
                <a:latin typeface="Gill Sans Nova" panose="020B0602020104020203" pitchFamily="34" charset="0"/>
              </a:rPr>
              <a:t>This approach helped isolate temperature as a variable influencing mental fatigue, motivation, and recovery.</a:t>
            </a:r>
          </a:p>
          <a:p>
            <a:endParaRPr lang="en-US" dirty="0"/>
          </a:p>
        </p:txBody>
      </p:sp>
      <p:sp>
        <p:nvSpPr>
          <p:cNvPr id="1048" name="TextBox 1047">
            <a:extLst>
              <a:ext uri="{FF2B5EF4-FFF2-40B4-BE49-F238E27FC236}">
                <a16:creationId xmlns:a16="http://schemas.microsoft.com/office/drawing/2014/main" id="{0B63AB84-5D46-C756-340B-DA7C09881318}"/>
              </a:ext>
            </a:extLst>
          </p:cNvPr>
          <p:cNvSpPr txBox="1"/>
          <p:nvPr/>
        </p:nvSpPr>
        <p:spPr>
          <a:xfrm>
            <a:off x="23961305" y="22058828"/>
            <a:ext cx="8408090" cy="6186309"/>
          </a:xfrm>
          <a:prstGeom prst="rect">
            <a:avLst/>
          </a:prstGeom>
          <a:noFill/>
        </p:spPr>
        <p:txBody>
          <a:bodyPr wrap="square" rtlCol="0">
            <a:spAutoFit/>
          </a:bodyPr>
          <a:lstStyle/>
          <a:p>
            <a:pPr>
              <a:spcAft>
                <a:spcPts val="1200"/>
              </a:spcAft>
              <a:buNone/>
            </a:pPr>
            <a:r>
              <a:rPr lang="en-US" sz="2800" b="1" spc="100" dirty="0">
                <a:latin typeface="Gill Sans Nova" panose="020B0602020104020203" pitchFamily="34" charset="0"/>
              </a:rPr>
              <a:t>Qualitative Analysis</a:t>
            </a:r>
          </a:p>
          <a:p>
            <a:pPr>
              <a:spcAft>
                <a:spcPts val="1200"/>
              </a:spcAft>
              <a:buNone/>
            </a:pPr>
            <a:r>
              <a:rPr lang="en-US" sz="2800" spc="100" dirty="0">
                <a:latin typeface="Gill Sans Nova" panose="020B0602020104020203" pitchFamily="34" charset="0"/>
              </a:rPr>
              <a:t>Open-ended responses were analyzed using a manual thematic coding process. Each entry was reviewed and sorted by emotional tone, coping behavior, and stress response. Recurring keywords were tagged (e.g., </a:t>
            </a:r>
            <a:r>
              <a:rPr lang="en-US" sz="2800" i="1" spc="100" dirty="0">
                <a:latin typeface="Gill Sans Nova" panose="020B0602020104020203" pitchFamily="34" charset="0"/>
              </a:rPr>
              <a:t>“tired,” “quiet,” “shower,” “understand”</a:t>
            </a:r>
            <a:r>
              <a:rPr lang="en-US" sz="2800" spc="100" dirty="0">
                <a:latin typeface="Gill Sans Nova" panose="020B0602020104020203" pitchFamily="34" charset="0"/>
              </a:rPr>
              <a:t>) and grouped into four dominant categories:</a:t>
            </a:r>
          </a:p>
          <a:p>
            <a:pPr marL="457200" indent="-457200">
              <a:spcAft>
                <a:spcPts val="600"/>
              </a:spcAft>
              <a:buFont typeface="Wingdings" panose="05000000000000000000" pitchFamily="2" charset="2"/>
              <a:buChar char="v"/>
            </a:pPr>
            <a:r>
              <a:rPr lang="en-US" sz="2400" spc="100" dirty="0">
                <a:latin typeface="Gill Sans Nova" panose="020B0602020104020203" pitchFamily="34" charset="0"/>
              </a:rPr>
              <a:t>Post-Work Fatigue</a:t>
            </a:r>
          </a:p>
          <a:p>
            <a:pPr marL="457200" indent="-457200">
              <a:spcAft>
                <a:spcPts val="600"/>
              </a:spcAft>
              <a:buFont typeface="Wingdings" panose="05000000000000000000" pitchFamily="2" charset="2"/>
              <a:buChar char="v"/>
            </a:pPr>
            <a:r>
              <a:rPr lang="en-US" sz="2400" spc="100" dirty="0">
                <a:latin typeface="Gill Sans Nova" panose="020B0602020104020203" pitchFamily="34" charset="0"/>
              </a:rPr>
              <a:t>Emotional Withdrawal</a:t>
            </a:r>
          </a:p>
          <a:p>
            <a:endParaRPr lang="en-US" dirty="0"/>
          </a:p>
        </p:txBody>
      </p:sp>
      <p:pic>
        <p:nvPicPr>
          <p:cNvPr id="32" name="Picture 31" descr="A poster of a person sitting on a couch&#10;&#10;AI-generated content may be incorrect.">
            <a:extLst>
              <a:ext uri="{FF2B5EF4-FFF2-40B4-BE49-F238E27FC236}">
                <a16:creationId xmlns:a16="http://schemas.microsoft.com/office/drawing/2014/main" id="{BEFB5345-82CA-CCD5-A227-FDF3613AE37A}"/>
              </a:ext>
            </a:extLst>
          </p:cNvPr>
          <p:cNvPicPr>
            <a:picLocks noChangeAspect="1"/>
          </p:cNvPicPr>
          <p:nvPr/>
        </p:nvPicPr>
        <p:blipFill>
          <a:blip r:embed="rId13"/>
          <a:srcRect l="66554" t="59540" r="2343" b="22579"/>
          <a:stretch/>
        </p:blipFill>
        <p:spPr>
          <a:xfrm>
            <a:off x="20383784" y="30169416"/>
            <a:ext cx="2500371" cy="2156282"/>
          </a:xfrm>
          <a:prstGeom prst="rect">
            <a:avLst/>
          </a:prstGeom>
        </p:spPr>
      </p:pic>
      <p:sp>
        <p:nvSpPr>
          <p:cNvPr id="1051" name="Rectangle 1050">
            <a:extLst>
              <a:ext uri="{FF2B5EF4-FFF2-40B4-BE49-F238E27FC236}">
                <a16:creationId xmlns:a16="http://schemas.microsoft.com/office/drawing/2014/main" id="{4659FBF2-2468-14E2-D984-D324A503BB76}"/>
              </a:ext>
            </a:extLst>
          </p:cNvPr>
          <p:cNvSpPr/>
          <p:nvPr/>
        </p:nvSpPr>
        <p:spPr>
          <a:xfrm>
            <a:off x="12319729" y="26997373"/>
            <a:ext cx="19449495" cy="640814"/>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t>Results</a:t>
            </a:r>
            <a:endParaRPr lang="en-US" sz="400000" dirty="0">
              <a:latin typeface="Gill Sans Nova" panose="020B0602020104020203" pitchFamily="34" charset="0"/>
            </a:endParaRPr>
          </a:p>
        </p:txBody>
      </p:sp>
      <p:sp>
        <p:nvSpPr>
          <p:cNvPr id="1052" name="Rectangle 1051">
            <a:extLst>
              <a:ext uri="{FF2B5EF4-FFF2-40B4-BE49-F238E27FC236}">
                <a16:creationId xmlns:a16="http://schemas.microsoft.com/office/drawing/2014/main" id="{6D4579CA-63BB-B7B7-D85B-ACB837D31E94}"/>
              </a:ext>
            </a:extLst>
          </p:cNvPr>
          <p:cNvSpPr/>
          <p:nvPr/>
        </p:nvSpPr>
        <p:spPr>
          <a:xfrm>
            <a:off x="12074124" y="19507200"/>
            <a:ext cx="11679728" cy="969207"/>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TextBox 1052">
            <a:extLst>
              <a:ext uri="{FF2B5EF4-FFF2-40B4-BE49-F238E27FC236}">
                <a16:creationId xmlns:a16="http://schemas.microsoft.com/office/drawing/2014/main" id="{D8113C3F-7600-1603-7300-AEC1A77F55DB}"/>
              </a:ext>
            </a:extLst>
          </p:cNvPr>
          <p:cNvSpPr txBox="1"/>
          <p:nvPr/>
        </p:nvSpPr>
        <p:spPr>
          <a:xfrm>
            <a:off x="20448026" y="28113804"/>
            <a:ext cx="11355834" cy="1815882"/>
          </a:xfrm>
          <a:prstGeom prst="rect">
            <a:avLst/>
          </a:prstGeom>
          <a:noFill/>
        </p:spPr>
        <p:txBody>
          <a:bodyPr wrap="square" rtlCol="0">
            <a:spAutoFit/>
          </a:bodyPr>
          <a:lstStyle/>
          <a:p>
            <a:pPr>
              <a:spcAft>
                <a:spcPts val="1200"/>
              </a:spcAft>
            </a:pPr>
            <a:r>
              <a:rPr lang="en-US" sz="2800" b="1" spc="100" dirty="0">
                <a:latin typeface="Gill Sans Nova" panose="020B0602020104020203" pitchFamily="34" charset="0"/>
              </a:rPr>
              <a:t>What did the data say?</a:t>
            </a:r>
            <a:br>
              <a:rPr lang="en-US" sz="2800" spc="100" dirty="0">
                <a:latin typeface="Gill Sans Nova" panose="020B0602020104020203" pitchFamily="34" charset="0"/>
              </a:rPr>
            </a:br>
            <a:r>
              <a:rPr lang="en-US" sz="2800" spc="100" dirty="0">
                <a:latin typeface="Gill Sans Nova" panose="020B0602020104020203" pitchFamily="34" charset="0"/>
              </a:rPr>
              <a:t>Workers were tired. Not just physically—but mentally and emotionally drained. All participants reported high fatigue levels, averaging between 3.5 and 5.0 out of 5.</a:t>
            </a:r>
            <a:endParaRPr lang="en-US" sz="9600" spc="100" dirty="0">
              <a:latin typeface="Gill Sans Nova" panose="020B0602020104020203" pitchFamily="34" charset="0"/>
            </a:endParaRPr>
          </a:p>
        </p:txBody>
      </p:sp>
      <p:pic>
        <p:nvPicPr>
          <p:cNvPr id="1059" name="Picture 1058" descr="A graph of a number of people">
            <a:extLst>
              <a:ext uri="{FF2B5EF4-FFF2-40B4-BE49-F238E27FC236}">
                <a16:creationId xmlns:a16="http://schemas.microsoft.com/office/drawing/2014/main" id="{F3BA9498-9471-0765-D48C-9B09409B8A9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310945" y="27965400"/>
            <a:ext cx="7772400" cy="4817114"/>
          </a:xfrm>
          <a:prstGeom prst="rect">
            <a:avLst/>
          </a:prstGeom>
        </p:spPr>
      </p:pic>
      <p:sp>
        <p:nvSpPr>
          <p:cNvPr id="1060" name="TextBox 1059">
            <a:extLst>
              <a:ext uri="{FF2B5EF4-FFF2-40B4-BE49-F238E27FC236}">
                <a16:creationId xmlns:a16="http://schemas.microsoft.com/office/drawing/2014/main" id="{28420F13-6357-AD8A-9887-10E9019073A1}"/>
              </a:ext>
            </a:extLst>
          </p:cNvPr>
          <p:cNvSpPr txBox="1"/>
          <p:nvPr/>
        </p:nvSpPr>
        <p:spPr>
          <a:xfrm>
            <a:off x="32193006" y="12699132"/>
            <a:ext cx="10904847" cy="3801041"/>
          </a:xfrm>
          <a:prstGeom prst="rect">
            <a:avLst/>
          </a:prstGeom>
          <a:noFill/>
        </p:spPr>
        <p:txBody>
          <a:bodyPr wrap="square" rtlCol="0">
            <a:spAutoFit/>
          </a:bodyPr>
          <a:lstStyle/>
          <a:p>
            <a:pPr>
              <a:buNone/>
            </a:pPr>
            <a:r>
              <a:rPr lang="en-US" sz="2800" b="1" spc="100" dirty="0">
                <a:latin typeface="Gill Sans Nova" panose="020B0602020104020203" pitchFamily="34" charset="0"/>
              </a:rPr>
              <a:t>Was it better in cooler weather?</a:t>
            </a:r>
            <a:br>
              <a:rPr lang="en-US" sz="2800" spc="100" dirty="0">
                <a:latin typeface="Gill Sans Nova" panose="020B0602020104020203" pitchFamily="34" charset="0"/>
              </a:rPr>
            </a:br>
            <a:r>
              <a:rPr lang="en-US" sz="2800" spc="100" dirty="0">
                <a:latin typeface="Gill Sans Nova" panose="020B0602020104020203" pitchFamily="34" charset="0"/>
              </a:rPr>
              <a:t>Yes. Survey scores improved across every category:</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Fatigue dropped from 4.1 → 2.1</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Recovery Time improved from 2.2 → 4.0</a:t>
            </a:r>
          </a:p>
          <a:p>
            <a:pPr marL="457200" indent="-457200">
              <a:spcAft>
                <a:spcPts val="600"/>
              </a:spcAft>
              <a:buFont typeface="Wingdings" panose="05000000000000000000" pitchFamily="2" charset="2"/>
              <a:buChar char="v"/>
            </a:pPr>
            <a:r>
              <a:rPr lang="en-US" sz="2800" spc="100" dirty="0">
                <a:latin typeface="Gill Sans Nova" panose="020B0602020104020203" pitchFamily="34" charset="0"/>
              </a:rPr>
              <a:t>Motivation increased from 3.2 → 3.5</a:t>
            </a:r>
          </a:p>
          <a:p>
            <a:endParaRPr lang="en-US" dirty="0"/>
          </a:p>
        </p:txBody>
      </p:sp>
      <p:pic>
        <p:nvPicPr>
          <p:cNvPr id="1061" name="Picture 17" descr="A graph of a number of people&#10;&#10;AI-generated content may be incorrect.">
            <a:extLst>
              <a:ext uri="{FF2B5EF4-FFF2-40B4-BE49-F238E27FC236}">
                <a16:creationId xmlns:a16="http://schemas.microsoft.com/office/drawing/2014/main" id="{8CED9720-D12C-E975-A320-7C711F4892CB}"/>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25044"/>
          <a:stretch/>
        </p:blipFill>
        <p:spPr bwMode="auto">
          <a:xfrm>
            <a:off x="32351414" y="15966659"/>
            <a:ext cx="11106096" cy="5126489"/>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1064" descr="A graph showing different colored squares">
            <a:extLst>
              <a:ext uri="{FF2B5EF4-FFF2-40B4-BE49-F238E27FC236}">
                <a16:creationId xmlns:a16="http://schemas.microsoft.com/office/drawing/2014/main" id="{64A578D8-3D79-90FB-5ABD-DB5DD63E4F8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332270" y="6565837"/>
            <a:ext cx="10873130" cy="5996436"/>
          </a:xfrm>
          <a:prstGeom prst="rect">
            <a:avLst/>
          </a:prstGeom>
        </p:spPr>
      </p:pic>
      <p:pic>
        <p:nvPicPr>
          <p:cNvPr id="1067" name="Picture 1066" descr="A close-up of a white background">
            <a:extLst>
              <a:ext uri="{FF2B5EF4-FFF2-40B4-BE49-F238E27FC236}">
                <a16:creationId xmlns:a16="http://schemas.microsoft.com/office/drawing/2014/main" id="{BCFA3003-D603-00A8-ED9A-CD2CADD90D33}"/>
              </a:ext>
            </a:extLst>
          </p:cNvPr>
          <p:cNvPicPr>
            <a:picLocks noChangeAspect="1"/>
          </p:cNvPicPr>
          <p:nvPr/>
        </p:nvPicPr>
        <p:blipFill>
          <a:blip r:embed="rId17">
            <a:extLst>
              <a:ext uri="{28A0092B-C50C-407E-A947-70E740481C1C}">
                <a14:useLocalDpi xmlns:a14="http://schemas.microsoft.com/office/drawing/2010/main" val="0"/>
              </a:ext>
            </a:extLst>
          </a:blip>
          <a:srcRect l="1840" t="13594" r="39687" b="11618"/>
          <a:stretch/>
        </p:blipFill>
        <p:spPr>
          <a:xfrm>
            <a:off x="33103482" y="6880890"/>
            <a:ext cx="5040424" cy="1218672"/>
          </a:xfrm>
          <a:prstGeom prst="rect">
            <a:avLst/>
          </a:prstGeom>
        </p:spPr>
      </p:pic>
      <p:pic>
        <p:nvPicPr>
          <p:cNvPr id="1069" name="Picture 17" descr="A graph of a number of people">
            <a:extLst>
              <a:ext uri="{FF2B5EF4-FFF2-40B4-BE49-F238E27FC236}">
                <a16:creationId xmlns:a16="http://schemas.microsoft.com/office/drawing/2014/main" id="{282C11D3-7543-ADA6-C30C-9D710CBF2FED}"/>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1737" r="743" b="75130"/>
          <a:stretch/>
        </p:blipFill>
        <p:spPr bwMode="auto">
          <a:xfrm>
            <a:off x="33428435" y="15205122"/>
            <a:ext cx="9332988" cy="1633206"/>
          </a:xfrm>
          <a:prstGeom prst="rect">
            <a:avLst/>
          </a:prstGeom>
          <a:noFill/>
          <a:extLst>
            <a:ext uri="{909E8E84-426E-40DD-AFC4-6F175D3DCCD1}">
              <a14:hiddenFill xmlns:a14="http://schemas.microsoft.com/office/drawing/2010/main">
                <a:solidFill>
                  <a:srgbClr val="FFFFFF"/>
                </a:solidFill>
              </a14:hiddenFill>
            </a:ext>
          </a:extLst>
        </p:spPr>
      </p:pic>
      <p:sp>
        <p:nvSpPr>
          <p:cNvPr id="1070" name="Rectangle 1069">
            <a:extLst>
              <a:ext uri="{FF2B5EF4-FFF2-40B4-BE49-F238E27FC236}">
                <a16:creationId xmlns:a16="http://schemas.microsoft.com/office/drawing/2014/main" id="{14C58B46-1C91-17C3-8458-51A08B680E45}"/>
              </a:ext>
            </a:extLst>
          </p:cNvPr>
          <p:cNvSpPr/>
          <p:nvPr/>
        </p:nvSpPr>
        <p:spPr>
          <a:xfrm>
            <a:off x="32188841" y="6446013"/>
            <a:ext cx="11245159" cy="6127690"/>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a:extLst>
              <a:ext uri="{FF2B5EF4-FFF2-40B4-BE49-F238E27FC236}">
                <a16:creationId xmlns:a16="http://schemas.microsoft.com/office/drawing/2014/main" id="{DCBC71D4-0AE1-CA7B-BD1F-AEC83E012441}"/>
              </a:ext>
            </a:extLst>
          </p:cNvPr>
          <p:cNvSpPr/>
          <p:nvPr/>
        </p:nvSpPr>
        <p:spPr>
          <a:xfrm>
            <a:off x="32265662" y="15152080"/>
            <a:ext cx="11277600" cy="5964812"/>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24">
            <a:extLst>
              <a:ext uri="{FF2B5EF4-FFF2-40B4-BE49-F238E27FC236}">
                <a16:creationId xmlns:a16="http://schemas.microsoft.com/office/drawing/2014/main" id="{7548440A-EAE5-6013-ED46-675F19F9B44C}"/>
              </a:ext>
            </a:extLst>
          </p:cNvPr>
          <p:cNvSpPr>
            <a:spLocks noChangeArrowheads="1"/>
          </p:cNvSpPr>
          <p:nvPr/>
        </p:nvSpPr>
        <p:spPr bwMode="auto">
          <a:xfrm>
            <a:off x="23117314" y="29950041"/>
            <a:ext cx="93030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800" b="1" i="0" u="none" strike="noStrike" cap="none" spc="100" normalizeH="0" dirty="0">
                <a:ln>
                  <a:noFill/>
                </a:ln>
                <a:solidFill>
                  <a:schemeClr val="tx1"/>
                </a:solidFill>
                <a:effectLst/>
                <a:latin typeface="Gill Sans Nova" panose="020B0602020104020203" pitchFamily="34" charset="0"/>
              </a:rPr>
              <a:t>What did workers say about it?</a:t>
            </a:r>
            <a:br>
              <a:rPr kumimoji="0" lang="en-US" altLang="en-US" sz="2800" b="0" i="0" u="none" strike="noStrike" cap="none" spc="100" normalizeH="0" dirty="0">
                <a:ln>
                  <a:noFill/>
                </a:ln>
                <a:solidFill>
                  <a:schemeClr val="tx1"/>
                </a:solidFill>
                <a:effectLst/>
                <a:latin typeface="Gill Sans Nova" panose="020B0602020104020203" pitchFamily="34" charset="0"/>
              </a:rPr>
            </a:br>
            <a:r>
              <a:rPr kumimoji="0" lang="en-US" altLang="en-US" sz="2800" b="0" i="0" u="none" strike="noStrike" cap="none" spc="100" normalizeH="0" dirty="0">
                <a:ln>
                  <a:noFill/>
                </a:ln>
                <a:solidFill>
                  <a:schemeClr val="tx1"/>
                </a:solidFill>
                <a:effectLst/>
                <a:latin typeface="Gill Sans Nova" panose="020B0602020104020203" pitchFamily="34" charset="0"/>
              </a:rPr>
              <a:t>They didn’t just feel tired—they felt disconnected, withdrawn, and emotionally flat:</a:t>
            </a:r>
          </a:p>
        </p:txBody>
      </p:sp>
      <p:sp>
        <p:nvSpPr>
          <p:cNvPr id="1076" name="TextBox 1075">
            <a:extLst>
              <a:ext uri="{FF2B5EF4-FFF2-40B4-BE49-F238E27FC236}">
                <a16:creationId xmlns:a16="http://schemas.microsoft.com/office/drawing/2014/main" id="{114BA591-9788-8AEA-B890-0E2357669832}"/>
              </a:ext>
            </a:extLst>
          </p:cNvPr>
          <p:cNvSpPr txBox="1"/>
          <p:nvPr/>
        </p:nvSpPr>
        <p:spPr>
          <a:xfrm>
            <a:off x="27713945" y="25794695"/>
            <a:ext cx="5029200" cy="2308324"/>
          </a:xfrm>
          <a:prstGeom prst="rect">
            <a:avLst/>
          </a:prstGeom>
          <a:noFill/>
        </p:spPr>
        <p:txBody>
          <a:bodyPr wrap="square" rtlCol="0">
            <a:spAutoFit/>
          </a:bodyPr>
          <a:lstStyle/>
          <a:p>
            <a:pPr marL="457200" indent="-457200">
              <a:spcAft>
                <a:spcPts val="600"/>
              </a:spcAft>
              <a:buFont typeface="Wingdings" panose="05000000000000000000" pitchFamily="2" charset="2"/>
              <a:buChar char="v"/>
            </a:pPr>
            <a:r>
              <a:rPr lang="en-US" sz="2400" spc="100" dirty="0">
                <a:latin typeface="Gill Sans Nova" panose="020B0602020104020203" pitchFamily="34" charset="0"/>
              </a:rPr>
              <a:t>Recovery Routines</a:t>
            </a:r>
          </a:p>
          <a:p>
            <a:pPr marL="457200" indent="-457200">
              <a:spcAft>
                <a:spcPts val="600"/>
              </a:spcAft>
              <a:buFont typeface="Wingdings" panose="05000000000000000000" pitchFamily="2" charset="2"/>
              <a:buChar char="v"/>
            </a:pPr>
            <a:r>
              <a:rPr lang="en-US" sz="2400" spc="100" dirty="0">
                <a:latin typeface="Gill Sans Nova" panose="020B0602020104020203" pitchFamily="34" charset="0"/>
              </a:rPr>
              <a:t>Support &amp; Communication</a:t>
            </a:r>
          </a:p>
          <a:p>
            <a:endParaRPr lang="en-US" dirty="0"/>
          </a:p>
        </p:txBody>
      </p:sp>
      <p:sp>
        <p:nvSpPr>
          <p:cNvPr id="1077" name="Rectangle 1076">
            <a:extLst>
              <a:ext uri="{FF2B5EF4-FFF2-40B4-BE49-F238E27FC236}">
                <a16:creationId xmlns:a16="http://schemas.microsoft.com/office/drawing/2014/main" id="{24DC5E92-FD8E-3E0E-89AA-62A4FB1A6B23}"/>
              </a:ext>
            </a:extLst>
          </p:cNvPr>
          <p:cNvSpPr/>
          <p:nvPr/>
        </p:nvSpPr>
        <p:spPr>
          <a:xfrm>
            <a:off x="32412946" y="21482307"/>
            <a:ext cx="11022171" cy="843823"/>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spc="150" dirty="0">
                <a:solidFill>
                  <a:schemeClr val="bg1"/>
                </a:solidFill>
                <a:latin typeface="Gill Sans Nova" panose="020B0602020104020203" pitchFamily="34" charset="0"/>
              </a:rPr>
              <a:t>Conclusion</a:t>
            </a:r>
          </a:p>
        </p:txBody>
      </p:sp>
      <p:sp>
        <p:nvSpPr>
          <p:cNvPr id="1078" name="Rectangle 1077">
            <a:extLst>
              <a:ext uri="{FF2B5EF4-FFF2-40B4-BE49-F238E27FC236}">
                <a16:creationId xmlns:a16="http://schemas.microsoft.com/office/drawing/2014/main" id="{5566C5A4-D8DA-8AA5-F5A3-547AC1E5BDCA}"/>
              </a:ext>
            </a:extLst>
          </p:cNvPr>
          <p:cNvSpPr/>
          <p:nvPr/>
        </p:nvSpPr>
        <p:spPr>
          <a:xfrm>
            <a:off x="32172620" y="5097066"/>
            <a:ext cx="11277600" cy="1140525"/>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TextBox 1078">
            <a:extLst>
              <a:ext uri="{FF2B5EF4-FFF2-40B4-BE49-F238E27FC236}">
                <a16:creationId xmlns:a16="http://schemas.microsoft.com/office/drawing/2014/main" id="{39EF53F4-D8E6-4C7A-855F-13BFA7B6A99D}"/>
              </a:ext>
            </a:extLst>
          </p:cNvPr>
          <p:cNvSpPr txBox="1"/>
          <p:nvPr/>
        </p:nvSpPr>
        <p:spPr>
          <a:xfrm>
            <a:off x="32228974" y="22641390"/>
            <a:ext cx="11513792" cy="7478970"/>
          </a:xfrm>
          <a:prstGeom prst="rect">
            <a:avLst/>
          </a:prstGeom>
          <a:noFill/>
        </p:spPr>
        <p:txBody>
          <a:bodyPr wrap="square" rtlCol="0">
            <a:spAutoFit/>
          </a:bodyPr>
          <a:lstStyle/>
          <a:p>
            <a:pPr>
              <a:spcAft>
                <a:spcPts val="1200"/>
              </a:spcAft>
              <a:buNone/>
            </a:pPr>
            <a:r>
              <a:rPr lang="en-US" sz="2800" spc="100" dirty="0">
                <a:latin typeface="Gill Sans Nova" panose="020B0602020104020203" pitchFamily="34" charset="0"/>
              </a:rPr>
              <a:t>This study demonstrates that extreme heat affects more than just physical performance. Workers reported higher fatigue, emotional withdrawal, and slower recovery during hot conditions—while cooler weather was linked to better mood, motivation, and family engagement.</a:t>
            </a:r>
          </a:p>
          <a:p>
            <a:pPr>
              <a:spcAft>
                <a:spcPts val="1200"/>
              </a:spcAft>
              <a:buNone/>
            </a:pPr>
            <a:r>
              <a:rPr lang="en-US" sz="2800" spc="100" dirty="0">
                <a:latin typeface="Gill Sans Nova" panose="020B0602020104020203" pitchFamily="34" charset="0"/>
              </a:rPr>
              <a:t>Open-ended responses revealed a pattern of passive coping and isolation, with no formal employer-led strategies reported. These findings show a clear link between environmental stress and diminished emotional resilience.</a:t>
            </a:r>
          </a:p>
          <a:p>
            <a:pPr>
              <a:spcAft>
                <a:spcPts val="1200"/>
              </a:spcAft>
            </a:pPr>
            <a:r>
              <a:rPr lang="en-US" sz="2800" spc="100" dirty="0">
                <a:latin typeface="Gill Sans Nova" panose="020B0602020104020203" pitchFamily="34" charset="0"/>
              </a:rPr>
              <a:t>The study successfully met its objectives, highlighting the mental, behavioral, and relational impacts of heat exposure. As jobsite conditions grow more intense, future research should explore structured interventions to support both physical and psychological recovery in the construction workforce.</a:t>
            </a:r>
          </a:p>
          <a:p>
            <a:endParaRPr lang="en-US" dirty="0"/>
          </a:p>
        </p:txBody>
      </p:sp>
      <p:sp>
        <p:nvSpPr>
          <p:cNvPr id="1080" name="Rectangle 1079">
            <a:extLst>
              <a:ext uri="{FF2B5EF4-FFF2-40B4-BE49-F238E27FC236}">
                <a16:creationId xmlns:a16="http://schemas.microsoft.com/office/drawing/2014/main" id="{F7E69D5B-C318-6B5A-5C19-8AA7645A1492}"/>
              </a:ext>
            </a:extLst>
          </p:cNvPr>
          <p:cNvSpPr/>
          <p:nvPr/>
        </p:nvSpPr>
        <p:spPr>
          <a:xfrm>
            <a:off x="32265662" y="28749900"/>
            <a:ext cx="11285480" cy="1140525"/>
          </a:xfrm>
          <a:prstGeom prst="rect">
            <a:avLst/>
          </a:prstGeom>
          <a:no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a:extLst>
              <a:ext uri="{FF2B5EF4-FFF2-40B4-BE49-F238E27FC236}">
                <a16:creationId xmlns:a16="http://schemas.microsoft.com/office/drawing/2014/main" id="{7D283EF4-D1FB-7B64-9362-EBCAED98245D}"/>
              </a:ext>
            </a:extLst>
          </p:cNvPr>
          <p:cNvSpPr/>
          <p:nvPr/>
        </p:nvSpPr>
        <p:spPr>
          <a:xfrm>
            <a:off x="32411829" y="28900904"/>
            <a:ext cx="11022171" cy="843823"/>
          </a:xfrm>
          <a:prstGeom prst="rect">
            <a:avLst/>
          </a:prstGeom>
          <a:solidFill>
            <a:schemeClr val="tx2"/>
          </a:solidFill>
          <a:ln w="762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Gill Sans Nova" panose="020B0602020104020203" pitchFamily="34" charset="0"/>
              </a:rPr>
              <a:t>Acknowledgments</a:t>
            </a:r>
            <a:endParaRPr lang="en-US" sz="6000" spc="150" dirty="0">
              <a:solidFill>
                <a:schemeClr val="bg1"/>
              </a:solidFill>
              <a:latin typeface="Gill Sans Nova" panose="020B0602020104020203" pitchFamily="34" charset="0"/>
            </a:endParaRPr>
          </a:p>
        </p:txBody>
      </p:sp>
      <p:sp>
        <p:nvSpPr>
          <p:cNvPr id="1082" name="TextBox 1081">
            <a:extLst>
              <a:ext uri="{FF2B5EF4-FFF2-40B4-BE49-F238E27FC236}">
                <a16:creationId xmlns:a16="http://schemas.microsoft.com/office/drawing/2014/main" id="{8C3A2683-61B9-79BD-500F-F298D5F3523A}"/>
              </a:ext>
            </a:extLst>
          </p:cNvPr>
          <p:cNvSpPr txBox="1"/>
          <p:nvPr/>
        </p:nvSpPr>
        <p:spPr>
          <a:xfrm>
            <a:off x="22939742" y="31384934"/>
            <a:ext cx="10161538" cy="101566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ts val="1200"/>
              </a:spcAft>
              <a:buClrTx/>
              <a:buSzTx/>
              <a:buFontTx/>
              <a:buNone/>
              <a:tabLst/>
            </a:pPr>
            <a:r>
              <a:rPr kumimoji="0" lang="en-US" altLang="en-US" sz="2000" b="0" i="0" u="none" strike="noStrike" cap="none" spc="100" normalizeH="0" dirty="0">
                <a:ln>
                  <a:noFill/>
                </a:ln>
                <a:solidFill>
                  <a:schemeClr val="tx1"/>
                </a:solidFill>
                <a:effectLst/>
                <a:latin typeface="Gill Sans Nova" panose="020B0602020104020203" pitchFamily="34" charset="0"/>
              </a:rPr>
              <a:t>“I feel absolutely wiped and I can’t do anything for the rest of the day.”</a:t>
            </a:r>
            <a:br>
              <a:rPr kumimoji="0" lang="en-US" altLang="en-US" sz="2000" b="0" i="0" u="none" strike="noStrike" cap="none" spc="100" normalizeH="0" dirty="0">
                <a:ln>
                  <a:noFill/>
                </a:ln>
                <a:solidFill>
                  <a:schemeClr val="tx1"/>
                </a:solidFill>
                <a:effectLst/>
                <a:latin typeface="Gill Sans Nova" panose="020B0602020104020203" pitchFamily="34" charset="0"/>
              </a:rPr>
            </a:br>
            <a:r>
              <a:rPr kumimoji="0" lang="en-US" altLang="en-US" sz="2000" b="0" i="0" u="none" strike="noStrike" cap="none" spc="100" normalizeH="0" dirty="0">
                <a:ln>
                  <a:noFill/>
                </a:ln>
                <a:solidFill>
                  <a:schemeClr val="tx1"/>
                </a:solidFill>
                <a:effectLst/>
                <a:latin typeface="Gill Sans Nova" panose="020B0602020104020203" pitchFamily="34" charset="0"/>
              </a:rPr>
              <a:t>“Not much energy to socialize… I’m more quiet and prefer to be alone.”</a:t>
            </a:r>
            <a:br>
              <a:rPr kumimoji="0" lang="en-US" altLang="en-US" sz="2000" b="0" i="0" u="none" strike="noStrike" cap="none" spc="100" normalizeH="0" dirty="0">
                <a:ln>
                  <a:noFill/>
                </a:ln>
                <a:solidFill>
                  <a:schemeClr val="tx1"/>
                </a:solidFill>
                <a:effectLst/>
                <a:latin typeface="Gill Sans Nova" panose="020B0602020104020203" pitchFamily="34" charset="0"/>
              </a:rPr>
            </a:br>
            <a:r>
              <a:rPr kumimoji="0" lang="en-US" altLang="en-US" sz="2000" b="0" i="0" u="none" strike="noStrike" cap="none" spc="100" normalizeH="0" dirty="0">
                <a:ln>
                  <a:noFill/>
                </a:ln>
                <a:solidFill>
                  <a:schemeClr val="tx1"/>
                </a:solidFill>
                <a:effectLst/>
                <a:latin typeface="Gill Sans Nova" panose="020B0602020104020203" pitchFamily="34" charset="0"/>
              </a:rPr>
              <a:t>“The heat makes me more aggressive and short fused.”</a:t>
            </a:r>
          </a:p>
        </p:txBody>
      </p:sp>
      <p:sp>
        <p:nvSpPr>
          <p:cNvPr id="1083" name="TextBox 1082">
            <a:extLst>
              <a:ext uri="{FF2B5EF4-FFF2-40B4-BE49-F238E27FC236}">
                <a16:creationId xmlns:a16="http://schemas.microsoft.com/office/drawing/2014/main" id="{4112E1B5-08CE-F8C0-438C-27B9FA809759}"/>
              </a:ext>
            </a:extLst>
          </p:cNvPr>
          <p:cNvSpPr txBox="1"/>
          <p:nvPr/>
        </p:nvSpPr>
        <p:spPr>
          <a:xfrm>
            <a:off x="32188841" y="29999045"/>
            <a:ext cx="11488378" cy="3277820"/>
          </a:xfrm>
          <a:prstGeom prst="rect">
            <a:avLst/>
          </a:prstGeom>
          <a:noFill/>
        </p:spPr>
        <p:txBody>
          <a:bodyPr wrap="square" rtlCol="0">
            <a:spAutoFit/>
          </a:bodyPr>
          <a:lstStyle/>
          <a:p>
            <a:pPr>
              <a:spcAft>
                <a:spcPts val="600"/>
              </a:spcAft>
              <a:buNone/>
            </a:pPr>
            <a:r>
              <a:rPr lang="en-US" sz="2400" spc="100" dirty="0">
                <a:latin typeface="Gill Sans Nova" panose="020B0602020104020203" pitchFamily="34" charset="0"/>
              </a:rPr>
              <a:t>I would like to thank Florida Gulf Coast University and the U.A. Whitaker College of Engineering for supporting this research.</a:t>
            </a:r>
          </a:p>
          <a:p>
            <a:pPr>
              <a:spcAft>
                <a:spcPts val="600"/>
              </a:spcAft>
              <a:buNone/>
            </a:pPr>
            <a:r>
              <a:rPr lang="en-US" sz="2400" spc="100" dirty="0">
                <a:latin typeface="Gill Sans Nova" panose="020B0602020104020203" pitchFamily="34" charset="0"/>
              </a:rPr>
              <a:t>Special thanks to the professionals who participated in the surveys, and to London Bay Homes—particularly Brian McKim, Stephen Wilson, and Mark Wilson—for their support and access to job sites.</a:t>
            </a:r>
          </a:p>
          <a:p>
            <a:pPr>
              <a:spcAft>
                <a:spcPts val="600"/>
              </a:spcAft>
            </a:pPr>
            <a:r>
              <a:rPr lang="en-US" sz="2400" spc="100" dirty="0">
                <a:latin typeface="Gill Sans Nova" panose="020B0602020104020203" pitchFamily="34" charset="0"/>
              </a:rPr>
              <a:t>I am also grateful to my faculty mentors, especially Dr. </a:t>
            </a:r>
            <a:r>
              <a:rPr lang="en-US" sz="2400" spc="100" dirty="0" err="1">
                <a:latin typeface="Gill Sans Nova" panose="020B0602020104020203" pitchFamily="34" charset="0"/>
              </a:rPr>
              <a:t>Elshall</a:t>
            </a:r>
            <a:r>
              <a:rPr lang="en-US" sz="2400" spc="100" dirty="0">
                <a:latin typeface="Gill Sans Nova" panose="020B0602020104020203" pitchFamily="34" charset="0"/>
              </a:rPr>
              <a:t>, and to my family for their ongoing encouragement throughout this project.</a:t>
            </a:r>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1353</TotalTime>
  <Words>1019</Words>
  <Application>Microsoft Office PowerPoint</Application>
  <PresentationFormat>Custom</PresentationFormat>
  <Paragraphs>72</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Arial</vt:lpstr>
      <vt:lpstr>Avenir Next LT Pro</vt:lpstr>
      <vt:lpstr>Calibri</vt:lpstr>
      <vt:lpstr>Cavolini</vt:lpstr>
      <vt:lpstr>Gill Sans Nova</vt:lpstr>
      <vt:lpstr>Gill Sans Nova Light</vt:lpstr>
      <vt:lpstr>Wingdings</vt:lpstr>
      <vt:lpstr>Office Theme</vt:lpstr>
      <vt:lpstr>Prolonged Heat Exposure in Florida’s Construction Workforce: Mental Fatigue, Emotional Strain, and Personal Impact</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Santiago Luaces</dc:creator>
  <cp:lastModifiedBy>Candace Jungers</cp:lastModifiedBy>
  <cp:revision>9</cp:revision>
  <cp:lastPrinted>2025-04-13T00:47:42Z</cp:lastPrinted>
  <dcterms:created xsi:type="dcterms:W3CDTF">2020-03-17T19:59:44Z</dcterms:created>
  <dcterms:modified xsi:type="dcterms:W3CDTF">2025-04-13T03:11:07Z</dcterms:modified>
</cp:coreProperties>
</file>