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0"/>
      <p:bold r:id="rId11"/>
      <p:italic r:id="rId12"/>
      <p:boldItalic r:id="rId13"/>
    </p:embeddedFont>
    <p:embeddedFont>
      <p:font typeface="Economica" panose="020B0604020202020204" charset="0"/>
      <p:regular r:id="rId14"/>
      <p:bold r:id="rId15"/>
      <p:italic r:id="rId16"/>
      <p:boldItalic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Didact Gothic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4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10092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sdeeply.com/malnutrition/community/2018/02/22/africa-will-need-a-new-approach-to-agriculture-resilience-exper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okings.edu/blog/future-development/2017/09/26/ending-rural-hunger-learning-from-a-decade-of-canadas-aid-efforts-to-support-global-food-security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worldvision.org/hunger-news-stories/top-nine-countries-fighting-child-malnutrition" TargetMode="External"/><Relationship Id="rId4" Type="http://schemas.openxmlformats.org/officeDocument/2006/relationships/hyperlink" Target="https://reliefweb.int/report/world/finland-grants-eur-32-million-improving-food-security-crises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enbiz.com/article/ikea-marks-spencer-sign-ambitious-new-sustainability-goals" TargetMode="External"/><Relationship Id="rId7" Type="http://schemas.openxmlformats.org/officeDocument/2006/relationships/hyperlink" Target="https://www.ozy.com/fast-forward/made-in-china-fashion-goes-green/83285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bs.nl/en-gb/news/2018/10/netherlands-closer-to-achieving-sustainability-goals" TargetMode="External"/><Relationship Id="rId5" Type="http://schemas.openxmlformats.org/officeDocument/2006/relationships/hyperlink" Target="https://www.taiwannews.com.tw/en/news/3325110" TargetMode="External"/><Relationship Id="rId4" Type="http://schemas.openxmlformats.org/officeDocument/2006/relationships/hyperlink" Target="https://www.weforum.org/agenda/2018/02/taiwan-commits-to-banning-plastic-items-by-2030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re.org/work/world-hunger" TargetMode="External"/><Relationship Id="rId7" Type="http://schemas.openxmlformats.org/officeDocument/2006/relationships/hyperlink" Target="http://www.livingstonhunger.com/wp-content/uploads/2011/09/no-hunger.jp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ews.un.org/en/story/2017/06/559662-brics-countries-well-placed-help-lead-global-efforts-tackle-hunger-un-agency" TargetMode="External"/><Relationship Id="rId5" Type="http://schemas.openxmlformats.org/officeDocument/2006/relationships/hyperlink" Target="https://www.dosomething.org/facts/11-facts-about-world-hunger" TargetMode="External"/><Relationship Id="rId4" Type="http://schemas.openxmlformats.org/officeDocument/2006/relationships/hyperlink" Target="https://www.worldhunger.org/articles/us/warf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891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Sunny + Srivats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Topic: The question of eliminating hunger, food insecurity, and malnutrition through sustainable agriculture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https://www.newsdeeply.com/malnutrition/community/2018/02/22/africa-will-need-a-new-approach-to-agriculture-resilience-expert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9324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Sunny + Srivats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Topic: The question of eliminating hunger, food insecurity, and malnutrition through sustainable agriculture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https://www.brookings.edu/blog/future-development/2017/09/26/ending-rural-hunger-learning-from-a-decade-of-canadas-aid-efforts-to-support-global-food-security/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https://reliefweb.int/report/world/finland-grants-eur-32-million-improving-food-security-crises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https://www.worldvision.org/hunger-news-stories/top-nine-countries-fighting-child-malnutrition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73237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</a:rPr>
              <a:t>Improving nutrition for children under ten years of age in the Asia region</a:t>
            </a:r>
            <a:endParaRPr sz="105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</a:rPr>
              <a:t>Cindy + Kaiwayne</a:t>
            </a:r>
            <a:endParaRPr sz="1050">
              <a:solidFill>
                <a:srgbClr val="333333"/>
              </a:solidFill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2169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</a:rPr>
              <a:t>Improving nutrition for children under ten years of age in the Asia region</a:t>
            </a:r>
            <a:endParaRPr sz="105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</a:rPr>
              <a:t>Cindy + Kaiwayne</a:t>
            </a:r>
            <a:endParaRPr sz="1050">
              <a:solidFill>
                <a:srgbClr val="333333"/>
              </a:solidFill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321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 u="sng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Topic #3: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The question of responsible consumption and disposal of resources.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https://www.greenbiz.com/article/ikea-marks-spencer-sign-ambitious-new-sustainability-goals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https://www.weforum.org/agenda/2018/02/taiwan-commits-to-banning-plastic-items-by-2030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5"/>
              </a:rPr>
              <a:t>https://www.taiwannews.com.tw/en/news/3325110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6"/>
              </a:rPr>
              <a:t>https://www.cbs.nl/en-gb/news/2018/10/netherlands-closer-to-achieving-sustainability-goals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7"/>
              </a:rPr>
              <a:t>https://www.ozy.com/fast-forward/made-in-china-fashion-goes-green/83285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80450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Teddy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http://www.care.org/work/world-hunger</a:t>
            </a:r>
            <a:r>
              <a:rPr lang="en"/>
              <a:t>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https://www.worldhunger.org/articles/us/warf.htm</a:t>
            </a:r>
            <a:r>
              <a:rPr lang="en"/>
              <a:t>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https://www.dosomething.org/facts/11-facts-about-world-hunger</a:t>
            </a:r>
            <a:r>
              <a:rPr lang="en"/>
              <a:t>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https://news.un.org/en/story/2017/06/559662-brics-countries-well-placed-help-lead-global-efforts-tackle-hunger-un-agency</a:t>
            </a:r>
            <a:r>
              <a:rPr lang="en"/>
              <a:t>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http://www.livingstonhunger.com/wp-content/uploads/2011/09/no-hunger.jpg</a:t>
            </a:r>
            <a:r>
              <a:rPr lang="en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151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foodsustainability.eiu.com/country-rankin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2: Zero Hunger II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Report Update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0" y="0"/>
            <a:ext cx="9144001" cy="50380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Topic 1: (The question of eliminating hunger, food insecurity, and malnutrition through sustainable agriculture) </a:t>
            </a:r>
            <a:endParaRPr sz="240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645375"/>
            <a:ext cx="8520600" cy="54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1. 	</a:t>
            </a:r>
            <a:r>
              <a:rPr lang="en" sz="1300" b="1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Current events update (that is relevant for your topic): 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Article by Malnutrition Deeply 02/22/2018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African green water revolution could be a possible opportunity to make Africa more agrobiodiversity-rich, which will further improve the nutrition security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Instead of large-scale, industrialized agricultural revolutions to achieve food security,  small-scale and highly diversified systems could build water resilience and will be a more realistic approach to improve Africa’s agriculture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2.	</a:t>
            </a:r>
            <a:r>
              <a:rPr lang="en" sz="1300" b="1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Positions of key players, countries, and organizations </a:t>
            </a:r>
            <a:r>
              <a:rPr lang="en" sz="1300" b="1" i="1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(especially if they have changed):</a:t>
            </a:r>
            <a:endParaRPr sz="1300" b="1" i="1" u="sng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UN // Food and Agriculture Organization of the United Nations (FAO):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○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Specialized agency that leads international efforts to defeat hunger, 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○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Its main goal is to achieve food security for all and make sure that everyone has regular access to nutritional food and healthy lives,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International Food Policy Research Institute (IFPRI)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marL="1371600" lvl="1" indent="-311150" rtl="0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NGO that strives to produce reduce poverty, malnutrition, and hunger through 6 areas of focus: Ensuring sustainable food production, Promoting healthy food systems, Improving markets and trade, Transforming agriculture, Building resilience, and Strengthening institutions and governance,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0" y="0"/>
            <a:ext cx="9144001" cy="503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1 (Continued)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040200"/>
            <a:ext cx="8520600" cy="68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Africa (Hungriest Continent) // Central African Republic (Hungriest Country) 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Poverty and Hunger plague Africa, and incorporating sustainable agriculture would greatly benefit, 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Asia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Poverty plagues South Asia especially, where farming is a big industry, and steps for moving toward sustainable agriculture have been taken,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n" sz="13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3.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" sz="1300" b="1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Blocs that may emerge (alliances between the major players):</a:t>
            </a:r>
            <a:endParaRPr sz="1300" b="1" u="sng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Bloc of nations that are helping to improve food security: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○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Finland/Switzerland/Canada/other countries from the European Committee (EC)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Bloc of nations that have strong commitments to combat child malnutrition: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○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Ethiopia/Guatemala/Malawi/Peru/Tanzania/Burkina Faso/Burundi/Madagascar/Nepal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Southeast Asian Nations where agriculture is a major industry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n" sz="13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4.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" sz="1300" b="1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Any other relevant but significant information:</a:t>
            </a:r>
            <a:endParaRPr sz="1300" b="1" u="sng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As the idea of malnutrition can be defined as ;’not eating the right things’, the implementation of sustainable agriculture would ensure a more steady supply of food to those in need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○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implementation of sustainable agriculture has already begun, and is set to continue steadily in the coming years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 rotWithShape="1">
          <a:blip r:embed="rId3">
            <a:alphaModFix amt="27000"/>
          </a:blip>
          <a:srcRect t="10684" b="6554"/>
          <a:stretch/>
        </p:blipFill>
        <p:spPr>
          <a:xfrm>
            <a:off x="0" y="0"/>
            <a:ext cx="9144000" cy="50451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2 (Improving Nutrition for Children in Asia) </a:t>
            </a: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Current events update (that is relevant for your topic)</a:t>
            </a:r>
            <a:endParaRPr sz="1500" b="1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Didact Gothic"/>
              <a:buChar char="●"/>
            </a:pPr>
            <a:r>
              <a:rPr lang="en" sz="1500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UNICEF article 3/1/2018: Iodine deficiency is one of the leading causes of death for children </a:t>
            </a:r>
            <a:endParaRPr sz="1500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Didact Gothic"/>
              <a:buChar char="○"/>
            </a:pPr>
            <a:r>
              <a:rPr lang="en" sz="1500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Affects 19 million babies globally (14% each year); more than ¼ are in South Asia</a:t>
            </a:r>
            <a:endParaRPr sz="1500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Didact Gothic"/>
              <a:buChar char="○"/>
            </a:pPr>
            <a:r>
              <a:rPr lang="en" sz="1500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Insufficient iodine intake during pregnancy and infancy </a:t>
            </a:r>
            <a:endParaRPr sz="1500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Didact Gothic"/>
              <a:buChar char="○"/>
            </a:pPr>
            <a:r>
              <a:rPr lang="en" sz="1500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Shows the effects from the low intake of nutrition; can impact children’s brain development</a:t>
            </a:r>
            <a:endParaRPr sz="1500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Didact Gothic"/>
              <a:buChar char="○"/>
            </a:pPr>
            <a:r>
              <a:rPr lang="en" sz="1500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Nutrition stimulates brain activities and the chances for a more prosperous future </a:t>
            </a:r>
            <a:endParaRPr sz="1500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Didact Gothic"/>
              <a:buChar char="○"/>
            </a:pPr>
            <a:r>
              <a:rPr lang="en" sz="1500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Countries that have iodine deficiencies: Burundi, Mozambique, South Sudan, Sudan, Mali  </a:t>
            </a:r>
            <a:endParaRPr sz="1500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Blocs that may emerge (alliances between the major players)</a:t>
            </a:r>
            <a:endParaRPr sz="1500" b="1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Didact Gothic"/>
              <a:buChar char="●"/>
            </a:pPr>
            <a:r>
              <a:rPr lang="en" sz="1500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Countries ranking by better healthcare (more likely to have better food security) </a:t>
            </a:r>
            <a:endParaRPr sz="1500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Didact Gothic"/>
              <a:buChar char="○"/>
            </a:pPr>
            <a:r>
              <a:rPr lang="en" sz="1500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South Korea, Japan, Thailand, Malaysia </a:t>
            </a:r>
            <a:endParaRPr sz="1500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Didact Gothic"/>
              <a:buChar char="●"/>
            </a:pPr>
            <a:r>
              <a:rPr lang="en" sz="1500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Countries with worse healthcare systems (less likely to have good food security) </a:t>
            </a:r>
            <a:endParaRPr sz="1500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Didact Gothic"/>
              <a:buChar char="○"/>
            </a:pPr>
            <a:r>
              <a:rPr lang="en" sz="1500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Myanmar, China, Vietnam, Nepal, Cambodia </a:t>
            </a:r>
            <a:endParaRPr sz="1500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 amt="27000"/>
          </a:blip>
          <a:srcRect t="10684" b="6554"/>
          <a:stretch/>
        </p:blipFill>
        <p:spPr>
          <a:xfrm>
            <a:off x="0" y="0"/>
            <a:ext cx="9144000" cy="50451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2 (Continued) 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Positions of key players, countries, and organizations </a:t>
            </a:r>
            <a:r>
              <a:rPr lang="en" sz="1500" b="1" i="1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500" b="1" i="1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Didact Gothic"/>
              <a:buChar char="●"/>
            </a:pPr>
            <a:r>
              <a:rPr lang="en" sz="1200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China </a:t>
            </a:r>
            <a:endParaRPr sz="1200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Didact Gothic"/>
              <a:buChar char="○"/>
            </a:pPr>
            <a:r>
              <a:rPr lang="en" sz="1200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Poor nutrition for children, especially for vitamin A and iron</a:t>
            </a:r>
            <a:endParaRPr sz="1200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Didact Gothic"/>
              <a:buChar char="○"/>
            </a:pPr>
            <a:r>
              <a:rPr lang="en" sz="1200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UNICEF partners with Ministry of Health to improve children’s nutrition</a:t>
            </a:r>
            <a:endParaRPr sz="1200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Didact Gothic"/>
              <a:buChar char="○"/>
            </a:pPr>
            <a:r>
              <a:rPr lang="en" sz="1200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Raising awareness of the benefits of iodized salt </a:t>
            </a:r>
            <a:endParaRPr sz="1200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Didact Gothic"/>
              <a:buChar char="●"/>
            </a:pPr>
            <a:r>
              <a:rPr lang="en" sz="1200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World Food Programme (WFP) </a:t>
            </a:r>
            <a:endParaRPr sz="1200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Didact Gothic"/>
              <a:buChar char="○"/>
            </a:pPr>
            <a:r>
              <a:rPr lang="en" sz="1200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A food-assistant branch of the UN</a:t>
            </a:r>
            <a:endParaRPr sz="1200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Didact Gothic"/>
              <a:buChar char="○"/>
            </a:pPr>
            <a:r>
              <a:rPr lang="en" sz="1200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largest promoting food security and addressing hunger </a:t>
            </a:r>
            <a:endParaRPr sz="1200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Didact Gothic"/>
              <a:buChar char="○"/>
            </a:pPr>
            <a:r>
              <a:rPr lang="en" sz="1200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Major programme</a:t>
            </a:r>
            <a:endParaRPr sz="1200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Didact Gothic"/>
              <a:buChar char="■"/>
            </a:pPr>
            <a:r>
              <a:rPr lang="en" sz="1200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Development programme for building stock of resources </a:t>
            </a:r>
            <a:endParaRPr sz="1200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Didact Gothic"/>
              <a:buChar char="■"/>
            </a:pPr>
            <a:r>
              <a:rPr lang="en" sz="1200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Supplies in times of emergency </a:t>
            </a:r>
            <a:endParaRPr sz="1200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Didact Gothic"/>
              <a:buChar char="■"/>
            </a:pPr>
            <a:r>
              <a:rPr lang="en" sz="1200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Cash-based assistance </a:t>
            </a:r>
            <a:endParaRPr sz="1200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Any other relevant but significant information</a:t>
            </a:r>
            <a:endParaRPr sz="1500" b="1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Didact Gothic"/>
              <a:buChar char="●"/>
            </a:pPr>
            <a:r>
              <a:rPr lang="en" sz="1200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While we explore the idea of malnutrition in terms of deficiencies, it is important to note that abundance of food doesn’t necessarily imply good nutrition.</a:t>
            </a:r>
            <a:endParaRPr sz="1200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Didact Gothic"/>
              <a:buChar char="●"/>
            </a:pPr>
            <a:r>
              <a:rPr lang="en" sz="1200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Food Sustainability index: </a:t>
            </a:r>
            <a:r>
              <a:rPr lang="en" sz="1200" u="sng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http://foodsustainability.eiu.com/country-ranking/</a:t>
            </a:r>
            <a:r>
              <a:rPr lang="en" sz="1200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2190750" y="223838"/>
            <a:ext cx="4762500" cy="4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214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3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88" y="845675"/>
            <a:ext cx="9016800" cy="4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u="sng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1. Current events update (that is relevant for your topic):</a:t>
            </a:r>
            <a:endParaRPr sz="1400" b="1" u="sng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Better Retail Better World Strategy from Britain: Over 25 leading firms signed up to the strategy to support SDGs and environmental protection</a:t>
            </a:r>
            <a:endParaRPr sz="140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One of the first joint firms agreement with shared goals</a:t>
            </a:r>
            <a:endParaRPr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Focused on tackling plastic waste, responsible sourcing for raw materials, reduce waste to landfills, etc.</a:t>
            </a:r>
            <a:endParaRPr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Taipei expands Plastic Ban</a:t>
            </a:r>
            <a:endParaRPr sz="140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In January, forbid 7 more industries to provide free plastic bags</a:t>
            </a:r>
            <a:endParaRPr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Intends to ban plastic use by 2030</a:t>
            </a:r>
            <a:endParaRPr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810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u="sng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2. Positions of key players, countries, and organizations </a:t>
            </a:r>
            <a:r>
              <a:rPr lang="en" sz="1400" b="1" i="1" u="sng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(especially if they have changed)</a:t>
            </a:r>
            <a:endParaRPr sz="1400" b="1" i="1" u="sng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The Netherlands: positive progress in achieving SDGs</a:t>
            </a:r>
            <a:endParaRPr sz="140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Lost its position on EU’s list of countries with concerning greenhouse gas emission</a:t>
            </a:r>
            <a:endParaRPr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China: fashion industry becoming increasingly responsible in consumption</a:t>
            </a:r>
            <a:endParaRPr sz="140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Companies use sustainable materials</a:t>
            </a:r>
            <a:endParaRPr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Consumers more environmentally aware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3 (Continued)</a:t>
            </a: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u="sng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3. Blocs that may emerge (alliances between the major players)</a:t>
            </a:r>
            <a:endParaRPr sz="1400" b="1" u="sng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Ethiopia/Somalia/Yemen/Nigeria/South Sudan (Currently experience the same situation-hunger/starvation)</a:t>
            </a:r>
            <a:endParaRPr sz="140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U.S.A/China/Brazil/Russia/India/South Africa (Shown previous involvement with the situation at hand)</a:t>
            </a:r>
            <a:endParaRPr sz="140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810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u="sng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4. Any other relevant but significant information</a:t>
            </a:r>
            <a:endParaRPr sz="1400" b="1" u="sng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10 countries that have achieved great success in </a:t>
            </a: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reducing the total number of hungry people in proportion to their national population are Armenia, Azerbaijan, Brazil, Cuba, Georgia, Ghana, Kuwait, Saint Vincent and Grenadines, Thailand and Venezuela. </a:t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Poverty is the principal cause of hunger. </a:t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44444"/>
                </a:solidFill>
                <a:latin typeface="Georgia"/>
                <a:ea typeface="Georgia"/>
                <a:cs typeface="Georgia"/>
                <a:sym typeface="Georgia"/>
              </a:rPr>
              <a:t>Over a quarter of the world's undernourished people live in Sub-Saharan Africa. Almost 1 in 4 people in this region is chronically hungry.</a:t>
            </a:r>
            <a:endParaRPr sz="1400">
              <a:solidFill>
                <a:srgbClr val="44444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6286500" y="-3262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Microsoft Office PowerPoint</Application>
  <PresentationFormat>On-screen Show (16:9)</PresentationFormat>
  <Paragraphs>122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Georgia</vt:lpstr>
      <vt:lpstr>Arial</vt:lpstr>
      <vt:lpstr>Economica</vt:lpstr>
      <vt:lpstr>Open Sans</vt:lpstr>
      <vt:lpstr>Didact Gothic</vt:lpstr>
      <vt:lpstr>Luxe</vt:lpstr>
      <vt:lpstr>Goal 2: Zero Hunger II</vt:lpstr>
      <vt:lpstr>Topic 1: (The question of eliminating hunger, food insecurity, and malnutrition through sustainable agriculture) </vt:lpstr>
      <vt:lpstr>Topic 1 (Continued)</vt:lpstr>
      <vt:lpstr>Topic 2 (Improving Nutrition for Children in Asia) </vt:lpstr>
      <vt:lpstr>Topic 2 (Continued) </vt:lpstr>
      <vt:lpstr>Topic 3</vt:lpstr>
      <vt:lpstr>Topic 3 (Continued)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2: Zero Hunger II</dc:title>
  <dc:creator>Martin Lu</dc:creator>
  <cp:lastModifiedBy>Martin Lu</cp:lastModifiedBy>
  <cp:revision>1</cp:revision>
  <dcterms:modified xsi:type="dcterms:W3CDTF">2018-03-19T15:40:54Z</dcterms:modified>
</cp:coreProperties>
</file>